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9"/>
  </p:notesMasterIdLst>
  <p:sldIdLst>
    <p:sldId id="256" r:id="rId5"/>
    <p:sldId id="278" r:id="rId6"/>
    <p:sldId id="258" r:id="rId7"/>
    <p:sldId id="271" r:id="rId8"/>
    <p:sldId id="274" r:id="rId9"/>
    <p:sldId id="266" r:id="rId10"/>
    <p:sldId id="263" r:id="rId11"/>
    <p:sldId id="276" r:id="rId12"/>
    <p:sldId id="275" r:id="rId13"/>
    <p:sldId id="273" r:id="rId14"/>
    <p:sldId id="269" r:id="rId15"/>
    <p:sldId id="268" r:id="rId16"/>
    <p:sldId id="277" r:id="rId17"/>
    <p:sldId id="26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E6A"/>
    <a:srgbClr val="28B67A"/>
    <a:srgbClr val="0AA67D"/>
    <a:srgbClr val="169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F6BB5-664D-4967-9FAE-7081525A6DA4}" v="2" dt="2025-06-25T18:01:12.3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57" autoAdjust="0"/>
  </p:normalViewPr>
  <p:slideViewPr>
    <p:cSldViewPr snapToGrid="0">
      <p:cViewPr varScale="1">
        <p:scale>
          <a:sx n="69" d="100"/>
          <a:sy n="69" d="100"/>
        </p:scale>
        <p:origin x="3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ette Stanziano" userId="bf4c4c88-b2ed-474c-a412-e3cbe4ba2133" providerId="ADAL" clId="{EA7F6BB5-664D-4967-9FAE-7081525A6DA4}"/>
    <pc:docChg chg="custSel addSld modSld">
      <pc:chgData name="Jeanette Stanziano" userId="bf4c4c88-b2ed-474c-a412-e3cbe4ba2133" providerId="ADAL" clId="{EA7F6BB5-664D-4967-9FAE-7081525A6DA4}" dt="2025-06-25T18:01:37.163" v="63" actId="1076"/>
      <pc:docMkLst>
        <pc:docMk/>
      </pc:docMkLst>
      <pc:sldChg chg="addSp delSp modSp new mod setBg">
        <pc:chgData name="Jeanette Stanziano" userId="bf4c4c88-b2ed-474c-a412-e3cbe4ba2133" providerId="ADAL" clId="{EA7F6BB5-664D-4967-9FAE-7081525A6DA4}" dt="2025-06-25T18:01:37.163" v="63" actId="1076"/>
        <pc:sldMkLst>
          <pc:docMk/>
          <pc:sldMk cId="2706581263" sldId="278"/>
        </pc:sldMkLst>
        <pc:spChg chg="mod">
          <ac:chgData name="Jeanette Stanziano" userId="bf4c4c88-b2ed-474c-a412-e3cbe4ba2133" providerId="ADAL" clId="{EA7F6BB5-664D-4967-9FAE-7081525A6DA4}" dt="2025-06-25T18:01:22.965" v="60" actId="1076"/>
          <ac:spMkLst>
            <pc:docMk/>
            <pc:sldMk cId="2706581263" sldId="278"/>
            <ac:spMk id="2" creationId="{BCCB8B37-AB9D-5818-48A3-DE8A2C5C3D7D}"/>
          </ac:spMkLst>
        </pc:spChg>
        <pc:spChg chg="del mod">
          <ac:chgData name="Jeanette Stanziano" userId="bf4c4c88-b2ed-474c-a412-e3cbe4ba2133" providerId="ADAL" clId="{EA7F6BB5-664D-4967-9FAE-7081525A6DA4}" dt="2025-06-25T18:00:04.672" v="45" actId="478"/>
          <ac:spMkLst>
            <pc:docMk/>
            <pc:sldMk cId="2706581263" sldId="278"/>
            <ac:spMk id="3" creationId="{A1E01DAF-59D0-ADCB-C2B1-91CC1A5ED9A9}"/>
          </ac:spMkLst>
        </pc:spChg>
        <pc:spChg chg="add">
          <ac:chgData name="Jeanette Stanziano" userId="bf4c4c88-b2ed-474c-a412-e3cbe4ba2133" providerId="ADAL" clId="{EA7F6BB5-664D-4967-9FAE-7081525A6DA4}" dt="2025-06-25T17:59:46.606" v="4" actId="26606"/>
          <ac:spMkLst>
            <pc:docMk/>
            <pc:sldMk cId="2706581263" sldId="278"/>
            <ac:spMk id="10" creationId="{32E62931-8EB4-42BB-BAAB-D8757BE66D8E}"/>
          </ac:spMkLst>
        </pc:spChg>
        <pc:picChg chg="add mod">
          <ac:chgData name="Jeanette Stanziano" userId="bf4c4c88-b2ed-474c-a412-e3cbe4ba2133" providerId="ADAL" clId="{EA7F6BB5-664D-4967-9FAE-7081525A6DA4}" dt="2025-06-25T17:59:46.606" v="4" actId="26606"/>
          <ac:picMkLst>
            <pc:docMk/>
            <pc:sldMk cId="2706581263" sldId="278"/>
            <ac:picMk id="5" creationId="{2432FA9F-7F8E-EA09-6F29-33BFA1D27C17}"/>
          </ac:picMkLst>
        </pc:picChg>
        <pc:picChg chg="add mod">
          <ac:chgData name="Jeanette Stanziano" userId="bf4c4c88-b2ed-474c-a412-e3cbe4ba2133" providerId="ADAL" clId="{EA7F6BB5-664D-4967-9FAE-7081525A6DA4}" dt="2025-06-25T18:01:37.163" v="63" actId="1076"/>
          <ac:picMkLst>
            <pc:docMk/>
            <pc:sldMk cId="2706581263" sldId="278"/>
            <ac:picMk id="7" creationId="{BE32DC0F-2B21-E622-3877-30B9DC0540BE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C373C6-DA68-478B-872C-69233A125309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EB34B9-80C5-46F1-BE4F-D6D90890661C}">
      <dgm:prSet custT="1"/>
      <dgm:spPr>
        <a:solidFill>
          <a:srgbClr val="28B67A"/>
        </a:solidFill>
      </dgm:spPr>
      <dgm:t>
        <a:bodyPr/>
        <a:lstStyle/>
        <a:p>
          <a:r>
            <a:rPr lang="en-US" sz="2000" b="1" dirty="0"/>
            <a:t>Commercial Insurance Policy </a:t>
          </a:r>
        </a:p>
      </dgm:t>
    </dgm:pt>
    <dgm:pt modelId="{B564EAB2-54CA-4471-90B2-CFBDBE05F52A}" type="parTrans" cxnId="{2A77F766-FD66-448B-ABF5-DFFC627FAFAC}">
      <dgm:prSet/>
      <dgm:spPr/>
      <dgm:t>
        <a:bodyPr/>
        <a:lstStyle/>
        <a:p>
          <a:endParaRPr lang="en-US"/>
        </a:p>
      </dgm:t>
    </dgm:pt>
    <dgm:pt modelId="{53D88FC3-8A13-422D-B05E-30C3EDB267B9}" type="sibTrans" cxnId="{2A77F766-FD66-448B-ABF5-DFFC627FAFAC}">
      <dgm:prSet/>
      <dgm:spPr/>
      <dgm:t>
        <a:bodyPr/>
        <a:lstStyle/>
        <a:p>
          <a:endParaRPr lang="en-US"/>
        </a:p>
      </dgm:t>
    </dgm:pt>
    <dgm:pt modelId="{C540AFC2-B968-42B0-81AF-5B53EADDB281}">
      <dgm:prSet custT="1"/>
      <dgm:spPr>
        <a:ln>
          <a:solidFill>
            <a:srgbClr val="28B67A"/>
          </a:solidFill>
        </a:ln>
      </dgm:spPr>
      <dgm:t>
        <a:bodyPr/>
        <a:lstStyle/>
        <a:p>
          <a:r>
            <a:rPr lang="en-US" sz="2000" dirty="0"/>
            <a:t>Payment of upfront premium for transfer of risk to an insurance company.</a:t>
          </a:r>
        </a:p>
      </dgm:t>
    </dgm:pt>
    <dgm:pt modelId="{754E4024-A1FB-41F9-8319-DAC060666D5A}" type="parTrans" cxnId="{E1507A6C-6506-445B-8679-E4D3BEB2E32A}">
      <dgm:prSet/>
      <dgm:spPr/>
      <dgm:t>
        <a:bodyPr/>
        <a:lstStyle/>
        <a:p>
          <a:endParaRPr lang="en-US"/>
        </a:p>
      </dgm:t>
    </dgm:pt>
    <dgm:pt modelId="{109F5B44-7885-4DCF-9E08-EFD979521966}" type="sibTrans" cxnId="{E1507A6C-6506-445B-8679-E4D3BEB2E32A}">
      <dgm:prSet/>
      <dgm:spPr/>
      <dgm:t>
        <a:bodyPr/>
        <a:lstStyle/>
        <a:p>
          <a:endParaRPr lang="en-US"/>
        </a:p>
      </dgm:t>
    </dgm:pt>
    <dgm:pt modelId="{C321717F-51B6-4D64-89E6-99D2E980FC42}">
      <dgm:prSet custT="1"/>
      <dgm:spPr>
        <a:solidFill>
          <a:srgbClr val="28B67A"/>
        </a:solidFill>
      </dgm:spPr>
      <dgm:t>
        <a:bodyPr/>
        <a:lstStyle/>
        <a:p>
          <a:r>
            <a:rPr lang="en-US" sz="2000" b="1" dirty="0"/>
            <a:t>Self-Insurance: </a:t>
          </a:r>
          <a:br>
            <a:rPr lang="en-US" sz="2000" b="1" dirty="0"/>
          </a:br>
          <a:r>
            <a:rPr lang="en-US" sz="2000" b="1" dirty="0"/>
            <a:t>Individual and/or Group Plans </a:t>
          </a:r>
        </a:p>
      </dgm:t>
    </dgm:pt>
    <dgm:pt modelId="{A183BC88-3983-4E65-9653-FAA8634D8664}" type="parTrans" cxnId="{AE12097A-77E6-459C-8937-DC179BA26F0F}">
      <dgm:prSet/>
      <dgm:spPr/>
      <dgm:t>
        <a:bodyPr/>
        <a:lstStyle/>
        <a:p>
          <a:endParaRPr lang="en-US"/>
        </a:p>
      </dgm:t>
    </dgm:pt>
    <dgm:pt modelId="{576F9ACE-B3A8-4BF9-AC10-89568DF0FE31}" type="sibTrans" cxnId="{AE12097A-77E6-459C-8937-DC179BA26F0F}">
      <dgm:prSet/>
      <dgm:spPr/>
      <dgm:t>
        <a:bodyPr/>
        <a:lstStyle/>
        <a:p>
          <a:endParaRPr lang="en-US"/>
        </a:p>
      </dgm:t>
    </dgm:pt>
    <dgm:pt modelId="{4D7866A5-1346-4391-BD3C-EC4666B81496}">
      <dgm:prSet custT="1"/>
      <dgm:spPr>
        <a:ln>
          <a:solidFill>
            <a:srgbClr val="28B67A"/>
          </a:solidFill>
        </a:ln>
      </dgm:spPr>
      <dgm:t>
        <a:bodyPr/>
        <a:lstStyle/>
        <a:p>
          <a:r>
            <a:rPr lang="en-US" sz="2000" dirty="0"/>
            <a:t>Public entity assumes risk and is ultimately liable for all claims incurred. </a:t>
          </a:r>
        </a:p>
      </dgm:t>
    </dgm:pt>
    <dgm:pt modelId="{61501AE9-2C2B-40BD-B4FA-22ACFA1D6A29}" type="parTrans" cxnId="{4F61CD0B-2ECB-4CA3-B76E-5E25E8FD5F2A}">
      <dgm:prSet/>
      <dgm:spPr/>
      <dgm:t>
        <a:bodyPr/>
        <a:lstStyle/>
        <a:p>
          <a:endParaRPr lang="en-US"/>
        </a:p>
      </dgm:t>
    </dgm:pt>
    <dgm:pt modelId="{D45892F6-6F12-4A20-8F50-E02F7E0AFDFC}" type="sibTrans" cxnId="{4F61CD0B-2ECB-4CA3-B76E-5E25E8FD5F2A}">
      <dgm:prSet/>
      <dgm:spPr/>
      <dgm:t>
        <a:bodyPr/>
        <a:lstStyle/>
        <a:p>
          <a:endParaRPr lang="en-US"/>
        </a:p>
      </dgm:t>
    </dgm:pt>
    <dgm:pt modelId="{437DAD1B-8674-488A-A850-9413FAF96C69}">
      <dgm:prSet custT="1"/>
      <dgm:spPr>
        <a:ln>
          <a:solidFill>
            <a:srgbClr val="28B67A"/>
          </a:solidFill>
        </a:ln>
      </dgm:spPr>
      <dgm:t>
        <a:bodyPr/>
        <a:lstStyle/>
        <a:p>
          <a:r>
            <a:rPr lang="en-US" sz="2000" dirty="0"/>
            <a:t>Excess Insurance policy must be purchased for coverage of catastrophic claims.</a:t>
          </a:r>
        </a:p>
      </dgm:t>
    </dgm:pt>
    <dgm:pt modelId="{2BF96F8D-B21E-434E-AD2B-81CC6D874A53}" type="parTrans" cxnId="{2B75219B-082B-4B08-BAD3-5F5B4469AC5A}">
      <dgm:prSet/>
      <dgm:spPr/>
      <dgm:t>
        <a:bodyPr/>
        <a:lstStyle/>
        <a:p>
          <a:endParaRPr lang="en-US"/>
        </a:p>
      </dgm:t>
    </dgm:pt>
    <dgm:pt modelId="{4E9904F7-D7DF-4788-BC7C-99EE9C0DCE48}" type="sibTrans" cxnId="{2B75219B-082B-4B08-BAD3-5F5B4469AC5A}">
      <dgm:prSet/>
      <dgm:spPr/>
      <dgm:t>
        <a:bodyPr/>
        <a:lstStyle/>
        <a:p>
          <a:endParaRPr lang="en-US"/>
        </a:p>
      </dgm:t>
    </dgm:pt>
    <dgm:pt modelId="{9AAB51E8-ACF0-45B2-93BD-5354AF4801A1}">
      <dgm:prSet custT="1"/>
      <dgm:spPr>
        <a:solidFill>
          <a:srgbClr val="28B67A"/>
        </a:solidFill>
      </dgm:spPr>
      <dgm:t>
        <a:bodyPr/>
        <a:lstStyle/>
        <a:p>
          <a:r>
            <a:rPr lang="en-US" sz="2000" b="1" dirty="0"/>
            <a:t>Group Self-Insurance (PERMA)</a:t>
          </a:r>
        </a:p>
      </dgm:t>
    </dgm:pt>
    <dgm:pt modelId="{9833703C-481E-4A29-BBF1-859F212E2520}" type="parTrans" cxnId="{70D332F0-0299-4CB7-BD79-B341F70001E6}">
      <dgm:prSet/>
      <dgm:spPr/>
      <dgm:t>
        <a:bodyPr/>
        <a:lstStyle/>
        <a:p>
          <a:endParaRPr lang="en-US"/>
        </a:p>
      </dgm:t>
    </dgm:pt>
    <dgm:pt modelId="{529F3A8C-0F92-46B3-8475-973C36F84BDC}" type="sibTrans" cxnId="{70D332F0-0299-4CB7-BD79-B341F70001E6}">
      <dgm:prSet/>
      <dgm:spPr/>
      <dgm:t>
        <a:bodyPr/>
        <a:lstStyle/>
        <a:p>
          <a:endParaRPr lang="en-US"/>
        </a:p>
      </dgm:t>
    </dgm:pt>
    <dgm:pt modelId="{8BD724BA-AE55-4790-A9DA-A5BB02F70645}">
      <dgm:prSet custT="1"/>
      <dgm:spPr>
        <a:ln>
          <a:solidFill>
            <a:srgbClr val="28B67A"/>
          </a:solidFill>
        </a:ln>
      </dgm:spPr>
      <dgm:t>
        <a:bodyPr/>
        <a:lstStyle/>
        <a:p>
          <a:r>
            <a:rPr lang="en-US" sz="2000" dirty="0"/>
            <a:t>Transfer of risk to a pool association.</a:t>
          </a:r>
        </a:p>
      </dgm:t>
    </dgm:pt>
    <dgm:pt modelId="{BA8244EF-6C14-4400-83B9-4FD83347B3AA}" type="parTrans" cxnId="{FA69D9FE-D834-473A-8618-A41197A49696}">
      <dgm:prSet/>
      <dgm:spPr/>
      <dgm:t>
        <a:bodyPr/>
        <a:lstStyle/>
        <a:p>
          <a:endParaRPr lang="en-US"/>
        </a:p>
      </dgm:t>
    </dgm:pt>
    <dgm:pt modelId="{37A9B5E2-DE36-4ED1-97BB-55A97E37B44E}" type="sibTrans" cxnId="{FA69D9FE-D834-473A-8618-A41197A49696}">
      <dgm:prSet/>
      <dgm:spPr/>
      <dgm:t>
        <a:bodyPr/>
        <a:lstStyle/>
        <a:p>
          <a:endParaRPr lang="en-US"/>
        </a:p>
      </dgm:t>
    </dgm:pt>
    <dgm:pt modelId="{75DE7F03-E5C5-4ACF-9139-133FE1241E71}" type="pres">
      <dgm:prSet presAssocID="{E1C373C6-DA68-478B-872C-69233A125309}" presName="linear" presStyleCnt="0">
        <dgm:presLayoutVars>
          <dgm:dir/>
          <dgm:animLvl val="lvl"/>
          <dgm:resizeHandles val="exact"/>
        </dgm:presLayoutVars>
      </dgm:prSet>
      <dgm:spPr/>
    </dgm:pt>
    <dgm:pt modelId="{46D405CF-1125-48B6-B085-854B49D82072}" type="pres">
      <dgm:prSet presAssocID="{E3EB34B9-80C5-46F1-BE4F-D6D90890661C}" presName="parentLin" presStyleCnt="0"/>
      <dgm:spPr/>
    </dgm:pt>
    <dgm:pt modelId="{43038370-B9E4-40D5-8B68-F0C11BC5A7AF}" type="pres">
      <dgm:prSet presAssocID="{E3EB34B9-80C5-46F1-BE4F-D6D90890661C}" presName="parentLeftMargin" presStyleLbl="node1" presStyleIdx="0" presStyleCnt="3"/>
      <dgm:spPr/>
    </dgm:pt>
    <dgm:pt modelId="{E4D4E60E-F079-484D-8E05-7AF89E54E06A}" type="pres">
      <dgm:prSet presAssocID="{E3EB34B9-80C5-46F1-BE4F-D6D90890661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8DED73A-AF3D-4B40-B9FB-91DC0FEE91FB}" type="pres">
      <dgm:prSet presAssocID="{E3EB34B9-80C5-46F1-BE4F-D6D90890661C}" presName="negativeSpace" presStyleCnt="0"/>
      <dgm:spPr/>
    </dgm:pt>
    <dgm:pt modelId="{CDF61D65-5F74-41F4-94FB-49FE1DC955A7}" type="pres">
      <dgm:prSet presAssocID="{E3EB34B9-80C5-46F1-BE4F-D6D90890661C}" presName="childText" presStyleLbl="conFgAcc1" presStyleIdx="0" presStyleCnt="3">
        <dgm:presLayoutVars>
          <dgm:bulletEnabled val="1"/>
        </dgm:presLayoutVars>
      </dgm:prSet>
      <dgm:spPr/>
    </dgm:pt>
    <dgm:pt modelId="{53BEBB75-A0DF-4D50-B247-5C093B8A55F9}" type="pres">
      <dgm:prSet presAssocID="{53D88FC3-8A13-422D-B05E-30C3EDB267B9}" presName="spaceBetweenRectangles" presStyleCnt="0"/>
      <dgm:spPr/>
    </dgm:pt>
    <dgm:pt modelId="{A06D21A3-22AF-467D-9B3F-39BE1FBE495A}" type="pres">
      <dgm:prSet presAssocID="{C321717F-51B6-4D64-89E6-99D2E980FC42}" presName="parentLin" presStyleCnt="0"/>
      <dgm:spPr/>
    </dgm:pt>
    <dgm:pt modelId="{5ACEA8E2-ABF4-46FE-99CC-02D6B9C6E8AB}" type="pres">
      <dgm:prSet presAssocID="{C321717F-51B6-4D64-89E6-99D2E980FC42}" presName="parentLeftMargin" presStyleLbl="node1" presStyleIdx="0" presStyleCnt="3"/>
      <dgm:spPr/>
    </dgm:pt>
    <dgm:pt modelId="{7F98F357-64FF-4CAC-B1A1-774633D73A5C}" type="pres">
      <dgm:prSet presAssocID="{C321717F-51B6-4D64-89E6-99D2E980FC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13D722B-614C-4491-B6E0-228ED968D056}" type="pres">
      <dgm:prSet presAssocID="{C321717F-51B6-4D64-89E6-99D2E980FC42}" presName="negativeSpace" presStyleCnt="0"/>
      <dgm:spPr/>
    </dgm:pt>
    <dgm:pt modelId="{E3FE5F95-35FC-4ECE-BD18-9078E93BA34D}" type="pres">
      <dgm:prSet presAssocID="{C321717F-51B6-4D64-89E6-99D2E980FC42}" presName="childText" presStyleLbl="conFgAcc1" presStyleIdx="1" presStyleCnt="3">
        <dgm:presLayoutVars>
          <dgm:bulletEnabled val="1"/>
        </dgm:presLayoutVars>
      </dgm:prSet>
      <dgm:spPr/>
    </dgm:pt>
    <dgm:pt modelId="{5BCF4599-6019-4BB3-A180-AF52BE2626DF}" type="pres">
      <dgm:prSet presAssocID="{576F9ACE-B3A8-4BF9-AC10-89568DF0FE31}" presName="spaceBetweenRectangles" presStyleCnt="0"/>
      <dgm:spPr/>
    </dgm:pt>
    <dgm:pt modelId="{4776ACDA-07D7-4DFB-9482-CE97009BF2A6}" type="pres">
      <dgm:prSet presAssocID="{9AAB51E8-ACF0-45B2-93BD-5354AF4801A1}" presName="parentLin" presStyleCnt="0"/>
      <dgm:spPr/>
    </dgm:pt>
    <dgm:pt modelId="{FFB52A44-9B99-4923-B2BA-7763A9B6AA18}" type="pres">
      <dgm:prSet presAssocID="{9AAB51E8-ACF0-45B2-93BD-5354AF4801A1}" presName="parentLeftMargin" presStyleLbl="node1" presStyleIdx="1" presStyleCnt="3"/>
      <dgm:spPr/>
    </dgm:pt>
    <dgm:pt modelId="{00900F55-2080-46AB-A300-796AC7B971FD}" type="pres">
      <dgm:prSet presAssocID="{9AAB51E8-ACF0-45B2-93BD-5354AF4801A1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D81A1E5A-7434-47D4-B366-AB454F6EE192}" type="pres">
      <dgm:prSet presAssocID="{9AAB51E8-ACF0-45B2-93BD-5354AF4801A1}" presName="negativeSpace" presStyleCnt="0"/>
      <dgm:spPr/>
    </dgm:pt>
    <dgm:pt modelId="{0628923C-F246-45AB-B076-B4209791AB52}" type="pres">
      <dgm:prSet presAssocID="{9AAB51E8-ACF0-45B2-93BD-5354AF4801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F61CD0B-2ECB-4CA3-B76E-5E25E8FD5F2A}" srcId="{C321717F-51B6-4D64-89E6-99D2E980FC42}" destId="{4D7866A5-1346-4391-BD3C-EC4666B81496}" srcOrd="0" destOrd="0" parTransId="{61501AE9-2C2B-40BD-B4FA-22ACFA1D6A29}" sibTransId="{D45892F6-6F12-4A20-8F50-E02F7E0AFDFC}"/>
    <dgm:cxn modelId="{EB423428-84F9-48F2-A88F-71B5BD6683AA}" type="presOf" srcId="{437DAD1B-8674-488A-A850-9413FAF96C69}" destId="{E3FE5F95-35FC-4ECE-BD18-9078E93BA34D}" srcOrd="0" destOrd="1" presId="urn:microsoft.com/office/officeart/2005/8/layout/list1"/>
    <dgm:cxn modelId="{0D991D33-8B7E-424A-B43A-54D4D07AA9FB}" type="presOf" srcId="{4D7866A5-1346-4391-BD3C-EC4666B81496}" destId="{E3FE5F95-35FC-4ECE-BD18-9078E93BA34D}" srcOrd="0" destOrd="0" presId="urn:microsoft.com/office/officeart/2005/8/layout/list1"/>
    <dgm:cxn modelId="{49BF993A-6E63-4F6C-9D03-7D5CC9DE54D2}" type="presOf" srcId="{C321717F-51B6-4D64-89E6-99D2E980FC42}" destId="{5ACEA8E2-ABF4-46FE-99CC-02D6B9C6E8AB}" srcOrd="0" destOrd="0" presId="urn:microsoft.com/office/officeart/2005/8/layout/list1"/>
    <dgm:cxn modelId="{2A77F766-FD66-448B-ABF5-DFFC627FAFAC}" srcId="{E1C373C6-DA68-478B-872C-69233A125309}" destId="{E3EB34B9-80C5-46F1-BE4F-D6D90890661C}" srcOrd="0" destOrd="0" parTransId="{B564EAB2-54CA-4471-90B2-CFBDBE05F52A}" sibTransId="{53D88FC3-8A13-422D-B05E-30C3EDB267B9}"/>
    <dgm:cxn modelId="{43994C4C-6846-44B7-A33B-13FD6A461632}" type="presOf" srcId="{E1C373C6-DA68-478B-872C-69233A125309}" destId="{75DE7F03-E5C5-4ACF-9139-133FE1241E71}" srcOrd="0" destOrd="0" presId="urn:microsoft.com/office/officeart/2005/8/layout/list1"/>
    <dgm:cxn modelId="{E1507A6C-6506-445B-8679-E4D3BEB2E32A}" srcId="{E3EB34B9-80C5-46F1-BE4F-D6D90890661C}" destId="{C540AFC2-B968-42B0-81AF-5B53EADDB281}" srcOrd="0" destOrd="0" parTransId="{754E4024-A1FB-41F9-8319-DAC060666D5A}" sibTransId="{109F5B44-7885-4DCF-9E08-EFD979521966}"/>
    <dgm:cxn modelId="{CCC0C252-776F-4D0D-8EB4-490290CDF6E1}" type="presOf" srcId="{9AAB51E8-ACF0-45B2-93BD-5354AF4801A1}" destId="{FFB52A44-9B99-4923-B2BA-7763A9B6AA18}" srcOrd="0" destOrd="0" presId="urn:microsoft.com/office/officeart/2005/8/layout/list1"/>
    <dgm:cxn modelId="{318BD554-34A6-4400-BB2A-C5E96CAD790A}" type="presOf" srcId="{E3EB34B9-80C5-46F1-BE4F-D6D90890661C}" destId="{43038370-B9E4-40D5-8B68-F0C11BC5A7AF}" srcOrd="0" destOrd="0" presId="urn:microsoft.com/office/officeart/2005/8/layout/list1"/>
    <dgm:cxn modelId="{1A224B78-F1E9-4941-948F-ADC5B6A00AF8}" type="presOf" srcId="{E3EB34B9-80C5-46F1-BE4F-D6D90890661C}" destId="{E4D4E60E-F079-484D-8E05-7AF89E54E06A}" srcOrd="1" destOrd="0" presId="urn:microsoft.com/office/officeart/2005/8/layout/list1"/>
    <dgm:cxn modelId="{AE12097A-77E6-459C-8937-DC179BA26F0F}" srcId="{E1C373C6-DA68-478B-872C-69233A125309}" destId="{C321717F-51B6-4D64-89E6-99D2E980FC42}" srcOrd="1" destOrd="0" parTransId="{A183BC88-3983-4E65-9653-FAA8634D8664}" sibTransId="{576F9ACE-B3A8-4BF9-AC10-89568DF0FE31}"/>
    <dgm:cxn modelId="{2B75219B-082B-4B08-BAD3-5F5B4469AC5A}" srcId="{C321717F-51B6-4D64-89E6-99D2E980FC42}" destId="{437DAD1B-8674-488A-A850-9413FAF96C69}" srcOrd="1" destOrd="0" parTransId="{2BF96F8D-B21E-434E-AD2B-81CC6D874A53}" sibTransId="{4E9904F7-D7DF-4788-BC7C-99EE9C0DCE48}"/>
    <dgm:cxn modelId="{95C63B9C-7665-4398-97A0-26DB86D9A069}" type="presOf" srcId="{C321717F-51B6-4D64-89E6-99D2E980FC42}" destId="{7F98F357-64FF-4CAC-B1A1-774633D73A5C}" srcOrd="1" destOrd="0" presId="urn:microsoft.com/office/officeart/2005/8/layout/list1"/>
    <dgm:cxn modelId="{ED0E12B0-0C30-46D1-B780-C149AFD77394}" type="presOf" srcId="{C540AFC2-B968-42B0-81AF-5B53EADDB281}" destId="{CDF61D65-5F74-41F4-94FB-49FE1DC955A7}" srcOrd="0" destOrd="0" presId="urn:microsoft.com/office/officeart/2005/8/layout/list1"/>
    <dgm:cxn modelId="{70D332F0-0299-4CB7-BD79-B341F70001E6}" srcId="{E1C373C6-DA68-478B-872C-69233A125309}" destId="{9AAB51E8-ACF0-45B2-93BD-5354AF4801A1}" srcOrd="2" destOrd="0" parTransId="{9833703C-481E-4A29-BBF1-859F212E2520}" sibTransId="{529F3A8C-0F92-46B3-8475-973C36F84BDC}"/>
    <dgm:cxn modelId="{6270D1F3-FA12-406E-9A7D-29DD1AC88934}" type="presOf" srcId="{9AAB51E8-ACF0-45B2-93BD-5354AF4801A1}" destId="{00900F55-2080-46AB-A300-796AC7B971FD}" srcOrd="1" destOrd="0" presId="urn:microsoft.com/office/officeart/2005/8/layout/list1"/>
    <dgm:cxn modelId="{00A8C7F7-80AA-4911-930B-AA007A82E093}" type="presOf" srcId="{8BD724BA-AE55-4790-A9DA-A5BB02F70645}" destId="{0628923C-F246-45AB-B076-B4209791AB52}" srcOrd="0" destOrd="0" presId="urn:microsoft.com/office/officeart/2005/8/layout/list1"/>
    <dgm:cxn modelId="{FA69D9FE-D834-473A-8618-A41197A49696}" srcId="{9AAB51E8-ACF0-45B2-93BD-5354AF4801A1}" destId="{8BD724BA-AE55-4790-A9DA-A5BB02F70645}" srcOrd="0" destOrd="0" parTransId="{BA8244EF-6C14-4400-83B9-4FD83347B3AA}" sibTransId="{37A9B5E2-DE36-4ED1-97BB-55A97E37B44E}"/>
    <dgm:cxn modelId="{14F78221-0850-40C3-BC4B-1DCB9A1FDE0C}" type="presParOf" srcId="{75DE7F03-E5C5-4ACF-9139-133FE1241E71}" destId="{46D405CF-1125-48B6-B085-854B49D82072}" srcOrd="0" destOrd="0" presId="urn:microsoft.com/office/officeart/2005/8/layout/list1"/>
    <dgm:cxn modelId="{182BADE2-C205-455F-8C68-135C6DFC0121}" type="presParOf" srcId="{46D405CF-1125-48B6-B085-854B49D82072}" destId="{43038370-B9E4-40D5-8B68-F0C11BC5A7AF}" srcOrd="0" destOrd="0" presId="urn:microsoft.com/office/officeart/2005/8/layout/list1"/>
    <dgm:cxn modelId="{197EC034-17ED-41F8-A233-5EE108A006B7}" type="presParOf" srcId="{46D405CF-1125-48B6-B085-854B49D82072}" destId="{E4D4E60E-F079-484D-8E05-7AF89E54E06A}" srcOrd="1" destOrd="0" presId="urn:microsoft.com/office/officeart/2005/8/layout/list1"/>
    <dgm:cxn modelId="{EF434ACF-BE9B-4C8A-9B32-DE9B5DB8B7FF}" type="presParOf" srcId="{75DE7F03-E5C5-4ACF-9139-133FE1241E71}" destId="{48DED73A-AF3D-4B40-B9FB-91DC0FEE91FB}" srcOrd="1" destOrd="0" presId="urn:microsoft.com/office/officeart/2005/8/layout/list1"/>
    <dgm:cxn modelId="{DBAC4C30-ADFF-4230-9A78-657FCA15192C}" type="presParOf" srcId="{75DE7F03-E5C5-4ACF-9139-133FE1241E71}" destId="{CDF61D65-5F74-41F4-94FB-49FE1DC955A7}" srcOrd="2" destOrd="0" presId="urn:microsoft.com/office/officeart/2005/8/layout/list1"/>
    <dgm:cxn modelId="{1603518C-12F9-4289-8043-A34200DEBE8C}" type="presParOf" srcId="{75DE7F03-E5C5-4ACF-9139-133FE1241E71}" destId="{53BEBB75-A0DF-4D50-B247-5C093B8A55F9}" srcOrd="3" destOrd="0" presId="urn:microsoft.com/office/officeart/2005/8/layout/list1"/>
    <dgm:cxn modelId="{9F508D98-BE2A-4B57-95BF-E2C257372C54}" type="presParOf" srcId="{75DE7F03-E5C5-4ACF-9139-133FE1241E71}" destId="{A06D21A3-22AF-467D-9B3F-39BE1FBE495A}" srcOrd="4" destOrd="0" presId="urn:microsoft.com/office/officeart/2005/8/layout/list1"/>
    <dgm:cxn modelId="{D6465BE7-6E98-4971-9ED8-015082B149C2}" type="presParOf" srcId="{A06D21A3-22AF-467D-9B3F-39BE1FBE495A}" destId="{5ACEA8E2-ABF4-46FE-99CC-02D6B9C6E8AB}" srcOrd="0" destOrd="0" presId="urn:microsoft.com/office/officeart/2005/8/layout/list1"/>
    <dgm:cxn modelId="{34056034-D5BA-474C-BF16-5ED14FC3C24E}" type="presParOf" srcId="{A06D21A3-22AF-467D-9B3F-39BE1FBE495A}" destId="{7F98F357-64FF-4CAC-B1A1-774633D73A5C}" srcOrd="1" destOrd="0" presId="urn:microsoft.com/office/officeart/2005/8/layout/list1"/>
    <dgm:cxn modelId="{7D87879C-39BD-46D1-BB0F-0C724685803F}" type="presParOf" srcId="{75DE7F03-E5C5-4ACF-9139-133FE1241E71}" destId="{E13D722B-614C-4491-B6E0-228ED968D056}" srcOrd="5" destOrd="0" presId="urn:microsoft.com/office/officeart/2005/8/layout/list1"/>
    <dgm:cxn modelId="{2B3AB1EC-A578-4CFC-AF8B-B45DCE39E99D}" type="presParOf" srcId="{75DE7F03-E5C5-4ACF-9139-133FE1241E71}" destId="{E3FE5F95-35FC-4ECE-BD18-9078E93BA34D}" srcOrd="6" destOrd="0" presId="urn:microsoft.com/office/officeart/2005/8/layout/list1"/>
    <dgm:cxn modelId="{426CB939-E1FB-4043-B336-511DEB2DAA08}" type="presParOf" srcId="{75DE7F03-E5C5-4ACF-9139-133FE1241E71}" destId="{5BCF4599-6019-4BB3-A180-AF52BE2626DF}" srcOrd="7" destOrd="0" presId="urn:microsoft.com/office/officeart/2005/8/layout/list1"/>
    <dgm:cxn modelId="{D826F10D-5376-4D06-82A6-9C69650A26D2}" type="presParOf" srcId="{75DE7F03-E5C5-4ACF-9139-133FE1241E71}" destId="{4776ACDA-07D7-4DFB-9482-CE97009BF2A6}" srcOrd="8" destOrd="0" presId="urn:microsoft.com/office/officeart/2005/8/layout/list1"/>
    <dgm:cxn modelId="{362309D4-DBA5-4BAD-B99D-918D908D2571}" type="presParOf" srcId="{4776ACDA-07D7-4DFB-9482-CE97009BF2A6}" destId="{FFB52A44-9B99-4923-B2BA-7763A9B6AA18}" srcOrd="0" destOrd="0" presId="urn:microsoft.com/office/officeart/2005/8/layout/list1"/>
    <dgm:cxn modelId="{ABABB637-9C92-4110-8082-AD1D0CA06D19}" type="presParOf" srcId="{4776ACDA-07D7-4DFB-9482-CE97009BF2A6}" destId="{00900F55-2080-46AB-A300-796AC7B971FD}" srcOrd="1" destOrd="0" presId="urn:microsoft.com/office/officeart/2005/8/layout/list1"/>
    <dgm:cxn modelId="{F66A18B2-574E-4024-B4A9-7461862DDC1F}" type="presParOf" srcId="{75DE7F03-E5C5-4ACF-9139-133FE1241E71}" destId="{D81A1E5A-7434-47D4-B366-AB454F6EE192}" srcOrd="9" destOrd="0" presId="urn:microsoft.com/office/officeart/2005/8/layout/list1"/>
    <dgm:cxn modelId="{6ECFAA4D-25DD-4B8D-A639-124C844AE633}" type="presParOf" srcId="{75DE7F03-E5C5-4ACF-9139-133FE1241E71}" destId="{0628923C-F246-45AB-B076-B4209791AB5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392CB4-C9D7-4988-A94F-8CEC695673CA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01079DF5-5F09-45C8-9BEC-1172F74294AB}">
      <dgm:prSet/>
      <dgm:spPr/>
      <dgm:t>
        <a:bodyPr/>
        <a:lstStyle/>
        <a:p>
          <a:r>
            <a:rPr lang="en-US" b="1" dirty="0"/>
            <a:t> NYS Legislative bill introduced.</a:t>
          </a:r>
        </a:p>
      </dgm:t>
    </dgm:pt>
    <dgm:pt modelId="{CCDFE45F-3F74-466D-9564-43011D3BA3D3}" type="parTrans" cxnId="{2F1423BA-1AFF-4AEF-A91B-9753800E84C4}">
      <dgm:prSet/>
      <dgm:spPr/>
      <dgm:t>
        <a:bodyPr/>
        <a:lstStyle/>
        <a:p>
          <a:endParaRPr lang="en-US"/>
        </a:p>
      </dgm:t>
    </dgm:pt>
    <dgm:pt modelId="{8873A9C9-76C3-4745-AC62-31DE0F4BEE9D}" type="sibTrans" cxnId="{2F1423BA-1AFF-4AEF-A91B-9753800E84C4}">
      <dgm:prSet/>
      <dgm:spPr/>
      <dgm:t>
        <a:bodyPr/>
        <a:lstStyle/>
        <a:p>
          <a:endParaRPr lang="en-US"/>
        </a:p>
      </dgm:t>
    </dgm:pt>
    <dgm:pt modelId="{F2B7A07F-DA3B-45B1-A401-1A05164B0F8D}">
      <dgm:prSet/>
      <dgm:spPr/>
      <dgm:t>
        <a:bodyPr/>
        <a:lstStyle/>
        <a:p>
          <a:r>
            <a:rPr lang="en-US" b="1" dirty="0"/>
            <a:t>Supported by a variety of public entities including state associations like NYSAC. </a:t>
          </a:r>
        </a:p>
      </dgm:t>
    </dgm:pt>
    <dgm:pt modelId="{D8B70E8F-6A69-47C0-B385-52C1238F8295}" type="parTrans" cxnId="{1D6CA7F0-BBBC-48F2-BBBB-AA8A98CBEF50}">
      <dgm:prSet/>
      <dgm:spPr/>
      <dgm:t>
        <a:bodyPr/>
        <a:lstStyle/>
        <a:p>
          <a:endParaRPr lang="en-US"/>
        </a:p>
      </dgm:t>
    </dgm:pt>
    <dgm:pt modelId="{6C833C02-DA82-4A74-AB25-50EAEA868518}" type="sibTrans" cxnId="{1D6CA7F0-BBBC-48F2-BBBB-AA8A98CBEF50}">
      <dgm:prSet/>
      <dgm:spPr/>
      <dgm:t>
        <a:bodyPr/>
        <a:lstStyle/>
        <a:p>
          <a:endParaRPr lang="en-US"/>
        </a:p>
      </dgm:t>
    </dgm:pt>
    <dgm:pt modelId="{EC4A62D9-86EE-4836-8716-0CE93218D161}">
      <dgm:prSet/>
      <dgm:spPr/>
      <dgm:t>
        <a:bodyPr/>
        <a:lstStyle/>
        <a:p>
          <a:r>
            <a:rPr lang="en-US" b="1" dirty="0"/>
            <a:t>Fall 2023:</a:t>
          </a:r>
        </a:p>
        <a:p>
          <a:r>
            <a:rPr lang="en-US" b="1" dirty="0"/>
            <a:t>Signed into law by Governor Hochul</a:t>
          </a:r>
        </a:p>
      </dgm:t>
    </dgm:pt>
    <dgm:pt modelId="{C6316FF7-A840-42F3-B4E8-EFB0271954A6}" type="parTrans" cxnId="{0DD54ADC-48BB-4D36-A8BC-0BEC5C898038}">
      <dgm:prSet/>
      <dgm:spPr/>
      <dgm:t>
        <a:bodyPr/>
        <a:lstStyle/>
        <a:p>
          <a:endParaRPr lang="en-US"/>
        </a:p>
      </dgm:t>
    </dgm:pt>
    <dgm:pt modelId="{7D7B58FA-A913-4809-B565-0799F2FD8144}" type="sibTrans" cxnId="{0DD54ADC-48BB-4D36-A8BC-0BEC5C898038}">
      <dgm:prSet/>
      <dgm:spPr/>
      <dgm:t>
        <a:bodyPr/>
        <a:lstStyle/>
        <a:p>
          <a:endParaRPr lang="en-US"/>
        </a:p>
      </dgm:t>
    </dgm:pt>
    <dgm:pt modelId="{11209097-79E3-4B75-9445-93979EC04564}">
      <dgm:prSet/>
      <dgm:spPr/>
      <dgm:t>
        <a:bodyPr/>
        <a:lstStyle/>
        <a:p>
          <a:r>
            <a:rPr lang="en-US" b="1" dirty="0"/>
            <a:t>Became effective January 2024.</a:t>
          </a:r>
        </a:p>
      </dgm:t>
    </dgm:pt>
    <dgm:pt modelId="{D9673E1F-7F4B-4D1E-81B6-F8BB8851479B}" type="parTrans" cxnId="{F34FE828-A818-45D2-98F3-3BE6ED6C3C46}">
      <dgm:prSet/>
      <dgm:spPr/>
      <dgm:t>
        <a:bodyPr/>
        <a:lstStyle/>
        <a:p>
          <a:endParaRPr lang="en-US"/>
        </a:p>
      </dgm:t>
    </dgm:pt>
    <dgm:pt modelId="{D7A9149C-73CA-43C1-BAB7-FFB9F42445B9}" type="sibTrans" cxnId="{F34FE828-A818-45D2-98F3-3BE6ED6C3C46}">
      <dgm:prSet/>
      <dgm:spPr/>
      <dgm:t>
        <a:bodyPr/>
        <a:lstStyle/>
        <a:p>
          <a:endParaRPr lang="en-US"/>
        </a:p>
      </dgm:t>
    </dgm:pt>
    <dgm:pt modelId="{01A87959-9B1A-44FA-9440-F8FC43958CF7}" type="pres">
      <dgm:prSet presAssocID="{05392CB4-C9D7-4988-A94F-8CEC695673CA}" presName="CompostProcess" presStyleCnt="0">
        <dgm:presLayoutVars>
          <dgm:dir/>
          <dgm:resizeHandles val="exact"/>
        </dgm:presLayoutVars>
      </dgm:prSet>
      <dgm:spPr/>
    </dgm:pt>
    <dgm:pt modelId="{6EAD4DAC-DE90-493D-93E5-D80EDA357A13}" type="pres">
      <dgm:prSet presAssocID="{05392CB4-C9D7-4988-A94F-8CEC695673CA}" presName="arrow" presStyleLbl="bgShp" presStyleIdx="0" presStyleCnt="1" custLinFactNeighborX="915" custLinFactNeighborY="5837"/>
      <dgm:spPr/>
    </dgm:pt>
    <dgm:pt modelId="{9A3CCA34-9668-4027-B3D6-BCF61B25F470}" type="pres">
      <dgm:prSet presAssocID="{05392CB4-C9D7-4988-A94F-8CEC695673CA}" presName="linearProcess" presStyleCnt="0"/>
      <dgm:spPr/>
    </dgm:pt>
    <dgm:pt modelId="{E5599BB5-EFFE-4314-AA4C-8AA5D12A530B}" type="pres">
      <dgm:prSet presAssocID="{01079DF5-5F09-45C8-9BEC-1172F74294AB}" presName="textNode" presStyleLbl="node1" presStyleIdx="0" presStyleCnt="4">
        <dgm:presLayoutVars>
          <dgm:bulletEnabled val="1"/>
        </dgm:presLayoutVars>
      </dgm:prSet>
      <dgm:spPr/>
    </dgm:pt>
    <dgm:pt modelId="{7B7FB0F4-0FA3-4829-9CBC-2F27A495A825}" type="pres">
      <dgm:prSet presAssocID="{8873A9C9-76C3-4745-AC62-31DE0F4BEE9D}" presName="sibTrans" presStyleCnt="0"/>
      <dgm:spPr/>
    </dgm:pt>
    <dgm:pt modelId="{ABF368DA-51D1-423C-ADAE-30150B1F7D67}" type="pres">
      <dgm:prSet presAssocID="{F2B7A07F-DA3B-45B1-A401-1A05164B0F8D}" presName="textNode" presStyleLbl="node1" presStyleIdx="1" presStyleCnt="4">
        <dgm:presLayoutVars>
          <dgm:bulletEnabled val="1"/>
        </dgm:presLayoutVars>
      </dgm:prSet>
      <dgm:spPr/>
    </dgm:pt>
    <dgm:pt modelId="{1D57A847-4124-4BB4-A4BA-AE00AFBB8BB0}" type="pres">
      <dgm:prSet presAssocID="{6C833C02-DA82-4A74-AB25-50EAEA868518}" presName="sibTrans" presStyleCnt="0"/>
      <dgm:spPr/>
    </dgm:pt>
    <dgm:pt modelId="{551A4480-F65B-4228-9077-C2A5FAA02869}" type="pres">
      <dgm:prSet presAssocID="{EC4A62D9-86EE-4836-8716-0CE93218D161}" presName="textNode" presStyleLbl="node1" presStyleIdx="2" presStyleCnt="4">
        <dgm:presLayoutVars>
          <dgm:bulletEnabled val="1"/>
        </dgm:presLayoutVars>
      </dgm:prSet>
      <dgm:spPr/>
    </dgm:pt>
    <dgm:pt modelId="{BFB6236F-1101-46C9-A312-FC086AC8F18D}" type="pres">
      <dgm:prSet presAssocID="{7D7B58FA-A913-4809-B565-0799F2FD8144}" presName="sibTrans" presStyleCnt="0"/>
      <dgm:spPr/>
    </dgm:pt>
    <dgm:pt modelId="{B4F7CA05-3ECA-404E-9FB0-E69079A8928A}" type="pres">
      <dgm:prSet presAssocID="{11209097-79E3-4B75-9445-93979EC04564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95BC824-CBA7-46CD-BF80-82B6ABE335A8}" type="presOf" srcId="{F2B7A07F-DA3B-45B1-A401-1A05164B0F8D}" destId="{ABF368DA-51D1-423C-ADAE-30150B1F7D67}" srcOrd="0" destOrd="0" presId="urn:microsoft.com/office/officeart/2005/8/layout/hProcess9"/>
    <dgm:cxn modelId="{F34FE828-A818-45D2-98F3-3BE6ED6C3C46}" srcId="{05392CB4-C9D7-4988-A94F-8CEC695673CA}" destId="{11209097-79E3-4B75-9445-93979EC04564}" srcOrd="3" destOrd="0" parTransId="{D9673E1F-7F4B-4D1E-81B6-F8BB8851479B}" sibTransId="{D7A9149C-73CA-43C1-BAB7-FFB9F42445B9}"/>
    <dgm:cxn modelId="{2F1423BA-1AFF-4AEF-A91B-9753800E84C4}" srcId="{05392CB4-C9D7-4988-A94F-8CEC695673CA}" destId="{01079DF5-5F09-45C8-9BEC-1172F74294AB}" srcOrd="0" destOrd="0" parTransId="{CCDFE45F-3F74-466D-9564-43011D3BA3D3}" sibTransId="{8873A9C9-76C3-4745-AC62-31DE0F4BEE9D}"/>
    <dgm:cxn modelId="{09D07DC2-4A3A-4E12-8841-0FD714DEB506}" type="presOf" srcId="{11209097-79E3-4B75-9445-93979EC04564}" destId="{B4F7CA05-3ECA-404E-9FB0-E69079A8928A}" srcOrd="0" destOrd="0" presId="urn:microsoft.com/office/officeart/2005/8/layout/hProcess9"/>
    <dgm:cxn modelId="{0DD54ADC-48BB-4D36-A8BC-0BEC5C898038}" srcId="{05392CB4-C9D7-4988-A94F-8CEC695673CA}" destId="{EC4A62D9-86EE-4836-8716-0CE93218D161}" srcOrd="2" destOrd="0" parTransId="{C6316FF7-A840-42F3-B4E8-EFB0271954A6}" sibTransId="{7D7B58FA-A913-4809-B565-0799F2FD8144}"/>
    <dgm:cxn modelId="{1901DDE2-CB62-4C78-9EE4-1762FBC39111}" type="presOf" srcId="{05392CB4-C9D7-4988-A94F-8CEC695673CA}" destId="{01A87959-9B1A-44FA-9440-F8FC43958CF7}" srcOrd="0" destOrd="0" presId="urn:microsoft.com/office/officeart/2005/8/layout/hProcess9"/>
    <dgm:cxn modelId="{A539DEEA-C5D5-4E6E-A59C-359A9637FD16}" type="presOf" srcId="{EC4A62D9-86EE-4836-8716-0CE93218D161}" destId="{551A4480-F65B-4228-9077-C2A5FAA02869}" srcOrd="0" destOrd="0" presId="urn:microsoft.com/office/officeart/2005/8/layout/hProcess9"/>
    <dgm:cxn modelId="{620D2AEC-3DD9-4A8B-B977-7B0467A32BFE}" type="presOf" srcId="{01079DF5-5F09-45C8-9BEC-1172F74294AB}" destId="{E5599BB5-EFFE-4314-AA4C-8AA5D12A530B}" srcOrd="0" destOrd="0" presId="urn:microsoft.com/office/officeart/2005/8/layout/hProcess9"/>
    <dgm:cxn modelId="{1D6CA7F0-BBBC-48F2-BBBB-AA8A98CBEF50}" srcId="{05392CB4-C9D7-4988-A94F-8CEC695673CA}" destId="{F2B7A07F-DA3B-45B1-A401-1A05164B0F8D}" srcOrd="1" destOrd="0" parTransId="{D8B70E8F-6A69-47C0-B385-52C1238F8295}" sibTransId="{6C833C02-DA82-4A74-AB25-50EAEA868518}"/>
    <dgm:cxn modelId="{2DF0520E-F475-4A4D-8332-DCAA0F9038D6}" type="presParOf" srcId="{01A87959-9B1A-44FA-9440-F8FC43958CF7}" destId="{6EAD4DAC-DE90-493D-93E5-D80EDA357A13}" srcOrd="0" destOrd="0" presId="urn:microsoft.com/office/officeart/2005/8/layout/hProcess9"/>
    <dgm:cxn modelId="{2D3E2788-2D03-41FB-9FEA-D9AD599131A4}" type="presParOf" srcId="{01A87959-9B1A-44FA-9440-F8FC43958CF7}" destId="{9A3CCA34-9668-4027-B3D6-BCF61B25F470}" srcOrd="1" destOrd="0" presId="urn:microsoft.com/office/officeart/2005/8/layout/hProcess9"/>
    <dgm:cxn modelId="{9D456673-6DE5-4E88-8006-A6F40E362DB4}" type="presParOf" srcId="{9A3CCA34-9668-4027-B3D6-BCF61B25F470}" destId="{E5599BB5-EFFE-4314-AA4C-8AA5D12A530B}" srcOrd="0" destOrd="0" presId="urn:microsoft.com/office/officeart/2005/8/layout/hProcess9"/>
    <dgm:cxn modelId="{BF562669-CB0D-4EF4-91DE-989D733BEE93}" type="presParOf" srcId="{9A3CCA34-9668-4027-B3D6-BCF61B25F470}" destId="{7B7FB0F4-0FA3-4829-9CBC-2F27A495A825}" srcOrd="1" destOrd="0" presId="urn:microsoft.com/office/officeart/2005/8/layout/hProcess9"/>
    <dgm:cxn modelId="{01C03E70-8558-4503-A07A-7B54B8125D73}" type="presParOf" srcId="{9A3CCA34-9668-4027-B3D6-BCF61B25F470}" destId="{ABF368DA-51D1-423C-ADAE-30150B1F7D67}" srcOrd="2" destOrd="0" presId="urn:microsoft.com/office/officeart/2005/8/layout/hProcess9"/>
    <dgm:cxn modelId="{0769B9E9-0BB2-41AA-8118-13E708A7767D}" type="presParOf" srcId="{9A3CCA34-9668-4027-B3D6-BCF61B25F470}" destId="{1D57A847-4124-4BB4-A4BA-AE00AFBB8BB0}" srcOrd="3" destOrd="0" presId="urn:microsoft.com/office/officeart/2005/8/layout/hProcess9"/>
    <dgm:cxn modelId="{3D95CCD0-F976-473F-ABBF-6820997C95C5}" type="presParOf" srcId="{9A3CCA34-9668-4027-B3D6-BCF61B25F470}" destId="{551A4480-F65B-4228-9077-C2A5FAA02869}" srcOrd="4" destOrd="0" presId="urn:microsoft.com/office/officeart/2005/8/layout/hProcess9"/>
    <dgm:cxn modelId="{B37ED19A-271A-42E0-BB81-BDF3652B0DEB}" type="presParOf" srcId="{9A3CCA34-9668-4027-B3D6-BCF61B25F470}" destId="{BFB6236F-1101-46C9-A312-FC086AC8F18D}" srcOrd="5" destOrd="0" presId="urn:microsoft.com/office/officeart/2005/8/layout/hProcess9"/>
    <dgm:cxn modelId="{7DD2B4E9-F15E-4AAC-A87B-FD623AB780B5}" type="presParOf" srcId="{9A3CCA34-9668-4027-B3D6-BCF61B25F470}" destId="{B4F7CA05-3ECA-404E-9FB0-E69079A8928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61D65-5F74-41F4-94FB-49FE1DC955A7}">
      <dsp:nvSpPr>
        <dsp:cNvPr id="0" name=""/>
        <dsp:cNvSpPr/>
      </dsp:nvSpPr>
      <dsp:spPr>
        <a:xfrm>
          <a:off x="0" y="351358"/>
          <a:ext cx="7886700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8B6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Payment of upfront premium for transfer of risk to an insurance company.</a:t>
          </a:r>
        </a:p>
      </dsp:txBody>
      <dsp:txXfrm>
        <a:off x="0" y="351358"/>
        <a:ext cx="7886700" cy="1124550"/>
      </dsp:txXfrm>
    </dsp:sp>
    <dsp:sp modelId="{E4D4E60E-F079-484D-8E05-7AF89E54E06A}">
      <dsp:nvSpPr>
        <dsp:cNvPr id="0" name=""/>
        <dsp:cNvSpPr/>
      </dsp:nvSpPr>
      <dsp:spPr>
        <a:xfrm>
          <a:off x="394335" y="41398"/>
          <a:ext cx="5520690" cy="619920"/>
        </a:xfrm>
        <a:prstGeom prst="roundRect">
          <a:avLst/>
        </a:prstGeom>
        <a:solidFill>
          <a:srgbClr val="28B67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Commercial Insurance Policy </a:t>
          </a:r>
        </a:p>
      </dsp:txBody>
      <dsp:txXfrm>
        <a:off x="424597" y="71660"/>
        <a:ext cx="5460166" cy="559396"/>
      </dsp:txXfrm>
    </dsp:sp>
    <dsp:sp modelId="{E3FE5F95-35FC-4ECE-BD18-9078E93BA34D}">
      <dsp:nvSpPr>
        <dsp:cNvPr id="0" name=""/>
        <dsp:cNvSpPr/>
      </dsp:nvSpPr>
      <dsp:spPr>
        <a:xfrm>
          <a:off x="0" y="1899268"/>
          <a:ext cx="7886700" cy="16868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8B6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Public entity assumes risk and is ultimately liable for all claims incurred.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Excess Insurance policy must be purchased for coverage of catastrophic claims.</a:t>
          </a:r>
        </a:p>
      </dsp:txBody>
      <dsp:txXfrm>
        <a:off x="0" y="1899268"/>
        <a:ext cx="7886700" cy="1686825"/>
      </dsp:txXfrm>
    </dsp:sp>
    <dsp:sp modelId="{7F98F357-64FF-4CAC-B1A1-774633D73A5C}">
      <dsp:nvSpPr>
        <dsp:cNvPr id="0" name=""/>
        <dsp:cNvSpPr/>
      </dsp:nvSpPr>
      <dsp:spPr>
        <a:xfrm>
          <a:off x="394335" y="1589308"/>
          <a:ext cx="5520690" cy="619920"/>
        </a:xfrm>
        <a:prstGeom prst="roundRect">
          <a:avLst/>
        </a:prstGeom>
        <a:solidFill>
          <a:srgbClr val="28B67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Self-Insurance: </a:t>
          </a:r>
          <a:br>
            <a:rPr lang="en-US" sz="2000" b="1" kern="1200" dirty="0"/>
          </a:br>
          <a:r>
            <a:rPr lang="en-US" sz="2000" b="1" kern="1200" dirty="0"/>
            <a:t>Individual and/or Group Plans </a:t>
          </a:r>
        </a:p>
      </dsp:txBody>
      <dsp:txXfrm>
        <a:off x="424597" y="1619570"/>
        <a:ext cx="5460166" cy="559396"/>
      </dsp:txXfrm>
    </dsp:sp>
    <dsp:sp modelId="{0628923C-F246-45AB-B076-B4209791AB52}">
      <dsp:nvSpPr>
        <dsp:cNvPr id="0" name=""/>
        <dsp:cNvSpPr/>
      </dsp:nvSpPr>
      <dsp:spPr>
        <a:xfrm>
          <a:off x="0" y="4009453"/>
          <a:ext cx="7886700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28B67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437388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Transfer of risk to a pool association.</a:t>
          </a:r>
        </a:p>
      </dsp:txBody>
      <dsp:txXfrm>
        <a:off x="0" y="4009453"/>
        <a:ext cx="7886700" cy="843412"/>
      </dsp:txXfrm>
    </dsp:sp>
    <dsp:sp modelId="{00900F55-2080-46AB-A300-796AC7B971FD}">
      <dsp:nvSpPr>
        <dsp:cNvPr id="0" name=""/>
        <dsp:cNvSpPr/>
      </dsp:nvSpPr>
      <dsp:spPr>
        <a:xfrm>
          <a:off x="394335" y="3699493"/>
          <a:ext cx="5520690" cy="619920"/>
        </a:xfrm>
        <a:prstGeom prst="roundRect">
          <a:avLst/>
        </a:prstGeom>
        <a:solidFill>
          <a:srgbClr val="28B67A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Group Self-Insurance (PERMA)</a:t>
          </a:r>
        </a:p>
      </dsp:txBody>
      <dsp:txXfrm>
        <a:off x="424597" y="3729755"/>
        <a:ext cx="5460166" cy="5593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AD4DAC-DE90-493D-93E5-D80EDA357A13}">
      <dsp:nvSpPr>
        <dsp:cNvPr id="0" name=""/>
        <dsp:cNvSpPr/>
      </dsp:nvSpPr>
      <dsp:spPr>
        <a:xfrm>
          <a:off x="697560" y="0"/>
          <a:ext cx="7162893" cy="4284919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5599BB5-EFFE-4314-AA4C-8AA5D12A530B}">
      <dsp:nvSpPr>
        <dsp:cNvPr id="0" name=""/>
        <dsp:cNvSpPr/>
      </dsp:nvSpPr>
      <dsp:spPr>
        <a:xfrm>
          <a:off x="4217" y="1285475"/>
          <a:ext cx="2028553" cy="1713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 NYS Legislative bill introduced.</a:t>
          </a:r>
        </a:p>
      </dsp:txBody>
      <dsp:txXfrm>
        <a:off x="87886" y="1369144"/>
        <a:ext cx="1861215" cy="1546629"/>
      </dsp:txXfrm>
    </dsp:sp>
    <dsp:sp modelId="{ABF368DA-51D1-423C-ADAE-30150B1F7D67}">
      <dsp:nvSpPr>
        <dsp:cNvPr id="0" name=""/>
        <dsp:cNvSpPr/>
      </dsp:nvSpPr>
      <dsp:spPr>
        <a:xfrm>
          <a:off x="2134198" y="1285475"/>
          <a:ext cx="2028553" cy="1713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Supported by a variety of public entities including state associations like NYSAC. </a:t>
          </a:r>
        </a:p>
      </dsp:txBody>
      <dsp:txXfrm>
        <a:off x="2217867" y="1369144"/>
        <a:ext cx="1861215" cy="1546629"/>
      </dsp:txXfrm>
    </dsp:sp>
    <dsp:sp modelId="{551A4480-F65B-4228-9077-C2A5FAA02869}">
      <dsp:nvSpPr>
        <dsp:cNvPr id="0" name=""/>
        <dsp:cNvSpPr/>
      </dsp:nvSpPr>
      <dsp:spPr>
        <a:xfrm>
          <a:off x="4264180" y="1285475"/>
          <a:ext cx="2028553" cy="1713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Fall 2023: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Signed into law by Governor Hochul</a:t>
          </a:r>
        </a:p>
      </dsp:txBody>
      <dsp:txXfrm>
        <a:off x="4347849" y="1369144"/>
        <a:ext cx="1861215" cy="1546629"/>
      </dsp:txXfrm>
    </dsp:sp>
    <dsp:sp modelId="{B4F7CA05-3ECA-404E-9FB0-E69079A8928A}">
      <dsp:nvSpPr>
        <dsp:cNvPr id="0" name=""/>
        <dsp:cNvSpPr/>
      </dsp:nvSpPr>
      <dsp:spPr>
        <a:xfrm>
          <a:off x="6394161" y="1285475"/>
          <a:ext cx="2028553" cy="1713967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Became effective January 2024.</a:t>
          </a:r>
        </a:p>
      </dsp:txBody>
      <dsp:txXfrm>
        <a:off x="6477830" y="1369144"/>
        <a:ext cx="1861215" cy="1546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66E0C-01BC-40C4-AEEE-DAAD2685BE2A}" type="datetimeFigureOut">
              <a:rPr lang="en-US" smtClean="0"/>
              <a:t>6/25/2025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7EF83-795B-45A0-A1FB-068EEDE77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7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+mj-lt"/>
                <a:cs typeface="Times New Roman"/>
              </a:rPr>
              <a:t>Founded in 1982</a:t>
            </a:r>
          </a:p>
          <a:p>
            <a:r>
              <a:rPr lang="en-US">
                <a:latin typeface="+mj-lt"/>
                <a:cs typeface="Times New Roman"/>
              </a:rPr>
              <a:t>including one of NY’s largest BOCES</a:t>
            </a:r>
          </a:p>
          <a:p>
            <a:r>
              <a:rPr lang="en-US">
                <a:latin typeface="+mj-lt"/>
                <a:cs typeface="Times New Roman"/>
              </a:rPr>
              <a:t>ED of NYSSBA Bob Schneider is also a board member</a:t>
            </a:r>
          </a:p>
          <a:p>
            <a:r>
              <a:rPr lang="en-US">
                <a:latin typeface="+mj-lt"/>
                <a:cs typeface="Times New Roman"/>
              </a:rPr>
              <a:t>-So that comes with the knowledge that our program is endorsed and supported by NYSSBA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EF83-795B-45A0-A1FB-068EEDE77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2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EF83-795B-45A0-A1FB-068EEDE77F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1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EF83-795B-45A0-A1FB-068EEDE77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49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Often unpredictable and vary from year to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+mj-lt"/>
              </a:rPr>
              <a:t>Continually rising cost of excess insurance to protect county from catastrophic claims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EF83-795B-45A0-A1FB-068EEDE77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6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-to include any NYS public school</a:t>
            </a:r>
          </a:p>
          <a:p>
            <a:r>
              <a:rPr lang="en-US"/>
              <a:t>-we know how important budget predictability is for schools</a:t>
            </a:r>
          </a:p>
          <a:p>
            <a:r>
              <a:rPr lang="en-US"/>
              <a:t>-that can be around $75 K annually that your district no longer has to budget for</a:t>
            </a:r>
          </a:p>
          <a:p>
            <a:r>
              <a:rPr lang="en-US"/>
              <a:t>-a NYS fee that you pay to the pool and the pool takes care of the admin involved</a:t>
            </a:r>
          </a:p>
          <a:p>
            <a:r>
              <a:rPr lang="en-US"/>
              <a:t>-but, at the end of the day, by joining a pool, you are no longer accruing claim </a:t>
            </a:r>
            <a:r>
              <a:rPr lang="en-US" err="1"/>
              <a:t>liabilites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EF83-795B-45A0-A1FB-068EEDE77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-to include any NYS public school</a:t>
            </a:r>
          </a:p>
          <a:p>
            <a:r>
              <a:rPr lang="en-US"/>
              <a:t>-we know how important budget predictability is for schools</a:t>
            </a:r>
          </a:p>
          <a:p>
            <a:r>
              <a:rPr lang="en-US"/>
              <a:t>-that can be around $75 K annually that your district no longer has to budget for</a:t>
            </a:r>
          </a:p>
          <a:p>
            <a:r>
              <a:rPr lang="en-US"/>
              <a:t>-a NYS fee that you pay to the pool and the pool takes care of the admin involved</a:t>
            </a:r>
          </a:p>
          <a:p>
            <a:r>
              <a:rPr lang="en-US"/>
              <a:t>-but, at the end of the day, by joining a pool, you are no longer accruing claim </a:t>
            </a:r>
            <a:r>
              <a:rPr lang="en-US" err="1"/>
              <a:t>liabilites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EF83-795B-45A0-A1FB-068EEDE77F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4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+mj-lt"/>
                <a:ea typeface="MS Mincho"/>
              </a:rPr>
              <a:t>contact with employer and injured worker completed within 24 hours of a reported claim</a:t>
            </a:r>
          </a:p>
          <a:p>
            <a:r>
              <a:rPr lang="en-US"/>
              <a:t>EDI compliance, state avg. is 85%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EF83-795B-45A0-A1FB-068EEDE77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+mj-lt"/>
                <a:ea typeface="MS Mincho"/>
              </a:rPr>
              <a:t>creating risk profiles, identifying high risk areas and recommending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+mj-lt"/>
                <a:ea typeface="MS Mincho"/>
              </a:rPr>
              <a:t>, tailored approach for client/member unique risks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+mj-lt"/>
                <a:ea typeface="MS Mincho"/>
              </a:rPr>
              <a:t>-vast Online Library of safety and compliance seminars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EF83-795B-45A0-A1FB-068EEDE77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72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63F97B-CA23-ACFD-F812-FE1D6F8B7A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CEAB0-AE47-B7CA-9B82-08EFA31DA3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DCC214-3AE3-3127-E582-D43BD84D1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+mj-lt"/>
                <a:ea typeface="MS Mincho"/>
              </a:rPr>
              <a:t>creating risk profiles, identifying high risk areas and recommending services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+mj-lt"/>
                <a:ea typeface="MS Mincho"/>
              </a:rPr>
              <a:t>, tailored approach for client/member unique risks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latin typeface="+mj-lt"/>
                <a:ea typeface="MS Mincho"/>
              </a:rPr>
              <a:t>-vast Online Library of safety and compliance seminars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B3F9E-1C82-AC49-D458-E7D6C7F768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D7EF83-795B-45A0-A1FB-068EEDE77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09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717676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4105276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Presented by: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50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3596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429000"/>
            <a:ext cx="7886700" cy="2392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blue text with a black background&#10;&#10;AI-generated content may be incorrect.">
            <a:extLst>
              <a:ext uri="{FF2B5EF4-FFF2-40B4-BE49-F238E27FC236}">
                <a16:creationId xmlns:a16="http://schemas.microsoft.com/office/drawing/2014/main" id="{13E60727-6579-BCE6-E0DA-9A291EE257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3" y="6302437"/>
            <a:ext cx="494990" cy="41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699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28B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">
            <a:extLst>
              <a:ext uri="{FF2B5EF4-FFF2-40B4-BE49-F238E27FC236}">
                <a16:creationId xmlns:a16="http://schemas.microsoft.com/office/drawing/2014/main" id="{68543E80-2280-4817-BDFC-3E7C88C4AE7F}"/>
              </a:ext>
            </a:extLst>
          </p:cNvPr>
          <p:cNvSpPr/>
          <p:nvPr userDrawn="1"/>
        </p:nvSpPr>
        <p:spPr>
          <a:xfrm>
            <a:off x="0" y="0"/>
            <a:ext cx="9144000" cy="6233652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DEEC5-D80C-44CA-852A-443813AD9C6B}"/>
              </a:ext>
            </a:extLst>
          </p:cNvPr>
          <p:cNvSpPr txBox="1"/>
          <p:nvPr userDrawn="1"/>
        </p:nvSpPr>
        <p:spPr>
          <a:xfrm>
            <a:off x="6530009" y="5817876"/>
            <a:ext cx="23704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>
                <a:solidFill>
                  <a:schemeClr val="bg1"/>
                </a:solidFill>
              </a:rPr>
              <a:t>9 Cornell Road  |  Latham, NY 12110</a:t>
            </a:r>
          </a:p>
          <a:p>
            <a:pPr algn="r"/>
            <a:r>
              <a:rPr lang="en-US" sz="1000">
                <a:solidFill>
                  <a:schemeClr val="bg1"/>
                </a:solidFill>
              </a:rPr>
              <a:t>Phone: 518-220-1111  </a:t>
            </a:r>
          </a:p>
          <a:p>
            <a:pPr algn="r"/>
            <a:r>
              <a:rPr lang="en-US" sz="1000">
                <a:solidFill>
                  <a:schemeClr val="bg1"/>
                </a:solidFill>
              </a:rPr>
              <a:t>Toll Free in US: 888-737-6269  </a:t>
            </a:r>
          </a:p>
          <a:p>
            <a:pPr algn="r"/>
            <a:r>
              <a:rPr lang="en-US" sz="1000">
                <a:solidFill>
                  <a:schemeClr val="bg1"/>
                </a:solidFill>
              </a:rPr>
              <a:t>Fax: 877-737-6232</a:t>
            </a:r>
          </a:p>
        </p:txBody>
      </p:sp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52D69F5-A83B-45AE-BD46-485E2CE5FE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3396" y="5297327"/>
            <a:ext cx="2107094" cy="43030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5BE71D-E3E4-4486-A782-36055EF6CAEF}"/>
              </a:ext>
            </a:extLst>
          </p:cNvPr>
          <p:cNvCxnSpPr>
            <a:cxnSpLocks/>
          </p:cNvCxnSpPr>
          <p:nvPr userDrawn="1"/>
        </p:nvCxnSpPr>
        <p:spPr>
          <a:xfrm>
            <a:off x="6589643" y="5796997"/>
            <a:ext cx="0" cy="849793"/>
          </a:xfrm>
          <a:prstGeom prst="line">
            <a:avLst/>
          </a:prstGeom>
          <a:ln>
            <a:solidFill>
              <a:srgbClr val="003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F9E9E45E-D7FE-446E-87CE-9423E28E1856}"/>
              </a:ext>
            </a:extLst>
          </p:cNvPr>
          <p:cNvSpPr txBox="1">
            <a:spLocks/>
          </p:cNvSpPr>
          <p:nvPr userDrawn="1"/>
        </p:nvSpPr>
        <p:spPr>
          <a:xfrm>
            <a:off x="6549888" y="6429757"/>
            <a:ext cx="2266122" cy="467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400">
                <a:solidFill>
                  <a:schemeClr val="bg1"/>
                </a:solidFill>
              </a:rPr>
              <a:t>perma.org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2F9E5-4B53-4731-95CF-535D8192255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7713" y="461963"/>
            <a:ext cx="7924800" cy="3971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018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6252" y="223199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557562"/>
            <a:ext cx="7886700" cy="2392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79B86-4147-4FEA-9815-20DBFAFE5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33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0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B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Document 4">
            <a:extLst>
              <a:ext uri="{FF2B5EF4-FFF2-40B4-BE49-F238E27FC236}">
                <a16:creationId xmlns:a16="http://schemas.microsoft.com/office/drawing/2014/main" id="{FBA17E21-8B13-CFD8-7EFA-95C71CEFD009}"/>
              </a:ext>
            </a:extLst>
          </p:cNvPr>
          <p:cNvSpPr/>
          <p:nvPr/>
        </p:nvSpPr>
        <p:spPr>
          <a:xfrm>
            <a:off x="0" y="-1"/>
            <a:ext cx="9144000" cy="6506818"/>
          </a:xfrm>
          <a:prstGeom prst="flowChartDocument">
            <a:avLst/>
          </a:prstGeom>
          <a:solidFill>
            <a:srgbClr val="003E6A"/>
          </a:solidFill>
          <a:ln>
            <a:solidFill>
              <a:srgbClr val="003E6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33EC2C-6346-424C-BE83-282D488D4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864" y="2135331"/>
            <a:ext cx="8190270" cy="1686188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Workers’ Compensation </a:t>
            </a:r>
            <a:br>
              <a:rPr lang="en-US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Options</a:t>
            </a:r>
            <a:b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Lower Costs and Better Coverage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80269-4E64-41EE-93EA-55106962DB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539" y="4613529"/>
            <a:ext cx="6858000" cy="11012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Presented By: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Tony Cassaro, Sr. Sales Executive</a:t>
            </a:r>
          </a:p>
        </p:txBody>
      </p:sp>
      <p:pic>
        <p:nvPicPr>
          <p:cNvPr id="7" name="Picture 6" descr="A white and black logo&#10;&#10;AI-generated content may be incorrect.">
            <a:extLst>
              <a:ext uri="{FF2B5EF4-FFF2-40B4-BE49-F238E27FC236}">
                <a16:creationId xmlns:a16="http://schemas.microsoft.com/office/drawing/2014/main" id="{25FE8153-3A59-4B60-8CB6-3FCF566E1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39" y="465392"/>
            <a:ext cx="4177721" cy="110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39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80BC081-84CD-C388-50E1-40EAA867C616}"/>
              </a:ext>
            </a:extLst>
          </p:cNvPr>
          <p:cNvSpPr/>
          <p:nvPr/>
        </p:nvSpPr>
        <p:spPr>
          <a:xfrm>
            <a:off x="0" y="1895061"/>
            <a:ext cx="9144000" cy="1194607"/>
          </a:xfrm>
          <a:prstGeom prst="rect">
            <a:avLst/>
          </a:prstGeom>
          <a:solidFill>
            <a:srgbClr val="003E6A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46E99-9F1A-44FD-A5FE-119385FF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07657"/>
            <a:ext cx="7886700" cy="119460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Self-Insured Public Entity Pool Coverage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8E31-98F2-44B1-9D05-FD1C3AA3F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91155"/>
            <a:ext cx="7886700" cy="25005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County and/or county plan in New York State with taxing authority.</a:t>
            </a:r>
          </a:p>
          <a:p>
            <a:r>
              <a:rPr lang="en-US" sz="2000" dirty="0"/>
              <a:t>Counties retain a portion of risk for ongoing cash-flow. </a:t>
            </a:r>
          </a:p>
          <a:p>
            <a:r>
              <a:rPr lang="en-US" sz="2000" dirty="0"/>
              <a:t>Predictable liability capped per-occurrence.</a:t>
            </a:r>
          </a:p>
          <a:p>
            <a:r>
              <a:rPr lang="en-US" sz="2000" dirty="0"/>
              <a:t>Deductible is applied to medical and indemnity.</a:t>
            </a:r>
          </a:p>
          <a:p>
            <a:r>
              <a:rPr lang="en-US" sz="2000" dirty="0"/>
              <a:t>Excess Insurance coverage provided by pool.  </a:t>
            </a:r>
          </a:p>
          <a:p>
            <a:r>
              <a:rPr lang="en-US" sz="2000" dirty="0"/>
              <a:t>Administration and payment of quarterly NYS assessments.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47C13-5C15-439C-81AA-05BB475E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56EAAA-FEE4-B3F5-43BE-543AE9C3AC69}"/>
              </a:ext>
            </a:extLst>
          </p:cNvPr>
          <p:cNvSpPr txBox="1"/>
          <p:nvPr/>
        </p:nvSpPr>
        <p:spPr>
          <a:xfrm>
            <a:off x="1630017" y="2238107"/>
            <a:ext cx="4827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Large Deductible </a:t>
            </a:r>
          </a:p>
        </p:txBody>
      </p:sp>
      <p:pic>
        <p:nvPicPr>
          <p:cNvPr id="6" name="Graphic 5" descr="Badge Tick with solid fill">
            <a:extLst>
              <a:ext uri="{FF2B5EF4-FFF2-40B4-BE49-F238E27FC236}">
                <a16:creationId xmlns:a16="http://schemas.microsoft.com/office/drawing/2014/main" id="{EAD5D3C2-3AAE-1B9A-C609-D12575DD1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8869" y="20775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8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6E99-9F1A-44FD-A5FE-119385FF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50" y="404854"/>
            <a:ext cx="8670649" cy="1325563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Claims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8E31-98F2-44B1-9D05-FD1C3AA3F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351" y="1941033"/>
            <a:ext cx="8197298" cy="4415318"/>
          </a:xfrm>
        </p:spPr>
        <p:txBody>
          <a:bodyPr vert="horz" lIns="91440" tIns="45720" rIns="91440" bIns="45720" numCol="2" rtlCol="0" anchor="t">
            <a:norm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MS Mincho"/>
              </a:rPr>
              <a:t>Prompt response within </a:t>
            </a:r>
            <a:br>
              <a:rPr lang="en-US" sz="2000" dirty="0">
                <a:effectLst/>
                <a:ea typeface="MS Mincho"/>
              </a:rPr>
            </a:br>
            <a:r>
              <a:rPr lang="en-US" sz="2000" dirty="0">
                <a:effectLst/>
                <a:ea typeface="MS Mincho"/>
              </a:rPr>
              <a:t>24 hours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MS Mincho"/>
              </a:rPr>
              <a:t>In-house claims team</a:t>
            </a:r>
            <a:endParaRPr lang="en-US" sz="2000" dirty="0">
              <a:effectLst/>
              <a:ea typeface="MS Mincho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MS Mincho" panose="02020609040205080304" pitchFamily="49" charset="-128"/>
              </a:rPr>
              <a:t>EDI compliance exceeds NYS standard</a:t>
            </a:r>
            <a:endParaRPr lang="en-US" sz="2000" dirty="0">
              <a:ea typeface="MS Mincho" panose="02020609040205080304" pitchFamily="49" charset="-128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000" b="1" dirty="0">
                <a:effectLst/>
                <a:ea typeface="MS Mincho" panose="02020609040205080304" pitchFamily="49" charset="-128"/>
              </a:rPr>
              <a:t>SROI compliance of 99% and FROI 94%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a typeface="MS Mincho" panose="02020609040205080304" pitchFamily="49" charset="-128"/>
              </a:rPr>
              <a:t>Lower than average case-loads</a:t>
            </a:r>
            <a:endParaRPr lang="en-US" sz="2000" dirty="0">
              <a:effectLst/>
              <a:ea typeface="MS Mincho" panose="02020609040205080304" pitchFamily="49" charset="-128"/>
            </a:endParaRP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MS Mincho" panose="02020609040205080304" pitchFamily="49" charset="-128"/>
              </a:rPr>
              <a:t>Expert case management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MS Mincho" panose="02020609040205080304" pitchFamily="49" charset="-128"/>
              </a:rPr>
              <a:t>Dedicated Patient Advocate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MS Mincho" panose="02020609040205080304" pitchFamily="49" charset="-128"/>
              </a:rPr>
              <a:t>Modified/Transitional Duty 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MS Mincho" panose="02020609040205080304" pitchFamily="49" charset="-128"/>
              </a:rPr>
              <a:t>Subrogation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ea typeface="MS Mincho" panose="02020609040205080304" pitchFamily="49" charset="-128"/>
              </a:rPr>
              <a:t>Fraud prevention &amp; investigation</a:t>
            </a:r>
          </a:p>
          <a:p>
            <a:pPr marL="342900" marR="0" lvl="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b="1" dirty="0">
                <a:effectLst/>
                <a:ea typeface="MS Mincho" panose="02020609040205080304" pitchFamily="49" charset="-128"/>
              </a:rPr>
              <a:t>Timely case resolution</a:t>
            </a:r>
            <a:endParaRPr lang="en-US" sz="20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47C13-5C15-439C-81AA-05BB475E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F3446C-54BE-FEBA-7C74-054EA943E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674" y="3725745"/>
            <a:ext cx="1991003" cy="22577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E2C0B6-D4EB-AC7D-A700-76C84F1E5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9677" y="3778753"/>
            <a:ext cx="2057400" cy="204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5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6E99-9F1A-44FD-A5FE-119385FF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435872"/>
            <a:ext cx="9144000" cy="1403385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8E31-98F2-44B1-9D05-FD1C3AA3F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214" y="2080498"/>
            <a:ext cx="6268278" cy="40346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40"/>
              </a:spcAft>
            </a:pPr>
            <a:r>
              <a:rPr lang="en-US" sz="2000" dirty="0">
                <a:ea typeface="MS Mincho" panose="02020609040205080304" pitchFamily="49" charset="-128"/>
              </a:rPr>
              <a:t>Dedicated staff of Risk Management professionals for detailed risk analysis, investigation, and training.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40"/>
              </a:spcAft>
            </a:pPr>
            <a:r>
              <a:rPr lang="en-US" sz="2000" dirty="0">
                <a:ea typeface="MS Mincho" panose="02020609040205080304" pitchFamily="49" charset="-128"/>
              </a:rPr>
              <a:t>DPW, Public Safety, School, Regulatory Specialists and a Safety Coordinator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MS Mincho" panose="02020609040205080304" pitchFamily="49" charset="-128"/>
              </a:rPr>
              <a:t>Development of </a:t>
            </a:r>
            <a:r>
              <a:rPr lang="en-US" sz="2000" b="1" dirty="0">
                <a:ea typeface="MS Mincho" panose="02020609040205080304" pitchFamily="49" charset="-128"/>
              </a:rPr>
              <a:t>“Safety Culture”</a:t>
            </a:r>
            <a:endParaRPr lang="en-US" sz="2000" dirty="0">
              <a:effectLst/>
              <a:ea typeface="MS Mincho" panose="02020609040205080304" pitchFamily="49" charset="-128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ffectLst/>
                <a:ea typeface="MS Mincho" panose="02020609040205080304" pitchFamily="49" charset="-128"/>
              </a:rPr>
              <a:t>Consultative policy assistance with industry best practices.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MS Mincho" panose="02020609040205080304" pitchFamily="49" charset="-128"/>
              </a:rPr>
              <a:t>Regulatory compliance training and hazard audits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Facility site inspections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MS Mincho" panose="02020609040205080304" pitchFamily="49" charset="-128"/>
              </a:rPr>
              <a:t>Annual safety grant opportunities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ea typeface="MS Mincho" panose="02020609040205080304" pitchFamily="49" charset="-128"/>
              </a:rPr>
              <a:t>PERMA Safety Institute (PSI): Online Learning Platform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47C13-5C15-439C-81AA-05BB475E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C988E4-F09A-0691-9195-81BF80A31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3986" y="-3313"/>
            <a:ext cx="2543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939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8F6E6C-27DB-65FE-78E7-EBE3CF87B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FFACB-AE16-8EDD-0565-C57A8A67E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5872"/>
            <a:ext cx="9144000" cy="1403385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on Investment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5737CD-D63F-2D86-1036-1775CBA5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13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32D4F9-C939-077B-2392-A4297BDB8307}"/>
              </a:ext>
            </a:extLst>
          </p:cNvPr>
          <p:cNvGrpSpPr/>
          <p:nvPr/>
        </p:nvGrpSpPr>
        <p:grpSpPr>
          <a:xfrm>
            <a:off x="0" y="1985243"/>
            <a:ext cx="9144000" cy="1394905"/>
            <a:chOff x="0" y="1850123"/>
            <a:chExt cx="9144000" cy="139490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1B6807E-4D91-E206-4073-C55F3F430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56438"/>
            <a:stretch>
              <a:fillRect/>
            </a:stretch>
          </p:blipFill>
          <p:spPr>
            <a:xfrm>
              <a:off x="2476152" y="1850123"/>
              <a:ext cx="2236977" cy="139251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82FD315-31D1-3E23-2C76-2AC7D9701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9118"/>
            <a:stretch>
              <a:fillRect/>
            </a:stretch>
          </p:blipFill>
          <p:spPr>
            <a:xfrm>
              <a:off x="4713129" y="1850123"/>
              <a:ext cx="2518360" cy="139251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242B83B-739A-A312-84D4-BB97EAD25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51781"/>
            <a:stretch>
              <a:fillRect/>
            </a:stretch>
          </p:blipFill>
          <p:spPr>
            <a:xfrm>
              <a:off x="0" y="1850123"/>
              <a:ext cx="2476152" cy="1392517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A5041F-C62E-4686-100A-B512E801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1359"/>
            <a:stretch>
              <a:fillRect/>
            </a:stretch>
          </p:blipFill>
          <p:spPr>
            <a:xfrm>
              <a:off x="7231489" y="1852509"/>
              <a:ext cx="1912511" cy="1392519"/>
            </a:xfrm>
            <a:prstGeom prst="rect">
              <a:avLst/>
            </a:prstGeom>
          </p:spPr>
        </p:pic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FEAB1E-0649-7605-46D6-90DD84D24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01" y="3792171"/>
            <a:ext cx="8054849" cy="84068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40"/>
              </a:spcAft>
            </a:pPr>
            <a:r>
              <a:rPr lang="en-US" sz="2000" dirty="0">
                <a:ea typeface="MS Mincho" panose="02020609040205080304" pitchFamily="49" charset="-128"/>
              </a:rPr>
              <a:t>We continually support and give back to our members through a variety of engagement programs, safety grants and dividends.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40"/>
              </a:spcAft>
              <a:buNone/>
            </a:pPr>
            <a:endParaRPr lang="en-US" sz="2000" dirty="0">
              <a:ea typeface="MS Mincho" panose="02020609040205080304" pitchFamily="49" charset="-128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7452065-8FE4-3ADF-E71C-E49845C30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7998" y="4632855"/>
            <a:ext cx="3944454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44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B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A9772A6-BC85-4BE5-B4BD-EE198C05475E}"/>
              </a:ext>
            </a:extLst>
          </p:cNvPr>
          <p:cNvSpPr txBox="1">
            <a:spLocks/>
          </p:cNvSpPr>
          <p:nvPr/>
        </p:nvSpPr>
        <p:spPr>
          <a:xfrm>
            <a:off x="479130" y="517250"/>
            <a:ext cx="3589287" cy="1353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C1795E8-6E89-4C20-ACA6-535A26E08355}"/>
              </a:ext>
            </a:extLst>
          </p:cNvPr>
          <p:cNvSpPr txBox="1">
            <a:spLocks/>
          </p:cNvSpPr>
          <p:nvPr/>
        </p:nvSpPr>
        <p:spPr>
          <a:xfrm>
            <a:off x="875727" y="1845783"/>
            <a:ext cx="5276592" cy="20124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dirty="0">
              <a:solidFill>
                <a:schemeClr val="bg1"/>
              </a:solidFill>
              <a:latin typeface="+mn-lt"/>
            </a:endParaRPr>
          </a:p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Tony Cassaro </a:t>
            </a:r>
          </a:p>
          <a:p>
            <a:r>
              <a:rPr lang="en-US" sz="2000" b="1" dirty="0">
                <a:solidFill>
                  <a:schemeClr val="bg1"/>
                </a:solidFill>
                <a:latin typeface="+mn-lt"/>
              </a:rPr>
              <a:t>Sr. Sales Executive</a:t>
            </a:r>
          </a:p>
          <a:p>
            <a:br>
              <a:rPr lang="en-US" sz="2000" dirty="0">
                <a:solidFill>
                  <a:schemeClr val="bg1"/>
                </a:solidFill>
                <a:latin typeface="+mn-lt"/>
              </a:rPr>
            </a:br>
            <a:r>
              <a:rPr lang="en-US" sz="2000" dirty="0">
                <a:solidFill>
                  <a:schemeClr val="bg1"/>
                </a:solidFill>
                <a:latin typeface="+mn-lt"/>
              </a:rPr>
              <a:t>518-220-0324</a:t>
            </a:r>
          </a:p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acassaro@perma.org</a:t>
            </a:r>
          </a:p>
          <a:p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ED6873-2CCA-438C-A5F6-55B60D3835CC}"/>
              </a:ext>
            </a:extLst>
          </p:cNvPr>
          <p:cNvCxnSpPr>
            <a:cxnSpLocks/>
          </p:cNvCxnSpPr>
          <p:nvPr/>
        </p:nvCxnSpPr>
        <p:spPr>
          <a:xfrm>
            <a:off x="6589643" y="5796997"/>
            <a:ext cx="0" cy="849793"/>
          </a:xfrm>
          <a:prstGeom prst="line">
            <a:avLst/>
          </a:prstGeom>
          <a:ln>
            <a:solidFill>
              <a:srgbClr val="003E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656135-5F3C-F064-0580-DC0CBE1F2200}"/>
              </a:ext>
            </a:extLst>
          </p:cNvPr>
          <p:cNvCxnSpPr/>
          <p:nvPr/>
        </p:nvCxnSpPr>
        <p:spPr>
          <a:xfrm>
            <a:off x="450574" y="1722783"/>
            <a:ext cx="6718852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7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CB8B37-AB9D-5818-48A3-DE8A2C5C3D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618" y="0"/>
            <a:ext cx="3738610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Mark LaVigne, PhD</a:t>
            </a:r>
            <a:br>
              <a:rPr lang="en-US" sz="3200" dirty="0"/>
            </a:br>
            <a:r>
              <a:rPr lang="en-US" sz="2400" dirty="0"/>
              <a:t>Deputy Director</a:t>
            </a:r>
            <a:endParaRPr lang="en-US" sz="3200" dirty="0"/>
          </a:p>
        </p:txBody>
      </p:sp>
      <p:pic>
        <p:nvPicPr>
          <p:cNvPr id="5" name="Picture 4" descr="A person in a suit smiling&#10;&#10;AI-generated content may be incorrect.">
            <a:extLst>
              <a:ext uri="{FF2B5EF4-FFF2-40B4-BE49-F238E27FC236}">
                <a16:creationId xmlns:a16="http://schemas.microsoft.com/office/drawing/2014/main" id="{2432FA9F-7F8E-EA09-6F29-33BFA1D27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" r="14462"/>
          <a:stretch>
            <a:fillRect/>
          </a:stretch>
        </p:blipFill>
        <p:spPr>
          <a:xfrm>
            <a:off x="20" y="10"/>
            <a:ext cx="4504114" cy="6857990"/>
          </a:xfrm>
          <a:prstGeom prst="rect">
            <a:avLst/>
          </a:prstGeom>
        </p:spPr>
      </p:pic>
      <p:pic>
        <p:nvPicPr>
          <p:cNvPr id="7" name="Picture 6" descr="A white circle with green and white text and a map&#10;&#10;AI-generated content may be incorrect.">
            <a:extLst>
              <a:ext uri="{FF2B5EF4-FFF2-40B4-BE49-F238E27FC236}">
                <a16:creationId xmlns:a16="http://schemas.microsoft.com/office/drawing/2014/main" id="{BE32DC0F-2B21-E622-3877-30B9DC0540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18" y="3339582"/>
            <a:ext cx="1688318" cy="168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81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3527BE-FD28-54DC-A92D-982DA76EA39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1194766" y="197753"/>
            <a:ext cx="6754467" cy="652372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8E31-98F2-44B1-9D05-FD1C3AA3F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129" y="1295119"/>
            <a:ext cx="8515350" cy="42690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Public Employer Risk Management Association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47C13-5C15-439C-81AA-05BB475E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3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21C9DF-3391-162F-0FE9-58451F8B6B9D}"/>
              </a:ext>
            </a:extLst>
          </p:cNvPr>
          <p:cNvSpPr txBox="1">
            <a:spLocks/>
          </p:cNvSpPr>
          <p:nvPr/>
        </p:nvSpPr>
        <p:spPr>
          <a:xfrm>
            <a:off x="496129" y="2015360"/>
            <a:ext cx="8515350" cy="43855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cs typeface="Times New Roman"/>
              </a:rPr>
              <a:t>New York’s largest and most established Workers’ Compensation Pool</a:t>
            </a:r>
          </a:p>
          <a:p>
            <a:r>
              <a:rPr lang="en-US" sz="2300" dirty="0">
                <a:cs typeface="Times New Roman"/>
              </a:rPr>
              <a:t>Serving over 800 members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cs typeface="Times New Roman" panose="02020603050405020304" pitchFamily="18" charset="0"/>
              </a:rPr>
              <a:t>12 Counties (9 unique County groups)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cs typeface="Times New Roman" panose="02020603050405020304" pitchFamily="18" charset="0"/>
              </a:rPr>
              <a:t>18 Schools (including one of New York’s largest BOCES programs)</a:t>
            </a:r>
            <a:endParaRPr lang="en-US" sz="2300" dirty="0">
              <a:cs typeface="Times New Roman"/>
            </a:endParaRPr>
          </a:p>
          <a:p>
            <a:r>
              <a:rPr lang="en-US" sz="2300" dirty="0">
                <a:cs typeface="Times New Roman" panose="02020603050405020304" pitchFamily="18" charset="0"/>
              </a:rPr>
              <a:t>Governed by a Board of Directors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cs typeface="Times New Roman" panose="02020603050405020304" pitchFamily="18" charset="0"/>
              </a:rPr>
              <a:t>7 directors elected from membership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>
                <a:cs typeface="Times New Roman" panose="02020603050405020304" pitchFamily="18" charset="0"/>
              </a:rPr>
              <a:t>2 </a:t>
            </a:r>
            <a:r>
              <a:rPr lang="en-US" sz="2300" dirty="0">
                <a:cs typeface="Times New Roman" panose="02020603050405020304" pitchFamily="18" charset="0"/>
              </a:rPr>
              <a:t>appointed from our partner associations</a:t>
            </a:r>
          </a:p>
          <a:p>
            <a:r>
              <a:rPr lang="en-US" sz="2300" dirty="0">
                <a:cs typeface="Times New Roman"/>
              </a:rPr>
              <a:t>All-inclusive claims administration and risk management services</a:t>
            </a:r>
          </a:p>
          <a:p>
            <a:endParaRPr lang="en-US" sz="2300" dirty="0"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3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5E02F-FCF2-A8D2-4A11-463AD32DE439}"/>
              </a:ext>
            </a:extLst>
          </p:cNvPr>
          <p:cNvCxnSpPr/>
          <p:nvPr/>
        </p:nvCxnSpPr>
        <p:spPr>
          <a:xfrm>
            <a:off x="469626" y="1749288"/>
            <a:ext cx="8382829" cy="0"/>
          </a:xfrm>
          <a:prstGeom prst="line">
            <a:avLst/>
          </a:prstGeom>
          <a:ln w="38100">
            <a:solidFill>
              <a:srgbClr val="28B6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and black logo&#10;&#10;AI-generated content may be incorrect.">
            <a:extLst>
              <a:ext uri="{FF2B5EF4-FFF2-40B4-BE49-F238E27FC236}">
                <a16:creationId xmlns:a16="http://schemas.microsoft.com/office/drawing/2014/main" id="{82535941-23A6-0461-2723-A499B1B9E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98" y="428420"/>
            <a:ext cx="3833164" cy="78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25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6E99-9F1A-44FD-A5FE-119385FF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1605"/>
            <a:ext cx="7886700" cy="1194124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seo Slab 500" panose="02000000000000000000" pitchFamily="50" charset="0"/>
              </a:rPr>
              <a:t>Association Partners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47C13-5C15-439C-81AA-05BB475E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4</a:t>
            </a:fld>
            <a:endParaRPr lang="en-US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BF46FF0-30F3-0B07-877D-1F805DD7439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196103"/>
            <a:ext cx="3315548" cy="108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C4C92E4-E3A9-A67B-BAF0-05226CFD7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53" y="1981709"/>
            <a:ext cx="1745613" cy="200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FF249C-664B-7F9F-714E-663BA4961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84" y="4875612"/>
            <a:ext cx="3315548" cy="11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C08010-3B57-E201-2FAB-156D5F637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802" y="4806635"/>
            <a:ext cx="3315548" cy="111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75737-0576-714B-89A8-8531F0FD1BEE}"/>
              </a:ext>
            </a:extLst>
          </p:cNvPr>
          <p:cNvSpPr txBox="1"/>
          <p:nvPr/>
        </p:nvSpPr>
        <p:spPr>
          <a:xfrm>
            <a:off x="655984" y="1517464"/>
            <a:ext cx="3315548" cy="400110"/>
          </a:xfrm>
          <a:prstGeom prst="rect">
            <a:avLst/>
          </a:prstGeom>
          <a:solidFill>
            <a:srgbClr val="169A68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Since 2011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6EC80F-BD6D-A699-012B-1CE109025883}"/>
              </a:ext>
            </a:extLst>
          </p:cNvPr>
          <p:cNvSpPr txBox="1"/>
          <p:nvPr/>
        </p:nvSpPr>
        <p:spPr>
          <a:xfrm>
            <a:off x="628650" y="4281423"/>
            <a:ext cx="3315548" cy="400110"/>
          </a:xfrm>
          <a:prstGeom prst="rect">
            <a:avLst/>
          </a:prstGeom>
          <a:solidFill>
            <a:srgbClr val="169A68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Since 2018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E51B64-9B4D-4DA8-3758-CC971FDB679E}"/>
              </a:ext>
            </a:extLst>
          </p:cNvPr>
          <p:cNvSpPr txBox="1"/>
          <p:nvPr/>
        </p:nvSpPr>
        <p:spPr>
          <a:xfrm>
            <a:off x="5199802" y="4235833"/>
            <a:ext cx="3315548" cy="400110"/>
          </a:xfrm>
          <a:prstGeom prst="rect">
            <a:avLst/>
          </a:prstGeom>
          <a:solidFill>
            <a:srgbClr val="169A68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Since 2013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2F644A-3C9B-E937-0D1B-9A088AA5F6B2}"/>
              </a:ext>
            </a:extLst>
          </p:cNvPr>
          <p:cNvSpPr txBox="1"/>
          <p:nvPr/>
        </p:nvSpPr>
        <p:spPr>
          <a:xfrm>
            <a:off x="5199802" y="1517464"/>
            <a:ext cx="3315548" cy="400110"/>
          </a:xfrm>
          <a:prstGeom prst="rect">
            <a:avLst/>
          </a:prstGeom>
          <a:solidFill>
            <a:srgbClr val="169A68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Since 2020</a:t>
            </a:r>
          </a:p>
        </p:txBody>
      </p:sp>
    </p:spTree>
    <p:extLst>
      <p:ext uri="{BB962C8B-B14F-4D97-AF65-F5344CB8AC3E}">
        <p14:creationId xmlns:p14="http://schemas.microsoft.com/office/powerpoint/2010/main" val="4107193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6E99-9F1A-44FD-A5FE-119385FF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Coverage Options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47C13-5C15-439C-81AA-05BB475E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FD79B86-4147-4FEA-9815-20DBFAFE59CF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E970075-798D-B848-B8EB-33DB328742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020197"/>
              </p:ext>
            </p:extLst>
          </p:nvPr>
        </p:nvGraphicFramePr>
        <p:xfrm>
          <a:off x="747920" y="1329565"/>
          <a:ext cx="7886700" cy="4894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8834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phic 11" descr="Dollar with solid fill">
            <a:extLst>
              <a:ext uri="{FF2B5EF4-FFF2-40B4-BE49-F238E27FC236}">
                <a16:creationId xmlns:a16="http://schemas.microsoft.com/office/drawing/2014/main" id="{4FC2717A-784D-485C-AF9A-5A22431ED165}"/>
              </a:ext>
            </a:extLst>
          </p:cNvPr>
          <p:cNvSpPr/>
          <p:nvPr/>
        </p:nvSpPr>
        <p:spPr>
          <a:xfrm>
            <a:off x="3036745" y="755926"/>
            <a:ext cx="2829577" cy="6102074"/>
          </a:xfrm>
          <a:custGeom>
            <a:avLst/>
            <a:gdLst>
              <a:gd name="connsiteX0" fmla="*/ 2443668 w 2829577"/>
              <a:gd name="connsiteY0" fmla="*/ 3192946 h 6102074"/>
              <a:gd name="connsiteX1" fmla="*/ 1597183 w 2829577"/>
              <a:gd name="connsiteY1" fmla="*/ 2800569 h 6102074"/>
              <a:gd name="connsiteX2" fmla="*/ 1597183 w 2829577"/>
              <a:gd name="connsiteY2" fmla="*/ 1084892 h 6102074"/>
              <a:gd name="connsiteX3" fmla="*/ 2353556 w 2829577"/>
              <a:gd name="connsiteY3" fmla="*/ 1444631 h 6102074"/>
              <a:gd name="connsiteX4" fmla="*/ 2694137 w 2829577"/>
              <a:gd name="connsiteY4" fmla="*/ 1118241 h 6102074"/>
              <a:gd name="connsiteX5" fmla="*/ 1597183 w 2829577"/>
              <a:gd name="connsiteY5" fmla="*/ 616593 h 6102074"/>
              <a:gd name="connsiteX6" fmla="*/ 1597183 w 2829577"/>
              <a:gd name="connsiteY6" fmla="*/ 0 h 6102074"/>
              <a:gd name="connsiteX7" fmla="*/ 1171456 w 2829577"/>
              <a:gd name="connsiteY7" fmla="*/ 0 h 6102074"/>
              <a:gd name="connsiteX8" fmla="*/ 1171456 w 2829577"/>
              <a:gd name="connsiteY8" fmla="*/ 643556 h 6102074"/>
              <a:gd name="connsiteX9" fmla="*/ 754245 w 2829577"/>
              <a:gd name="connsiteY9" fmla="*/ 792560 h 6102074"/>
              <a:gd name="connsiteX10" fmla="*/ 162486 w 2829577"/>
              <a:gd name="connsiteY10" fmla="*/ 2353556 h 6102074"/>
              <a:gd name="connsiteX11" fmla="*/ 1171456 w 2829577"/>
              <a:gd name="connsiteY11" fmla="*/ 3149664 h 6102074"/>
              <a:gd name="connsiteX12" fmla="*/ 1171456 w 2829577"/>
              <a:gd name="connsiteY12" fmla="*/ 5007249 h 6102074"/>
              <a:gd name="connsiteX13" fmla="*/ 340581 w 2829577"/>
              <a:gd name="connsiteY13" fmla="*/ 4541079 h 6102074"/>
              <a:gd name="connsiteX14" fmla="*/ 0 w 2829577"/>
              <a:gd name="connsiteY14" fmla="*/ 4866759 h 6102074"/>
              <a:gd name="connsiteX15" fmla="*/ 571183 w 2829577"/>
              <a:gd name="connsiteY15" fmla="*/ 5321577 h 6102074"/>
              <a:gd name="connsiteX16" fmla="*/ 1171456 w 2829577"/>
              <a:gd name="connsiteY16" fmla="*/ 5479805 h 6102074"/>
              <a:gd name="connsiteX17" fmla="*/ 1171456 w 2829577"/>
              <a:gd name="connsiteY17" fmla="*/ 6102075 h 6102074"/>
              <a:gd name="connsiteX18" fmla="*/ 1597183 w 2829577"/>
              <a:gd name="connsiteY18" fmla="*/ 6102075 h 6102074"/>
              <a:gd name="connsiteX19" fmla="*/ 1597183 w 2829577"/>
              <a:gd name="connsiteY19" fmla="*/ 5463486 h 6102074"/>
              <a:gd name="connsiteX20" fmla="*/ 2726776 w 2829577"/>
              <a:gd name="connsiteY20" fmla="*/ 4612033 h 6102074"/>
              <a:gd name="connsiteX21" fmla="*/ 2443668 w 2829577"/>
              <a:gd name="connsiteY21" fmla="*/ 3192946 h 6102074"/>
              <a:gd name="connsiteX22" fmla="*/ 816685 w 2829577"/>
              <a:gd name="connsiteY22" fmla="*/ 2464245 h 6102074"/>
              <a:gd name="connsiteX23" fmla="*/ 935178 w 2829577"/>
              <a:gd name="connsiteY23" fmla="*/ 1233896 h 6102074"/>
              <a:gd name="connsiteX24" fmla="*/ 1171456 w 2829577"/>
              <a:gd name="connsiteY24" fmla="*/ 1125336 h 6102074"/>
              <a:gd name="connsiteX25" fmla="*/ 1171456 w 2829577"/>
              <a:gd name="connsiteY25" fmla="*/ 2664336 h 6102074"/>
              <a:gd name="connsiteX26" fmla="*/ 816685 w 2829577"/>
              <a:gd name="connsiteY26" fmla="*/ 2464245 h 6102074"/>
              <a:gd name="connsiteX27" fmla="*/ 2100249 w 2829577"/>
              <a:gd name="connsiteY27" fmla="*/ 4722013 h 6102074"/>
              <a:gd name="connsiteX28" fmla="*/ 1597183 w 2829577"/>
              <a:gd name="connsiteY28" fmla="*/ 4988092 h 6102074"/>
              <a:gd name="connsiteX29" fmla="*/ 1597183 w 2829577"/>
              <a:gd name="connsiteY29" fmla="*/ 3292992 h 6102074"/>
              <a:gd name="connsiteX30" fmla="*/ 2322336 w 2829577"/>
              <a:gd name="connsiteY30" fmla="*/ 3815925 h 6102074"/>
              <a:gd name="connsiteX31" fmla="*/ 2100249 w 2829577"/>
              <a:gd name="connsiteY31" fmla="*/ 4722013 h 610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29577" h="6102074">
                <a:moveTo>
                  <a:pt x="2443668" y="3192946"/>
                </a:moveTo>
                <a:cubicBezTo>
                  <a:pt x="2203842" y="2988597"/>
                  <a:pt x="1892353" y="2892809"/>
                  <a:pt x="1597183" y="2800569"/>
                </a:cubicBezTo>
                <a:lnTo>
                  <a:pt x="1597183" y="1084892"/>
                </a:lnTo>
                <a:cubicBezTo>
                  <a:pt x="1883767" y="1112124"/>
                  <a:pt x="2151584" y="1239502"/>
                  <a:pt x="2353556" y="1444631"/>
                </a:cubicBezTo>
                <a:lnTo>
                  <a:pt x="2694137" y="1118241"/>
                </a:lnTo>
                <a:cubicBezTo>
                  <a:pt x="2402671" y="821744"/>
                  <a:pt x="2012102" y="643130"/>
                  <a:pt x="1597183" y="616593"/>
                </a:cubicBezTo>
                <a:lnTo>
                  <a:pt x="1597183" y="0"/>
                </a:lnTo>
                <a:lnTo>
                  <a:pt x="1171456" y="0"/>
                </a:lnTo>
                <a:lnTo>
                  <a:pt x="1171456" y="643556"/>
                </a:lnTo>
                <a:cubicBezTo>
                  <a:pt x="1025674" y="671931"/>
                  <a:pt x="885021" y="722166"/>
                  <a:pt x="754245" y="792560"/>
                </a:cubicBezTo>
                <a:cubicBezTo>
                  <a:pt x="216411" y="1085602"/>
                  <a:pt x="-58183" y="1773859"/>
                  <a:pt x="162486" y="2353556"/>
                </a:cubicBezTo>
                <a:cubicBezTo>
                  <a:pt x="333485" y="2800569"/>
                  <a:pt x="745730" y="2999950"/>
                  <a:pt x="1171456" y="3149664"/>
                </a:cubicBezTo>
                <a:lnTo>
                  <a:pt x="1171456" y="5007249"/>
                </a:lnTo>
                <a:cubicBezTo>
                  <a:pt x="841519" y="4966805"/>
                  <a:pt x="567635" y="4777357"/>
                  <a:pt x="340581" y="4541079"/>
                </a:cubicBezTo>
                <a:lnTo>
                  <a:pt x="0" y="4866759"/>
                </a:lnTo>
                <a:cubicBezTo>
                  <a:pt x="162166" y="5050773"/>
                  <a:pt x="355524" y="5204743"/>
                  <a:pt x="571183" y="5321577"/>
                </a:cubicBezTo>
                <a:cubicBezTo>
                  <a:pt x="759673" y="5411242"/>
                  <a:pt x="963255" y="5464904"/>
                  <a:pt x="1171456" y="5479805"/>
                </a:cubicBezTo>
                <a:lnTo>
                  <a:pt x="1171456" y="6102075"/>
                </a:lnTo>
                <a:lnTo>
                  <a:pt x="1597183" y="6102075"/>
                </a:lnTo>
                <a:lnTo>
                  <a:pt x="1597183" y="5463486"/>
                </a:lnTo>
                <a:cubicBezTo>
                  <a:pt x="2085349" y="5381888"/>
                  <a:pt x="2533780" y="5081751"/>
                  <a:pt x="2726776" y="4612033"/>
                </a:cubicBezTo>
                <a:cubicBezTo>
                  <a:pt x="2919772" y="4142315"/>
                  <a:pt x="2849527" y="3539913"/>
                  <a:pt x="2443668" y="3192946"/>
                </a:cubicBezTo>
                <a:close/>
                <a:moveTo>
                  <a:pt x="816685" y="2464245"/>
                </a:moveTo>
                <a:cubicBezTo>
                  <a:pt x="426436" y="2135017"/>
                  <a:pt x="521515" y="1497847"/>
                  <a:pt x="935178" y="1233896"/>
                </a:cubicBezTo>
                <a:cubicBezTo>
                  <a:pt x="1008496" y="1186875"/>
                  <a:pt x="1088021" y="1150333"/>
                  <a:pt x="1171456" y="1125336"/>
                </a:cubicBezTo>
                <a:lnTo>
                  <a:pt x="1171456" y="2664336"/>
                </a:lnTo>
                <a:cubicBezTo>
                  <a:pt x="1042993" y="2617613"/>
                  <a:pt x="923130" y="2550007"/>
                  <a:pt x="816685" y="2464245"/>
                </a:cubicBezTo>
                <a:close/>
                <a:moveTo>
                  <a:pt x="2100249" y="4722013"/>
                </a:moveTo>
                <a:cubicBezTo>
                  <a:pt x="1961760" y="4857400"/>
                  <a:pt x="1787035" y="4949811"/>
                  <a:pt x="1597183" y="4988092"/>
                </a:cubicBezTo>
                <a:lnTo>
                  <a:pt x="1597183" y="3292992"/>
                </a:lnTo>
                <a:cubicBezTo>
                  <a:pt x="1881000" y="3390199"/>
                  <a:pt x="2206681" y="3513660"/>
                  <a:pt x="2322336" y="3815925"/>
                </a:cubicBezTo>
                <a:cubicBezTo>
                  <a:pt x="2437992" y="4118191"/>
                  <a:pt x="2321627" y="4496378"/>
                  <a:pt x="2100249" y="4722013"/>
                </a:cubicBezTo>
                <a:close/>
              </a:path>
            </a:pathLst>
          </a:custGeom>
          <a:solidFill>
            <a:srgbClr val="169A68">
              <a:alpha val="1000"/>
            </a:srgbClr>
          </a:solidFill>
          <a:ln w="70941" cap="flat" cmpd="dbl">
            <a:solidFill>
              <a:srgbClr val="28B67A">
                <a:alpha val="9000"/>
              </a:srgbClr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2443668 w 2829577"/>
                      <a:gd name="connsiteY0" fmla="*/ 3192946 h 6102074"/>
                      <a:gd name="connsiteX1" fmla="*/ 1597183 w 2829577"/>
                      <a:gd name="connsiteY1" fmla="*/ 2800569 h 6102074"/>
                      <a:gd name="connsiteX2" fmla="*/ 1597183 w 2829577"/>
                      <a:gd name="connsiteY2" fmla="*/ 1084892 h 6102074"/>
                      <a:gd name="connsiteX3" fmla="*/ 2353556 w 2829577"/>
                      <a:gd name="connsiteY3" fmla="*/ 1444631 h 6102074"/>
                      <a:gd name="connsiteX4" fmla="*/ 2694137 w 2829577"/>
                      <a:gd name="connsiteY4" fmla="*/ 1118241 h 6102074"/>
                      <a:gd name="connsiteX5" fmla="*/ 1597183 w 2829577"/>
                      <a:gd name="connsiteY5" fmla="*/ 616593 h 6102074"/>
                      <a:gd name="connsiteX6" fmla="*/ 1597183 w 2829577"/>
                      <a:gd name="connsiteY6" fmla="*/ 0 h 6102074"/>
                      <a:gd name="connsiteX7" fmla="*/ 1171456 w 2829577"/>
                      <a:gd name="connsiteY7" fmla="*/ 0 h 6102074"/>
                      <a:gd name="connsiteX8" fmla="*/ 1171456 w 2829577"/>
                      <a:gd name="connsiteY8" fmla="*/ 643556 h 6102074"/>
                      <a:gd name="connsiteX9" fmla="*/ 754245 w 2829577"/>
                      <a:gd name="connsiteY9" fmla="*/ 792560 h 6102074"/>
                      <a:gd name="connsiteX10" fmla="*/ 162486 w 2829577"/>
                      <a:gd name="connsiteY10" fmla="*/ 2353556 h 6102074"/>
                      <a:gd name="connsiteX11" fmla="*/ 1171456 w 2829577"/>
                      <a:gd name="connsiteY11" fmla="*/ 3149664 h 6102074"/>
                      <a:gd name="connsiteX12" fmla="*/ 1171456 w 2829577"/>
                      <a:gd name="connsiteY12" fmla="*/ 5007249 h 6102074"/>
                      <a:gd name="connsiteX13" fmla="*/ 340581 w 2829577"/>
                      <a:gd name="connsiteY13" fmla="*/ 4541079 h 6102074"/>
                      <a:gd name="connsiteX14" fmla="*/ 0 w 2829577"/>
                      <a:gd name="connsiteY14" fmla="*/ 4866759 h 6102074"/>
                      <a:gd name="connsiteX15" fmla="*/ 571183 w 2829577"/>
                      <a:gd name="connsiteY15" fmla="*/ 5321577 h 6102074"/>
                      <a:gd name="connsiteX16" fmla="*/ 1171456 w 2829577"/>
                      <a:gd name="connsiteY16" fmla="*/ 5479805 h 6102074"/>
                      <a:gd name="connsiteX17" fmla="*/ 1171456 w 2829577"/>
                      <a:gd name="connsiteY17" fmla="*/ 6102075 h 6102074"/>
                      <a:gd name="connsiteX18" fmla="*/ 1597183 w 2829577"/>
                      <a:gd name="connsiteY18" fmla="*/ 6102075 h 6102074"/>
                      <a:gd name="connsiteX19" fmla="*/ 1597183 w 2829577"/>
                      <a:gd name="connsiteY19" fmla="*/ 5463486 h 6102074"/>
                      <a:gd name="connsiteX20" fmla="*/ 2726776 w 2829577"/>
                      <a:gd name="connsiteY20" fmla="*/ 4612033 h 6102074"/>
                      <a:gd name="connsiteX21" fmla="*/ 2443668 w 2829577"/>
                      <a:gd name="connsiteY21" fmla="*/ 3192946 h 6102074"/>
                      <a:gd name="connsiteX22" fmla="*/ 816685 w 2829577"/>
                      <a:gd name="connsiteY22" fmla="*/ 2464245 h 6102074"/>
                      <a:gd name="connsiteX23" fmla="*/ 935178 w 2829577"/>
                      <a:gd name="connsiteY23" fmla="*/ 1233896 h 6102074"/>
                      <a:gd name="connsiteX24" fmla="*/ 1171456 w 2829577"/>
                      <a:gd name="connsiteY24" fmla="*/ 1125336 h 6102074"/>
                      <a:gd name="connsiteX25" fmla="*/ 1171456 w 2829577"/>
                      <a:gd name="connsiteY25" fmla="*/ 2664336 h 6102074"/>
                      <a:gd name="connsiteX26" fmla="*/ 816685 w 2829577"/>
                      <a:gd name="connsiteY26" fmla="*/ 2464245 h 6102074"/>
                      <a:gd name="connsiteX27" fmla="*/ 2100249 w 2829577"/>
                      <a:gd name="connsiteY27" fmla="*/ 4722013 h 6102074"/>
                      <a:gd name="connsiteX28" fmla="*/ 1597183 w 2829577"/>
                      <a:gd name="connsiteY28" fmla="*/ 4988092 h 6102074"/>
                      <a:gd name="connsiteX29" fmla="*/ 1597183 w 2829577"/>
                      <a:gd name="connsiteY29" fmla="*/ 3292992 h 6102074"/>
                      <a:gd name="connsiteX30" fmla="*/ 2322336 w 2829577"/>
                      <a:gd name="connsiteY30" fmla="*/ 3815925 h 6102074"/>
                      <a:gd name="connsiteX31" fmla="*/ 2100249 w 2829577"/>
                      <a:gd name="connsiteY31" fmla="*/ 4722013 h 610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829577" h="6102074" fill="none" extrusionOk="0">
                        <a:moveTo>
                          <a:pt x="2443668" y="3192946"/>
                        </a:moveTo>
                        <a:cubicBezTo>
                          <a:pt x="2250914" y="3002098"/>
                          <a:pt x="1879125" y="2849684"/>
                          <a:pt x="1597183" y="2800569"/>
                        </a:cubicBezTo>
                        <a:cubicBezTo>
                          <a:pt x="1639767" y="2062335"/>
                          <a:pt x="1625279" y="1326534"/>
                          <a:pt x="1597183" y="1084892"/>
                        </a:cubicBezTo>
                        <a:cubicBezTo>
                          <a:pt x="1918851" y="1145719"/>
                          <a:pt x="2156364" y="1251186"/>
                          <a:pt x="2353556" y="1444631"/>
                        </a:cubicBezTo>
                        <a:cubicBezTo>
                          <a:pt x="2530428" y="1290897"/>
                          <a:pt x="2558998" y="1231199"/>
                          <a:pt x="2694137" y="1118241"/>
                        </a:cubicBezTo>
                        <a:cubicBezTo>
                          <a:pt x="2383292" y="840981"/>
                          <a:pt x="2030222" y="647197"/>
                          <a:pt x="1597183" y="616593"/>
                        </a:cubicBezTo>
                        <a:cubicBezTo>
                          <a:pt x="1651732" y="534513"/>
                          <a:pt x="1564922" y="227310"/>
                          <a:pt x="1597183" y="0"/>
                        </a:cubicBezTo>
                        <a:cubicBezTo>
                          <a:pt x="1463398" y="15024"/>
                          <a:pt x="1257742" y="33839"/>
                          <a:pt x="1171456" y="0"/>
                        </a:cubicBezTo>
                        <a:cubicBezTo>
                          <a:pt x="1214899" y="315091"/>
                          <a:pt x="1159807" y="341252"/>
                          <a:pt x="1171456" y="643556"/>
                        </a:cubicBezTo>
                        <a:cubicBezTo>
                          <a:pt x="1041204" y="691024"/>
                          <a:pt x="911723" y="726743"/>
                          <a:pt x="754245" y="792560"/>
                        </a:cubicBezTo>
                        <a:cubicBezTo>
                          <a:pt x="152396" y="1109023"/>
                          <a:pt x="-59423" y="1731254"/>
                          <a:pt x="162486" y="2353556"/>
                        </a:cubicBezTo>
                        <a:cubicBezTo>
                          <a:pt x="334833" y="2786938"/>
                          <a:pt x="758732" y="2961513"/>
                          <a:pt x="1171456" y="3149664"/>
                        </a:cubicBezTo>
                        <a:cubicBezTo>
                          <a:pt x="1099973" y="3818936"/>
                          <a:pt x="1320589" y="4505202"/>
                          <a:pt x="1171456" y="5007249"/>
                        </a:cubicBezTo>
                        <a:cubicBezTo>
                          <a:pt x="867937" y="4946016"/>
                          <a:pt x="615392" y="4773651"/>
                          <a:pt x="340581" y="4541079"/>
                        </a:cubicBezTo>
                        <a:cubicBezTo>
                          <a:pt x="256000" y="4591558"/>
                          <a:pt x="90216" y="4832317"/>
                          <a:pt x="0" y="4866759"/>
                        </a:cubicBezTo>
                        <a:cubicBezTo>
                          <a:pt x="158861" y="5067190"/>
                          <a:pt x="331436" y="5178932"/>
                          <a:pt x="571183" y="5321577"/>
                        </a:cubicBezTo>
                        <a:cubicBezTo>
                          <a:pt x="789614" y="5435351"/>
                          <a:pt x="934410" y="5472969"/>
                          <a:pt x="1171456" y="5479805"/>
                        </a:cubicBezTo>
                        <a:cubicBezTo>
                          <a:pt x="1119994" y="5782832"/>
                          <a:pt x="1158771" y="5925556"/>
                          <a:pt x="1171456" y="6102075"/>
                        </a:cubicBezTo>
                        <a:cubicBezTo>
                          <a:pt x="1228950" y="6103704"/>
                          <a:pt x="1531119" y="6133370"/>
                          <a:pt x="1597183" y="6102075"/>
                        </a:cubicBezTo>
                        <a:cubicBezTo>
                          <a:pt x="1551663" y="5912446"/>
                          <a:pt x="1558337" y="5606360"/>
                          <a:pt x="1597183" y="5463486"/>
                        </a:cubicBezTo>
                        <a:cubicBezTo>
                          <a:pt x="2059441" y="5379413"/>
                          <a:pt x="2505198" y="5094271"/>
                          <a:pt x="2726776" y="4612033"/>
                        </a:cubicBezTo>
                        <a:cubicBezTo>
                          <a:pt x="2902201" y="4121850"/>
                          <a:pt x="2855123" y="3469027"/>
                          <a:pt x="2443668" y="3192946"/>
                        </a:cubicBezTo>
                        <a:close/>
                        <a:moveTo>
                          <a:pt x="816685" y="2464245"/>
                        </a:moveTo>
                        <a:cubicBezTo>
                          <a:pt x="419000" y="2145817"/>
                          <a:pt x="504118" y="1541277"/>
                          <a:pt x="935178" y="1233896"/>
                        </a:cubicBezTo>
                        <a:cubicBezTo>
                          <a:pt x="996292" y="1189807"/>
                          <a:pt x="1089430" y="1154197"/>
                          <a:pt x="1171456" y="1125336"/>
                        </a:cubicBezTo>
                        <a:cubicBezTo>
                          <a:pt x="1206058" y="1397543"/>
                          <a:pt x="1089718" y="2442636"/>
                          <a:pt x="1171456" y="2664336"/>
                        </a:cubicBezTo>
                        <a:cubicBezTo>
                          <a:pt x="1053521" y="2597458"/>
                          <a:pt x="937951" y="2534591"/>
                          <a:pt x="816685" y="2464245"/>
                        </a:cubicBezTo>
                        <a:close/>
                        <a:moveTo>
                          <a:pt x="2100249" y="4722013"/>
                        </a:moveTo>
                        <a:cubicBezTo>
                          <a:pt x="1982607" y="4843042"/>
                          <a:pt x="1799811" y="4939004"/>
                          <a:pt x="1597183" y="4988092"/>
                        </a:cubicBezTo>
                        <a:cubicBezTo>
                          <a:pt x="1654029" y="4771113"/>
                          <a:pt x="1489036" y="4076304"/>
                          <a:pt x="1597183" y="3292992"/>
                        </a:cubicBezTo>
                        <a:cubicBezTo>
                          <a:pt x="1906823" y="3391787"/>
                          <a:pt x="2204973" y="3492488"/>
                          <a:pt x="2322336" y="3815925"/>
                        </a:cubicBezTo>
                        <a:cubicBezTo>
                          <a:pt x="2424250" y="4119700"/>
                          <a:pt x="2330097" y="4506700"/>
                          <a:pt x="2100249" y="4722013"/>
                        </a:cubicBezTo>
                        <a:close/>
                      </a:path>
                      <a:path w="2829577" h="6102074" stroke="0" extrusionOk="0">
                        <a:moveTo>
                          <a:pt x="2443668" y="3192946"/>
                        </a:moveTo>
                        <a:cubicBezTo>
                          <a:pt x="2172808" y="2969454"/>
                          <a:pt x="1853995" y="2907206"/>
                          <a:pt x="1597183" y="2800569"/>
                        </a:cubicBezTo>
                        <a:cubicBezTo>
                          <a:pt x="1646083" y="2607709"/>
                          <a:pt x="1494118" y="1850863"/>
                          <a:pt x="1597183" y="1084892"/>
                        </a:cubicBezTo>
                        <a:cubicBezTo>
                          <a:pt x="1870214" y="1125359"/>
                          <a:pt x="2149954" y="1248512"/>
                          <a:pt x="2353556" y="1444631"/>
                        </a:cubicBezTo>
                        <a:cubicBezTo>
                          <a:pt x="2495592" y="1354930"/>
                          <a:pt x="2593006" y="1254519"/>
                          <a:pt x="2694137" y="1118241"/>
                        </a:cubicBezTo>
                        <a:cubicBezTo>
                          <a:pt x="2437081" y="825826"/>
                          <a:pt x="2014906" y="637359"/>
                          <a:pt x="1597183" y="616593"/>
                        </a:cubicBezTo>
                        <a:cubicBezTo>
                          <a:pt x="1564921" y="537818"/>
                          <a:pt x="1563270" y="74870"/>
                          <a:pt x="1597183" y="0"/>
                        </a:cubicBezTo>
                        <a:cubicBezTo>
                          <a:pt x="1515760" y="2682"/>
                          <a:pt x="1315825" y="14744"/>
                          <a:pt x="1171456" y="0"/>
                        </a:cubicBezTo>
                        <a:cubicBezTo>
                          <a:pt x="1224182" y="142535"/>
                          <a:pt x="1152140" y="458432"/>
                          <a:pt x="1171456" y="643556"/>
                        </a:cubicBezTo>
                        <a:cubicBezTo>
                          <a:pt x="1009116" y="669253"/>
                          <a:pt x="894165" y="729644"/>
                          <a:pt x="754245" y="792560"/>
                        </a:cubicBezTo>
                        <a:cubicBezTo>
                          <a:pt x="257305" y="1146477"/>
                          <a:pt x="-50030" y="1858300"/>
                          <a:pt x="162486" y="2353556"/>
                        </a:cubicBezTo>
                        <a:cubicBezTo>
                          <a:pt x="351734" y="2828679"/>
                          <a:pt x="780807" y="3042917"/>
                          <a:pt x="1171456" y="3149664"/>
                        </a:cubicBezTo>
                        <a:cubicBezTo>
                          <a:pt x="1006187" y="3948822"/>
                          <a:pt x="1009583" y="4430816"/>
                          <a:pt x="1171456" y="5007249"/>
                        </a:cubicBezTo>
                        <a:cubicBezTo>
                          <a:pt x="793784" y="4974644"/>
                          <a:pt x="516814" y="4742291"/>
                          <a:pt x="340581" y="4541079"/>
                        </a:cubicBezTo>
                        <a:cubicBezTo>
                          <a:pt x="236480" y="4684365"/>
                          <a:pt x="68264" y="4848902"/>
                          <a:pt x="0" y="4866759"/>
                        </a:cubicBezTo>
                        <a:cubicBezTo>
                          <a:pt x="164142" y="5024039"/>
                          <a:pt x="330577" y="5219310"/>
                          <a:pt x="571183" y="5321577"/>
                        </a:cubicBezTo>
                        <a:cubicBezTo>
                          <a:pt x="754753" y="5420040"/>
                          <a:pt x="984860" y="5480958"/>
                          <a:pt x="1171456" y="5479805"/>
                        </a:cubicBezTo>
                        <a:cubicBezTo>
                          <a:pt x="1155973" y="5634487"/>
                          <a:pt x="1201397" y="5888323"/>
                          <a:pt x="1171456" y="6102075"/>
                        </a:cubicBezTo>
                        <a:cubicBezTo>
                          <a:pt x="1276079" y="6077674"/>
                          <a:pt x="1449632" y="6069074"/>
                          <a:pt x="1597183" y="6102075"/>
                        </a:cubicBezTo>
                        <a:cubicBezTo>
                          <a:pt x="1600536" y="5972817"/>
                          <a:pt x="1652737" y="5713853"/>
                          <a:pt x="1597183" y="5463486"/>
                        </a:cubicBezTo>
                        <a:cubicBezTo>
                          <a:pt x="2086866" y="5373212"/>
                          <a:pt x="2508387" y="5080314"/>
                          <a:pt x="2726776" y="4612033"/>
                        </a:cubicBezTo>
                        <a:cubicBezTo>
                          <a:pt x="2934589" y="4155071"/>
                          <a:pt x="2837391" y="3576559"/>
                          <a:pt x="2443668" y="3192946"/>
                        </a:cubicBezTo>
                        <a:close/>
                        <a:moveTo>
                          <a:pt x="816685" y="2464245"/>
                        </a:moveTo>
                        <a:cubicBezTo>
                          <a:pt x="420323" y="2147289"/>
                          <a:pt x="464904" y="1422734"/>
                          <a:pt x="935178" y="1233896"/>
                        </a:cubicBezTo>
                        <a:cubicBezTo>
                          <a:pt x="1014391" y="1188722"/>
                          <a:pt x="1087832" y="1146409"/>
                          <a:pt x="1171456" y="1125336"/>
                        </a:cubicBezTo>
                        <a:cubicBezTo>
                          <a:pt x="1273953" y="1847677"/>
                          <a:pt x="1281338" y="2139913"/>
                          <a:pt x="1171456" y="2664336"/>
                        </a:cubicBezTo>
                        <a:cubicBezTo>
                          <a:pt x="1036700" y="2637232"/>
                          <a:pt x="917688" y="2532871"/>
                          <a:pt x="816685" y="2464245"/>
                        </a:cubicBezTo>
                        <a:close/>
                        <a:moveTo>
                          <a:pt x="2100249" y="4722013"/>
                        </a:moveTo>
                        <a:cubicBezTo>
                          <a:pt x="1986373" y="4838912"/>
                          <a:pt x="1793815" y="4938040"/>
                          <a:pt x="1597183" y="4988092"/>
                        </a:cubicBezTo>
                        <a:cubicBezTo>
                          <a:pt x="1475327" y="4815887"/>
                          <a:pt x="1491158" y="3588936"/>
                          <a:pt x="1597183" y="3292992"/>
                        </a:cubicBezTo>
                        <a:cubicBezTo>
                          <a:pt x="1872870" y="3394758"/>
                          <a:pt x="2212193" y="3528596"/>
                          <a:pt x="2322336" y="3815925"/>
                        </a:cubicBezTo>
                        <a:cubicBezTo>
                          <a:pt x="2450760" y="4115657"/>
                          <a:pt x="2318512" y="4508035"/>
                          <a:pt x="2100249" y="47220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endParaRPr lang="en-US">
              <a:solidFill>
                <a:srgbClr val="169A68"/>
              </a:solidFill>
            </a:endParaRPr>
          </a:p>
        </p:txBody>
      </p:sp>
      <p:sp>
        <p:nvSpPr>
          <p:cNvPr id="14" name="Graphic 11" descr="Dollar with solid fill">
            <a:extLst>
              <a:ext uri="{FF2B5EF4-FFF2-40B4-BE49-F238E27FC236}">
                <a16:creationId xmlns:a16="http://schemas.microsoft.com/office/drawing/2014/main" id="{54A92148-4455-1362-783F-E241AFA188F4}"/>
              </a:ext>
            </a:extLst>
          </p:cNvPr>
          <p:cNvSpPr/>
          <p:nvPr/>
        </p:nvSpPr>
        <p:spPr>
          <a:xfrm>
            <a:off x="-94363" y="0"/>
            <a:ext cx="2829577" cy="6102074"/>
          </a:xfrm>
          <a:custGeom>
            <a:avLst/>
            <a:gdLst>
              <a:gd name="connsiteX0" fmla="*/ 2443668 w 2829577"/>
              <a:gd name="connsiteY0" fmla="*/ 3192946 h 6102074"/>
              <a:gd name="connsiteX1" fmla="*/ 1597183 w 2829577"/>
              <a:gd name="connsiteY1" fmla="*/ 2800569 h 6102074"/>
              <a:gd name="connsiteX2" fmla="*/ 1597183 w 2829577"/>
              <a:gd name="connsiteY2" fmla="*/ 1084892 h 6102074"/>
              <a:gd name="connsiteX3" fmla="*/ 2353556 w 2829577"/>
              <a:gd name="connsiteY3" fmla="*/ 1444631 h 6102074"/>
              <a:gd name="connsiteX4" fmla="*/ 2694137 w 2829577"/>
              <a:gd name="connsiteY4" fmla="*/ 1118241 h 6102074"/>
              <a:gd name="connsiteX5" fmla="*/ 1597183 w 2829577"/>
              <a:gd name="connsiteY5" fmla="*/ 616593 h 6102074"/>
              <a:gd name="connsiteX6" fmla="*/ 1597183 w 2829577"/>
              <a:gd name="connsiteY6" fmla="*/ 0 h 6102074"/>
              <a:gd name="connsiteX7" fmla="*/ 1171456 w 2829577"/>
              <a:gd name="connsiteY7" fmla="*/ 0 h 6102074"/>
              <a:gd name="connsiteX8" fmla="*/ 1171456 w 2829577"/>
              <a:gd name="connsiteY8" fmla="*/ 643556 h 6102074"/>
              <a:gd name="connsiteX9" fmla="*/ 754245 w 2829577"/>
              <a:gd name="connsiteY9" fmla="*/ 792560 h 6102074"/>
              <a:gd name="connsiteX10" fmla="*/ 162486 w 2829577"/>
              <a:gd name="connsiteY10" fmla="*/ 2353556 h 6102074"/>
              <a:gd name="connsiteX11" fmla="*/ 1171456 w 2829577"/>
              <a:gd name="connsiteY11" fmla="*/ 3149664 h 6102074"/>
              <a:gd name="connsiteX12" fmla="*/ 1171456 w 2829577"/>
              <a:gd name="connsiteY12" fmla="*/ 5007249 h 6102074"/>
              <a:gd name="connsiteX13" fmla="*/ 340581 w 2829577"/>
              <a:gd name="connsiteY13" fmla="*/ 4541079 h 6102074"/>
              <a:gd name="connsiteX14" fmla="*/ 0 w 2829577"/>
              <a:gd name="connsiteY14" fmla="*/ 4866759 h 6102074"/>
              <a:gd name="connsiteX15" fmla="*/ 571183 w 2829577"/>
              <a:gd name="connsiteY15" fmla="*/ 5321577 h 6102074"/>
              <a:gd name="connsiteX16" fmla="*/ 1171456 w 2829577"/>
              <a:gd name="connsiteY16" fmla="*/ 5479805 h 6102074"/>
              <a:gd name="connsiteX17" fmla="*/ 1171456 w 2829577"/>
              <a:gd name="connsiteY17" fmla="*/ 6102075 h 6102074"/>
              <a:gd name="connsiteX18" fmla="*/ 1597183 w 2829577"/>
              <a:gd name="connsiteY18" fmla="*/ 6102075 h 6102074"/>
              <a:gd name="connsiteX19" fmla="*/ 1597183 w 2829577"/>
              <a:gd name="connsiteY19" fmla="*/ 5463486 h 6102074"/>
              <a:gd name="connsiteX20" fmla="*/ 2726776 w 2829577"/>
              <a:gd name="connsiteY20" fmla="*/ 4612033 h 6102074"/>
              <a:gd name="connsiteX21" fmla="*/ 2443668 w 2829577"/>
              <a:gd name="connsiteY21" fmla="*/ 3192946 h 6102074"/>
              <a:gd name="connsiteX22" fmla="*/ 816685 w 2829577"/>
              <a:gd name="connsiteY22" fmla="*/ 2464245 h 6102074"/>
              <a:gd name="connsiteX23" fmla="*/ 935178 w 2829577"/>
              <a:gd name="connsiteY23" fmla="*/ 1233896 h 6102074"/>
              <a:gd name="connsiteX24" fmla="*/ 1171456 w 2829577"/>
              <a:gd name="connsiteY24" fmla="*/ 1125336 h 6102074"/>
              <a:gd name="connsiteX25" fmla="*/ 1171456 w 2829577"/>
              <a:gd name="connsiteY25" fmla="*/ 2664336 h 6102074"/>
              <a:gd name="connsiteX26" fmla="*/ 816685 w 2829577"/>
              <a:gd name="connsiteY26" fmla="*/ 2464245 h 6102074"/>
              <a:gd name="connsiteX27" fmla="*/ 2100249 w 2829577"/>
              <a:gd name="connsiteY27" fmla="*/ 4722013 h 6102074"/>
              <a:gd name="connsiteX28" fmla="*/ 1597183 w 2829577"/>
              <a:gd name="connsiteY28" fmla="*/ 4988092 h 6102074"/>
              <a:gd name="connsiteX29" fmla="*/ 1597183 w 2829577"/>
              <a:gd name="connsiteY29" fmla="*/ 3292992 h 6102074"/>
              <a:gd name="connsiteX30" fmla="*/ 2322336 w 2829577"/>
              <a:gd name="connsiteY30" fmla="*/ 3815925 h 6102074"/>
              <a:gd name="connsiteX31" fmla="*/ 2100249 w 2829577"/>
              <a:gd name="connsiteY31" fmla="*/ 4722013 h 610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29577" h="6102074">
                <a:moveTo>
                  <a:pt x="2443668" y="3192946"/>
                </a:moveTo>
                <a:cubicBezTo>
                  <a:pt x="2203842" y="2988597"/>
                  <a:pt x="1892353" y="2892809"/>
                  <a:pt x="1597183" y="2800569"/>
                </a:cubicBezTo>
                <a:lnTo>
                  <a:pt x="1597183" y="1084892"/>
                </a:lnTo>
                <a:cubicBezTo>
                  <a:pt x="1883767" y="1112124"/>
                  <a:pt x="2151584" y="1239502"/>
                  <a:pt x="2353556" y="1444631"/>
                </a:cubicBezTo>
                <a:lnTo>
                  <a:pt x="2694137" y="1118241"/>
                </a:lnTo>
                <a:cubicBezTo>
                  <a:pt x="2402671" y="821744"/>
                  <a:pt x="2012102" y="643130"/>
                  <a:pt x="1597183" y="616593"/>
                </a:cubicBezTo>
                <a:lnTo>
                  <a:pt x="1597183" y="0"/>
                </a:lnTo>
                <a:lnTo>
                  <a:pt x="1171456" y="0"/>
                </a:lnTo>
                <a:lnTo>
                  <a:pt x="1171456" y="643556"/>
                </a:lnTo>
                <a:cubicBezTo>
                  <a:pt x="1025674" y="671931"/>
                  <a:pt x="885021" y="722166"/>
                  <a:pt x="754245" y="792560"/>
                </a:cubicBezTo>
                <a:cubicBezTo>
                  <a:pt x="216411" y="1085602"/>
                  <a:pt x="-58183" y="1773859"/>
                  <a:pt x="162486" y="2353556"/>
                </a:cubicBezTo>
                <a:cubicBezTo>
                  <a:pt x="333485" y="2800569"/>
                  <a:pt x="745730" y="2999950"/>
                  <a:pt x="1171456" y="3149664"/>
                </a:cubicBezTo>
                <a:lnTo>
                  <a:pt x="1171456" y="5007249"/>
                </a:lnTo>
                <a:cubicBezTo>
                  <a:pt x="841519" y="4966805"/>
                  <a:pt x="567635" y="4777357"/>
                  <a:pt x="340581" y="4541079"/>
                </a:cubicBezTo>
                <a:lnTo>
                  <a:pt x="0" y="4866759"/>
                </a:lnTo>
                <a:cubicBezTo>
                  <a:pt x="162166" y="5050773"/>
                  <a:pt x="355524" y="5204743"/>
                  <a:pt x="571183" y="5321577"/>
                </a:cubicBezTo>
                <a:cubicBezTo>
                  <a:pt x="759673" y="5411242"/>
                  <a:pt x="963255" y="5464904"/>
                  <a:pt x="1171456" y="5479805"/>
                </a:cubicBezTo>
                <a:lnTo>
                  <a:pt x="1171456" y="6102075"/>
                </a:lnTo>
                <a:lnTo>
                  <a:pt x="1597183" y="6102075"/>
                </a:lnTo>
                <a:lnTo>
                  <a:pt x="1597183" y="5463486"/>
                </a:lnTo>
                <a:cubicBezTo>
                  <a:pt x="2085349" y="5381888"/>
                  <a:pt x="2533780" y="5081751"/>
                  <a:pt x="2726776" y="4612033"/>
                </a:cubicBezTo>
                <a:cubicBezTo>
                  <a:pt x="2919772" y="4142315"/>
                  <a:pt x="2849527" y="3539913"/>
                  <a:pt x="2443668" y="3192946"/>
                </a:cubicBezTo>
                <a:close/>
                <a:moveTo>
                  <a:pt x="816685" y="2464245"/>
                </a:moveTo>
                <a:cubicBezTo>
                  <a:pt x="426436" y="2135017"/>
                  <a:pt x="521515" y="1497847"/>
                  <a:pt x="935178" y="1233896"/>
                </a:cubicBezTo>
                <a:cubicBezTo>
                  <a:pt x="1008496" y="1186875"/>
                  <a:pt x="1088021" y="1150333"/>
                  <a:pt x="1171456" y="1125336"/>
                </a:cubicBezTo>
                <a:lnTo>
                  <a:pt x="1171456" y="2664336"/>
                </a:lnTo>
                <a:cubicBezTo>
                  <a:pt x="1042993" y="2617613"/>
                  <a:pt x="923130" y="2550007"/>
                  <a:pt x="816685" y="2464245"/>
                </a:cubicBezTo>
                <a:close/>
                <a:moveTo>
                  <a:pt x="2100249" y="4722013"/>
                </a:moveTo>
                <a:cubicBezTo>
                  <a:pt x="1961760" y="4857400"/>
                  <a:pt x="1787035" y="4949811"/>
                  <a:pt x="1597183" y="4988092"/>
                </a:cubicBezTo>
                <a:lnTo>
                  <a:pt x="1597183" y="3292992"/>
                </a:lnTo>
                <a:cubicBezTo>
                  <a:pt x="1881000" y="3390199"/>
                  <a:pt x="2206681" y="3513660"/>
                  <a:pt x="2322336" y="3815925"/>
                </a:cubicBezTo>
                <a:cubicBezTo>
                  <a:pt x="2437992" y="4118191"/>
                  <a:pt x="2321627" y="4496378"/>
                  <a:pt x="2100249" y="4722013"/>
                </a:cubicBezTo>
                <a:close/>
              </a:path>
            </a:pathLst>
          </a:custGeom>
          <a:solidFill>
            <a:srgbClr val="169A68">
              <a:alpha val="1000"/>
            </a:srgbClr>
          </a:solidFill>
          <a:ln w="70941" cap="flat" cmpd="dbl">
            <a:solidFill>
              <a:srgbClr val="28B67A">
                <a:alpha val="9000"/>
              </a:srgbClr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4172543058">
                  <a:custGeom>
                    <a:avLst/>
                    <a:gdLst>
                      <a:gd name="connsiteX0" fmla="*/ 2443668 w 2829577"/>
                      <a:gd name="connsiteY0" fmla="*/ 3192946 h 6102074"/>
                      <a:gd name="connsiteX1" fmla="*/ 1597183 w 2829577"/>
                      <a:gd name="connsiteY1" fmla="*/ 2800569 h 6102074"/>
                      <a:gd name="connsiteX2" fmla="*/ 1597183 w 2829577"/>
                      <a:gd name="connsiteY2" fmla="*/ 1084892 h 6102074"/>
                      <a:gd name="connsiteX3" fmla="*/ 2353556 w 2829577"/>
                      <a:gd name="connsiteY3" fmla="*/ 1444631 h 6102074"/>
                      <a:gd name="connsiteX4" fmla="*/ 2694137 w 2829577"/>
                      <a:gd name="connsiteY4" fmla="*/ 1118241 h 6102074"/>
                      <a:gd name="connsiteX5" fmla="*/ 1597183 w 2829577"/>
                      <a:gd name="connsiteY5" fmla="*/ 616593 h 6102074"/>
                      <a:gd name="connsiteX6" fmla="*/ 1597183 w 2829577"/>
                      <a:gd name="connsiteY6" fmla="*/ 0 h 6102074"/>
                      <a:gd name="connsiteX7" fmla="*/ 1171456 w 2829577"/>
                      <a:gd name="connsiteY7" fmla="*/ 0 h 6102074"/>
                      <a:gd name="connsiteX8" fmla="*/ 1171456 w 2829577"/>
                      <a:gd name="connsiteY8" fmla="*/ 643556 h 6102074"/>
                      <a:gd name="connsiteX9" fmla="*/ 754245 w 2829577"/>
                      <a:gd name="connsiteY9" fmla="*/ 792560 h 6102074"/>
                      <a:gd name="connsiteX10" fmla="*/ 162486 w 2829577"/>
                      <a:gd name="connsiteY10" fmla="*/ 2353556 h 6102074"/>
                      <a:gd name="connsiteX11" fmla="*/ 1171456 w 2829577"/>
                      <a:gd name="connsiteY11" fmla="*/ 3149664 h 6102074"/>
                      <a:gd name="connsiteX12" fmla="*/ 1171456 w 2829577"/>
                      <a:gd name="connsiteY12" fmla="*/ 5007249 h 6102074"/>
                      <a:gd name="connsiteX13" fmla="*/ 340581 w 2829577"/>
                      <a:gd name="connsiteY13" fmla="*/ 4541079 h 6102074"/>
                      <a:gd name="connsiteX14" fmla="*/ 0 w 2829577"/>
                      <a:gd name="connsiteY14" fmla="*/ 4866759 h 6102074"/>
                      <a:gd name="connsiteX15" fmla="*/ 571183 w 2829577"/>
                      <a:gd name="connsiteY15" fmla="*/ 5321577 h 6102074"/>
                      <a:gd name="connsiteX16" fmla="*/ 1171456 w 2829577"/>
                      <a:gd name="connsiteY16" fmla="*/ 5479805 h 6102074"/>
                      <a:gd name="connsiteX17" fmla="*/ 1171456 w 2829577"/>
                      <a:gd name="connsiteY17" fmla="*/ 6102075 h 6102074"/>
                      <a:gd name="connsiteX18" fmla="*/ 1597183 w 2829577"/>
                      <a:gd name="connsiteY18" fmla="*/ 6102075 h 6102074"/>
                      <a:gd name="connsiteX19" fmla="*/ 1597183 w 2829577"/>
                      <a:gd name="connsiteY19" fmla="*/ 5463486 h 6102074"/>
                      <a:gd name="connsiteX20" fmla="*/ 2726776 w 2829577"/>
                      <a:gd name="connsiteY20" fmla="*/ 4612033 h 6102074"/>
                      <a:gd name="connsiteX21" fmla="*/ 2443668 w 2829577"/>
                      <a:gd name="connsiteY21" fmla="*/ 3192946 h 6102074"/>
                      <a:gd name="connsiteX22" fmla="*/ 816685 w 2829577"/>
                      <a:gd name="connsiteY22" fmla="*/ 2464245 h 6102074"/>
                      <a:gd name="connsiteX23" fmla="*/ 935178 w 2829577"/>
                      <a:gd name="connsiteY23" fmla="*/ 1233896 h 6102074"/>
                      <a:gd name="connsiteX24" fmla="*/ 1171456 w 2829577"/>
                      <a:gd name="connsiteY24" fmla="*/ 1125336 h 6102074"/>
                      <a:gd name="connsiteX25" fmla="*/ 1171456 w 2829577"/>
                      <a:gd name="connsiteY25" fmla="*/ 2664336 h 6102074"/>
                      <a:gd name="connsiteX26" fmla="*/ 816685 w 2829577"/>
                      <a:gd name="connsiteY26" fmla="*/ 2464245 h 6102074"/>
                      <a:gd name="connsiteX27" fmla="*/ 2100249 w 2829577"/>
                      <a:gd name="connsiteY27" fmla="*/ 4722013 h 6102074"/>
                      <a:gd name="connsiteX28" fmla="*/ 1597183 w 2829577"/>
                      <a:gd name="connsiteY28" fmla="*/ 4988092 h 6102074"/>
                      <a:gd name="connsiteX29" fmla="*/ 1597183 w 2829577"/>
                      <a:gd name="connsiteY29" fmla="*/ 3292992 h 6102074"/>
                      <a:gd name="connsiteX30" fmla="*/ 2322336 w 2829577"/>
                      <a:gd name="connsiteY30" fmla="*/ 3815925 h 6102074"/>
                      <a:gd name="connsiteX31" fmla="*/ 2100249 w 2829577"/>
                      <a:gd name="connsiteY31" fmla="*/ 4722013 h 610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829577" h="6102074" fill="none" extrusionOk="0">
                        <a:moveTo>
                          <a:pt x="2443668" y="3192946"/>
                        </a:moveTo>
                        <a:cubicBezTo>
                          <a:pt x="2168198" y="3017191"/>
                          <a:pt x="1906952" y="2866804"/>
                          <a:pt x="1597183" y="2800569"/>
                        </a:cubicBezTo>
                        <a:cubicBezTo>
                          <a:pt x="1614215" y="1946278"/>
                          <a:pt x="1588093" y="1712192"/>
                          <a:pt x="1597183" y="1084892"/>
                        </a:cubicBezTo>
                        <a:cubicBezTo>
                          <a:pt x="1868913" y="1060787"/>
                          <a:pt x="2118790" y="1213041"/>
                          <a:pt x="2353556" y="1444631"/>
                        </a:cubicBezTo>
                        <a:cubicBezTo>
                          <a:pt x="2425483" y="1353907"/>
                          <a:pt x="2556833" y="1277452"/>
                          <a:pt x="2694137" y="1118241"/>
                        </a:cubicBezTo>
                        <a:cubicBezTo>
                          <a:pt x="2369747" y="789327"/>
                          <a:pt x="1989831" y="657746"/>
                          <a:pt x="1597183" y="616593"/>
                        </a:cubicBezTo>
                        <a:cubicBezTo>
                          <a:pt x="1612681" y="386118"/>
                          <a:pt x="1618382" y="158806"/>
                          <a:pt x="1597183" y="0"/>
                        </a:cubicBezTo>
                        <a:cubicBezTo>
                          <a:pt x="1411057" y="29411"/>
                          <a:pt x="1316525" y="-24494"/>
                          <a:pt x="1171456" y="0"/>
                        </a:cubicBezTo>
                        <a:cubicBezTo>
                          <a:pt x="1213814" y="220042"/>
                          <a:pt x="1217021" y="479589"/>
                          <a:pt x="1171456" y="643556"/>
                        </a:cubicBezTo>
                        <a:cubicBezTo>
                          <a:pt x="1016696" y="681305"/>
                          <a:pt x="883485" y="737181"/>
                          <a:pt x="754245" y="792560"/>
                        </a:cubicBezTo>
                        <a:cubicBezTo>
                          <a:pt x="193019" y="1064393"/>
                          <a:pt x="-133470" y="1746025"/>
                          <a:pt x="162486" y="2353556"/>
                        </a:cubicBezTo>
                        <a:cubicBezTo>
                          <a:pt x="311776" y="2797427"/>
                          <a:pt x="760621" y="3004015"/>
                          <a:pt x="1171456" y="3149664"/>
                        </a:cubicBezTo>
                        <a:cubicBezTo>
                          <a:pt x="1271911" y="3428424"/>
                          <a:pt x="1159993" y="4763943"/>
                          <a:pt x="1171456" y="5007249"/>
                        </a:cubicBezTo>
                        <a:cubicBezTo>
                          <a:pt x="849975" y="4955151"/>
                          <a:pt x="581774" y="4774289"/>
                          <a:pt x="340581" y="4541079"/>
                        </a:cubicBezTo>
                        <a:cubicBezTo>
                          <a:pt x="196473" y="4643730"/>
                          <a:pt x="99522" y="4766696"/>
                          <a:pt x="0" y="4866759"/>
                        </a:cubicBezTo>
                        <a:cubicBezTo>
                          <a:pt x="142528" y="5067066"/>
                          <a:pt x="362675" y="5226238"/>
                          <a:pt x="571183" y="5321577"/>
                        </a:cubicBezTo>
                        <a:cubicBezTo>
                          <a:pt x="743456" y="5415445"/>
                          <a:pt x="991698" y="5479145"/>
                          <a:pt x="1171456" y="5479805"/>
                        </a:cubicBezTo>
                        <a:cubicBezTo>
                          <a:pt x="1194858" y="5631191"/>
                          <a:pt x="1181113" y="5850917"/>
                          <a:pt x="1171456" y="6102075"/>
                        </a:cubicBezTo>
                        <a:cubicBezTo>
                          <a:pt x="1230118" y="6129651"/>
                          <a:pt x="1396549" y="6113320"/>
                          <a:pt x="1597183" y="6102075"/>
                        </a:cubicBezTo>
                        <a:cubicBezTo>
                          <a:pt x="1559363" y="5908826"/>
                          <a:pt x="1564987" y="5618943"/>
                          <a:pt x="1597183" y="5463486"/>
                        </a:cubicBezTo>
                        <a:cubicBezTo>
                          <a:pt x="2076686" y="5386495"/>
                          <a:pt x="2487820" y="5085595"/>
                          <a:pt x="2726776" y="4612033"/>
                        </a:cubicBezTo>
                        <a:cubicBezTo>
                          <a:pt x="3020310" y="4134269"/>
                          <a:pt x="2934242" y="3532254"/>
                          <a:pt x="2443668" y="3192946"/>
                        </a:cubicBezTo>
                        <a:close/>
                        <a:moveTo>
                          <a:pt x="816685" y="2464245"/>
                        </a:moveTo>
                        <a:cubicBezTo>
                          <a:pt x="383654" y="2130416"/>
                          <a:pt x="517034" y="1516829"/>
                          <a:pt x="935178" y="1233896"/>
                        </a:cubicBezTo>
                        <a:cubicBezTo>
                          <a:pt x="1006047" y="1183697"/>
                          <a:pt x="1088686" y="1155056"/>
                          <a:pt x="1171456" y="1125336"/>
                        </a:cubicBezTo>
                        <a:cubicBezTo>
                          <a:pt x="1214859" y="1770377"/>
                          <a:pt x="1118524" y="1965753"/>
                          <a:pt x="1171456" y="2664336"/>
                        </a:cubicBezTo>
                        <a:cubicBezTo>
                          <a:pt x="1045108" y="2617914"/>
                          <a:pt x="896949" y="2546209"/>
                          <a:pt x="816685" y="2464245"/>
                        </a:cubicBezTo>
                        <a:close/>
                        <a:moveTo>
                          <a:pt x="2100249" y="4722013"/>
                        </a:moveTo>
                        <a:cubicBezTo>
                          <a:pt x="1964388" y="4879467"/>
                          <a:pt x="1779405" y="4918618"/>
                          <a:pt x="1597183" y="4988092"/>
                        </a:cubicBezTo>
                        <a:cubicBezTo>
                          <a:pt x="1685569" y="4517170"/>
                          <a:pt x="1547107" y="3876390"/>
                          <a:pt x="1597183" y="3292992"/>
                        </a:cubicBezTo>
                        <a:cubicBezTo>
                          <a:pt x="1874534" y="3385038"/>
                          <a:pt x="2182702" y="3514789"/>
                          <a:pt x="2322336" y="3815925"/>
                        </a:cubicBezTo>
                        <a:cubicBezTo>
                          <a:pt x="2396473" y="4145741"/>
                          <a:pt x="2311273" y="4488081"/>
                          <a:pt x="2100249" y="4722013"/>
                        </a:cubicBezTo>
                        <a:close/>
                      </a:path>
                      <a:path w="2829577" h="6102074" stroke="0" extrusionOk="0">
                        <a:moveTo>
                          <a:pt x="2443668" y="3192946"/>
                        </a:moveTo>
                        <a:cubicBezTo>
                          <a:pt x="2243111" y="2988658"/>
                          <a:pt x="1877420" y="2895916"/>
                          <a:pt x="1597183" y="2800569"/>
                        </a:cubicBezTo>
                        <a:cubicBezTo>
                          <a:pt x="1582274" y="2387616"/>
                          <a:pt x="1614357" y="1476353"/>
                          <a:pt x="1597183" y="1084892"/>
                        </a:cubicBezTo>
                        <a:cubicBezTo>
                          <a:pt x="1886374" y="1161198"/>
                          <a:pt x="2140405" y="1198864"/>
                          <a:pt x="2353556" y="1444631"/>
                        </a:cubicBezTo>
                        <a:cubicBezTo>
                          <a:pt x="2467284" y="1382358"/>
                          <a:pt x="2544216" y="1285058"/>
                          <a:pt x="2694137" y="1118241"/>
                        </a:cubicBezTo>
                        <a:cubicBezTo>
                          <a:pt x="2404050" y="785973"/>
                          <a:pt x="1981693" y="711939"/>
                          <a:pt x="1597183" y="616593"/>
                        </a:cubicBezTo>
                        <a:cubicBezTo>
                          <a:pt x="1565988" y="510570"/>
                          <a:pt x="1568356" y="251161"/>
                          <a:pt x="1597183" y="0"/>
                        </a:cubicBezTo>
                        <a:cubicBezTo>
                          <a:pt x="1482969" y="-9621"/>
                          <a:pt x="1327806" y="-15472"/>
                          <a:pt x="1171456" y="0"/>
                        </a:cubicBezTo>
                        <a:cubicBezTo>
                          <a:pt x="1204210" y="107684"/>
                          <a:pt x="1119322" y="558731"/>
                          <a:pt x="1171456" y="643556"/>
                        </a:cubicBezTo>
                        <a:cubicBezTo>
                          <a:pt x="1010623" y="683514"/>
                          <a:pt x="881668" y="715755"/>
                          <a:pt x="754245" y="792560"/>
                        </a:cubicBezTo>
                        <a:cubicBezTo>
                          <a:pt x="243358" y="1024662"/>
                          <a:pt x="-61708" y="1756967"/>
                          <a:pt x="162486" y="2353556"/>
                        </a:cubicBezTo>
                        <a:cubicBezTo>
                          <a:pt x="360354" y="2782704"/>
                          <a:pt x="746889" y="3090116"/>
                          <a:pt x="1171456" y="3149664"/>
                        </a:cubicBezTo>
                        <a:cubicBezTo>
                          <a:pt x="1008251" y="3562419"/>
                          <a:pt x="1109222" y="4426362"/>
                          <a:pt x="1171456" y="5007249"/>
                        </a:cubicBezTo>
                        <a:cubicBezTo>
                          <a:pt x="846934" y="4952715"/>
                          <a:pt x="577048" y="4725130"/>
                          <a:pt x="340581" y="4541079"/>
                        </a:cubicBezTo>
                        <a:cubicBezTo>
                          <a:pt x="318870" y="4610474"/>
                          <a:pt x="140183" y="4690489"/>
                          <a:pt x="0" y="4866759"/>
                        </a:cubicBezTo>
                        <a:cubicBezTo>
                          <a:pt x="173890" y="5061113"/>
                          <a:pt x="358466" y="5213934"/>
                          <a:pt x="571183" y="5321577"/>
                        </a:cubicBezTo>
                        <a:cubicBezTo>
                          <a:pt x="780474" y="5375946"/>
                          <a:pt x="960720" y="5473273"/>
                          <a:pt x="1171456" y="5479805"/>
                        </a:cubicBezTo>
                        <a:cubicBezTo>
                          <a:pt x="1183810" y="5643558"/>
                          <a:pt x="1202653" y="5848606"/>
                          <a:pt x="1171456" y="6102075"/>
                        </a:cubicBezTo>
                        <a:cubicBezTo>
                          <a:pt x="1374252" y="6072718"/>
                          <a:pt x="1526459" y="6137221"/>
                          <a:pt x="1597183" y="6102075"/>
                        </a:cubicBezTo>
                        <a:cubicBezTo>
                          <a:pt x="1591129" y="5813532"/>
                          <a:pt x="1631157" y="5612969"/>
                          <a:pt x="1597183" y="5463486"/>
                        </a:cubicBezTo>
                        <a:cubicBezTo>
                          <a:pt x="2056599" y="5406138"/>
                          <a:pt x="2523364" y="5143577"/>
                          <a:pt x="2726776" y="4612033"/>
                        </a:cubicBezTo>
                        <a:cubicBezTo>
                          <a:pt x="2935162" y="4096839"/>
                          <a:pt x="2862869" y="3484336"/>
                          <a:pt x="2443668" y="3192946"/>
                        </a:cubicBezTo>
                        <a:close/>
                        <a:moveTo>
                          <a:pt x="816685" y="2464245"/>
                        </a:moveTo>
                        <a:cubicBezTo>
                          <a:pt x="477473" y="2077163"/>
                          <a:pt x="507151" y="1456175"/>
                          <a:pt x="935178" y="1233896"/>
                        </a:cubicBezTo>
                        <a:cubicBezTo>
                          <a:pt x="1006364" y="1183745"/>
                          <a:pt x="1095202" y="1154312"/>
                          <a:pt x="1171456" y="1125336"/>
                        </a:cubicBezTo>
                        <a:cubicBezTo>
                          <a:pt x="1192258" y="1344616"/>
                          <a:pt x="1128395" y="1995937"/>
                          <a:pt x="1171456" y="2664336"/>
                        </a:cubicBezTo>
                        <a:cubicBezTo>
                          <a:pt x="1046807" y="2593940"/>
                          <a:pt x="929209" y="2536966"/>
                          <a:pt x="816685" y="2464245"/>
                        </a:cubicBezTo>
                        <a:close/>
                        <a:moveTo>
                          <a:pt x="2100249" y="4722013"/>
                        </a:moveTo>
                        <a:cubicBezTo>
                          <a:pt x="1978817" y="4888976"/>
                          <a:pt x="1806727" y="4960107"/>
                          <a:pt x="1597183" y="4988092"/>
                        </a:cubicBezTo>
                        <a:cubicBezTo>
                          <a:pt x="1498158" y="4413891"/>
                          <a:pt x="1624962" y="3592329"/>
                          <a:pt x="1597183" y="3292992"/>
                        </a:cubicBezTo>
                        <a:cubicBezTo>
                          <a:pt x="1884341" y="3370073"/>
                          <a:pt x="2145793" y="3520957"/>
                          <a:pt x="2322336" y="3815925"/>
                        </a:cubicBezTo>
                        <a:cubicBezTo>
                          <a:pt x="2446224" y="4121478"/>
                          <a:pt x="2322074" y="4470434"/>
                          <a:pt x="2100249" y="47220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endParaRPr lang="en-US">
              <a:solidFill>
                <a:srgbClr val="169A68"/>
              </a:solidFill>
            </a:endParaRPr>
          </a:p>
        </p:txBody>
      </p:sp>
      <p:sp>
        <p:nvSpPr>
          <p:cNvPr id="15" name="Graphic 11" descr="Dollar with solid fill">
            <a:extLst>
              <a:ext uri="{FF2B5EF4-FFF2-40B4-BE49-F238E27FC236}">
                <a16:creationId xmlns:a16="http://schemas.microsoft.com/office/drawing/2014/main" id="{6487D9E3-F1EC-BE5C-A1FA-0945078B6A2C}"/>
              </a:ext>
            </a:extLst>
          </p:cNvPr>
          <p:cNvSpPr/>
          <p:nvPr/>
        </p:nvSpPr>
        <p:spPr>
          <a:xfrm>
            <a:off x="6244027" y="0"/>
            <a:ext cx="2829577" cy="6102074"/>
          </a:xfrm>
          <a:custGeom>
            <a:avLst/>
            <a:gdLst>
              <a:gd name="connsiteX0" fmla="*/ 2443668 w 2829577"/>
              <a:gd name="connsiteY0" fmla="*/ 3192946 h 6102074"/>
              <a:gd name="connsiteX1" fmla="*/ 1597183 w 2829577"/>
              <a:gd name="connsiteY1" fmla="*/ 2800569 h 6102074"/>
              <a:gd name="connsiteX2" fmla="*/ 1597183 w 2829577"/>
              <a:gd name="connsiteY2" fmla="*/ 1084892 h 6102074"/>
              <a:gd name="connsiteX3" fmla="*/ 2353556 w 2829577"/>
              <a:gd name="connsiteY3" fmla="*/ 1444631 h 6102074"/>
              <a:gd name="connsiteX4" fmla="*/ 2694137 w 2829577"/>
              <a:gd name="connsiteY4" fmla="*/ 1118241 h 6102074"/>
              <a:gd name="connsiteX5" fmla="*/ 1597183 w 2829577"/>
              <a:gd name="connsiteY5" fmla="*/ 616593 h 6102074"/>
              <a:gd name="connsiteX6" fmla="*/ 1597183 w 2829577"/>
              <a:gd name="connsiteY6" fmla="*/ 0 h 6102074"/>
              <a:gd name="connsiteX7" fmla="*/ 1171456 w 2829577"/>
              <a:gd name="connsiteY7" fmla="*/ 0 h 6102074"/>
              <a:gd name="connsiteX8" fmla="*/ 1171456 w 2829577"/>
              <a:gd name="connsiteY8" fmla="*/ 643556 h 6102074"/>
              <a:gd name="connsiteX9" fmla="*/ 754245 w 2829577"/>
              <a:gd name="connsiteY9" fmla="*/ 792560 h 6102074"/>
              <a:gd name="connsiteX10" fmla="*/ 162486 w 2829577"/>
              <a:gd name="connsiteY10" fmla="*/ 2353556 h 6102074"/>
              <a:gd name="connsiteX11" fmla="*/ 1171456 w 2829577"/>
              <a:gd name="connsiteY11" fmla="*/ 3149664 h 6102074"/>
              <a:gd name="connsiteX12" fmla="*/ 1171456 w 2829577"/>
              <a:gd name="connsiteY12" fmla="*/ 5007249 h 6102074"/>
              <a:gd name="connsiteX13" fmla="*/ 340581 w 2829577"/>
              <a:gd name="connsiteY13" fmla="*/ 4541079 h 6102074"/>
              <a:gd name="connsiteX14" fmla="*/ 0 w 2829577"/>
              <a:gd name="connsiteY14" fmla="*/ 4866759 h 6102074"/>
              <a:gd name="connsiteX15" fmla="*/ 571183 w 2829577"/>
              <a:gd name="connsiteY15" fmla="*/ 5321577 h 6102074"/>
              <a:gd name="connsiteX16" fmla="*/ 1171456 w 2829577"/>
              <a:gd name="connsiteY16" fmla="*/ 5479805 h 6102074"/>
              <a:gd name="connsiteX17" fmla="*/ 1171456 w 2829577"/>
              <a:gd name="connsiteY17" fmla="*/ 6102075 h 6102074"/>
              <a:gd name="connsiteX18" fmla="*/ 1597183 w 2829577"/>
              <a:gd name="connsiteY18" fmla="*/ 6102075 h 6102074"/>
              <a:gd name="connsiteX19" fmla="*/ 1597183 w 2829577"/>
              <a:gd name="connsiteY19" fmla="*/ 5463486 h 6102074"/>
              <a:gd name="connsiteX20" fmla="*/ 2726776 w 2829577"/>
              <a:gd name="connsiteY20" fmla="*/ 4612033 h 6102074"/>
              <a:gd name="connsiteX21" fmla="*/ 2443668 w 2829577"/>
              <a:gd name="connsiteY21" fmla="*/ 3192946 h 6102074"/>
              <a:gd name="connsiteX22" fmla="*/ 816685 w 2829577"/>
              <a:gd name="connsiteY22" fmla="*/ 2464245 h 6102074"/>
              <a:gd name="connsiteX23" fmla="*/ 935178 w 2829577"/>
              <a:gd name="connsiteY23" fmla="*/ 1233896 h 6102074"/>
              <a:gd name="connsiteX24" fmla="*/ 1171456 w 2829577"/>
              <a:gd name="connsiteY24" fmla="*/ 1125336 h 6102074"/>
              <a:gd name="connsiteX25" fmla="*/ 1171456 w 2829577"/>
              <a:gd name="connsiteY25" fmla="*/ 2664336 h 6102074"/>
              <a:gd name="connsiteX26" fmla="*/ 816685 w 2829577"/>
              <a:gd name="connsiteY26" fmla="*/ 2464245 h 6102074"/>
              <a:gd name="connsiteX27" fmla="*/ 2100249 w 2829577"/>
              <a:gd name="connsiteY27" fmla="*/ 4722013 h 6102074"/>
              <a:gd name="connsiteX28" fmla="*/ 1597183 w 2829577"/>
              <a:gd name="connsiteY28" fmla="*/ 4988092 h 6102074"/>
              <a:gd name="connsiteX29" fmla="*/ 1597183 w 2829577"/>
              <a:gd name="connsiteY29" fmla="*/ 3292992 h 6102074"/>
              <a:gd name="connsiteX30" fmla="*/ 2322336 w 2829577"/>
              <a:gd name="connsiteY30" fmla="*/ 3815925 h 6102074"/>
              <a:gd name="connsiteX31" fmla="*/ 2100249 w 2829577"/>
              <a:gd name="connsiteY31" fmla="*/ 4722013 h 6102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829577" h="6102074">
                <a:moveTo>
                  <a:pt x="2443668" y="3192946"/>
                </a:moveTo>
                <a:cubicBezTo>
                  <a:pt x="2203842" y="2988597"/>
                  <a:pt x="1892353" y="2892809"/>
                  <a:pt x="1597183" y="2800569"/>
                </a:cubicBezTo>
                <a:lnTo>
                  <a:pt x="1597183" y="1084892"/>
                </a:lnTo>
                <a:cubicBezTo>
                  <a:pt x="1883767" y="1112124"/>
                  <a:pt x="2151584" y="1239502"/>
                  <a:pt x="2353556" y="1444631"/>
                </a:cubicBezTo>
                <a:lnTo>
                  <a:pt x="2694137" y="1118241"/>
                </a:lnTo>
                <a:cubicBezTo>
                  <a:pt x="2402671" y="821744"/>
                  <a:pt x="2012102" y="643130"/>
                  <a:pt x="1597183" y="616593"/>
                </a:cubicBezTo>
                <a:lnTo>
                  <a:pt x="1597183" y="0"/>
                </a:lnTo>
                <a:lnTo>
                  <a:pt x="1171456" y="0"/>
                </a:lnTo>
                <a:lnTo>
                  <a:pt x="1171456" y="643556"/>
                </a:lnTo>
                <a:cubicBezTo>
                  <a:pt x="1025674" y="671931"/>
                  <a:pt x="885021" y="722166"/>
                  <a:pt x="754245" y="792560"/>
                </a:cubicBezTo>
                <a:cubicBezTo>
                  <a:pt x="216411" y="1085602"/>
                  <a:pt x="-58183" y="1773859"/>
                  <a:pt x="162486" y="2353556"/>
                </a:cubicBezTo>
                <a:cubicBezTo>
                  <a:pt x="333485" y="2800569"/>
                  <a:pt x="745730" y="2999950"/>
                  <a:pt x="1171456" y="3149664"/>
                </a:cubicBezTo>
                <a:lnTo>
                  <a:pt x="1171456" y="5007249"/>
                </a:lnTo>
                <a:cubicBezTo>
                  <a:pt x="841519" y="4966805"/>
                  <a:pt x="567635" y="4777357"/>
                  <a:pt x="340581" y="4541079"/>
                </a:cubicBezTo>
                <a:lnTo>
                  <a:pt x="0" y="4866759"/>
                </a:lnTo>
                <a:cubicBezTo>
                  <a:pt x="162166" y="5050773"/>
                  <a:pt x="355524" y="5204743"/>
                  <a:pt x="571183" y="5321577"/>
                </a:cubicBezTo>
                <a:cubicBezTo>
                  <a:pt x="759673" y="5411242"/>
                  <a:pt x="963255" y="5464904"/>
                  <a:pt x="1171456" y="5479805"/>
                </a:cubicBezTo>
                <a:lnTo>
                  <a:pt x="1171456" y="6102075"/>
                </a:lnTo>
                <a:lnTo>
                  <a:pt x="1597183" y="6102075"/>
                </a:lnTo>
                <a:lnTo>
                  <a:pt x="1597183" y="5463486"/>
                </a:lnTo>
                <a:cubicBezTo>
                  <a:pt x="2085349" y="5381888"/>
                  <a:pt x="2533780" y="5081751"/>
                  <a:pt x="2726776" y="4612033"/>
                </a:cubicBezTo>
                <a:cubicBezTo>
                  <a:pt x="2919772" y="4142315"/>
                  <a:pt x="2849527" y="3539913"/>
                  <a:pt x="2443668" y="3192946"/>
                </a:cubicBezTo>
                <a:close/>
                <a:moveTo>
                  <a:pt x="816685" y="2464245"/>
                </a:moveTo>
                <a:cubicBezTo>
                  <a:pt x="426436" y="2135017"/>
                  <a:pt x="521515" y="1497847"/>
                  <a:pt x="935178" y="1233896"/>
                </a:cubicBezTo>
                <a:cubicBezTo>
                  <a:pt x="1008496" y="1186875"/>
                  <a:pt x="1088021" y="1150333"/>
                  <a:pt x="1171456" y="1125336"/>
                </a:cubicBezTo>
                <a:lnTo>
                  <a:pt x="1171456" y="2664336"/>
                </a:lnTo>
                <a:cubicBezTo>
                  <a:pt x="1042993" y="2617613"/>
                  <a:pt x="923130" y="2550007"/>
                  <a:pt x="816685" y="2464245"/>
                </a:cubicBezTo>
                <a:close/>
                <a:moveTo>
                  <a:pt x="2100249" y="4722013"/>
                </a:moveTo>
                <a:cubicBezTo>
                  <a:pt x="1961760" y="4857400"/>
                  <a:pt x="1787035" y="4949811"/>
                  <a:pt x="1597183" y="4988092"/>
                </a:cubicBezTo>
                <a:lnTo>
                  <a:pt x="1597183" y="3292992"/>
                </a:lnTo>
                <a:cubicBezTo>
                  <a:pt x="1881000" y="3390199"/>
                  <a:pt x="2206681" y="3513660"/>
                  <a:pt x="2322336" y="3815925"/>
                </a:cubicBezTo>
                <a:cubicBezTo>
                  <a:pt x="2437992" y="4118191"/>
                  <a:pt x="2321627" y="4496378"/>
                  <a:pt x="2100249" y="4722013"/>
                </a:cubicBezTo>
                <a:close/>
              </a:path>
            </a:pathLst>
          </a:custGeom>
          <a:solidFill>
            <a:srgbClr val="169A68">
              <a:alpha val="1000"/>
            </a:srgbClr>
          </a:solidFill>
          <a:ln w="70941" cap="flat" cmpd="dbl">
            <a:solidFill>
              <a:srgbClr val="28B67A">
                <a:alpha val="9000"/>
              </a:srgbClr>
            </a:solidFill>
            <a:prstDash val="solid"/>
            <a:miter/>
            <a:extLst>
              <a:ext uri="{C807C97D-BFC1-408E-A445-0C87EB9F89A2}">
                <ask:lineSketchStyleProps xmlns:ask="http://schemas.microsoft.com/office/drawing/2018/sketchyshapes" sd="2342095549">
                  <a:custGeom>
                    <a:avLst/>
                    <a:gdLst>
                      <a:gd name="connsiteX0" fmla="*/ 2443668 w 2829577"/>
                      <a:gd name="connsiteY0" fmla="*/ 3192946 h 6102074"/>
                      <a:gd name="connsiteX1" fmla="*/ 1597183 w 2829577"/>
                      <a:gd name="connsiteY1" fmla="*/ 2800569 h 6102074"/>
                      <a:gd name="connsiteX2" fmla="*/ 1597183 w 2829577"/>
                      <a:gd name="connsiteY2" fmla="*/ 1084892 h 6102074"/>
                      <a:gd name="connsiteX3" fmla="*/ 2353556 w 2829577"/>
                      <a:gd name="connsiteY3" fmla="*/ 1444631 h 6102074"/>
                      <a:gd name="connsiteX4" fmla="*/ 2694137 w 2829577"/>
                      <a:gd name="connsiteY4" fmla="*/ 1118241 h 6102074"/>
                      <a:gd name="connsiteX5" fmla="*/ 1597183 w 2829577"/>
                      <a:gd name="connsiteY5" fmla="*/ 616593 h 6102074"/>
                      <a:gd name="connsiteX6" fmla="*/ 1597183 w 2829577"/>
                      <a:gd name="connsiteY6" fmla="*/ 0 h 6102074"/>
                      <a:gd name="connsiteX7" fmla="*/ 1171456 w 2829577"/>
                      <a:gd name="connsiteY7" fmla="*/ 0 h 6102074"/>
                      <a:gd name="connsiteX8" fmla="*/ 1171456 w 2829577"/>
                      <a:gd name="connsiteY8" fmla="*/ 643556 h 6102074"/>
                      <a:gd name="connsiteX9" fmla="*/ 754245 w 2829577"/>
                      <a:gd name="connsiteY9" fmla="*/ 792560 h 6102074"/>
                      <a:gd name="connsiteX10" fmla="*/ 162486 w 2829577"/>
                      <a:gd name="connsiteY10" fmla="*/ 2353556 h 6102074"/>
                      <a:gd name="connsiteX11" fmla="*/ 1171456 w 2829577"/>
                      <a:gd name="connsiteY11" fmla="*/ 3149664 h 6102074"/>
                      <a:gd name="connsiteX12" fmla="*/ 1171456 w 2829577"/>
                      <a:gd name="connsiteY12" fmla="*/ 5007249 h 6102074"/>
                      <a:gd name="connsiteX13" fmla="*/ 340581 w 2829577"/>
                      <a:gd name="connsiteY13" fmla="*/ 4541079 h 6102074"/>
                      <a:gd name="connsiteX14" fmla="*/ 0 w 2829577"/>
                      <a:gd name="connsiteY14" fmla="*/ 4866759 h 6102074"/>
                      <a:gd name="connsiteX15" fmla="*/ 571183 w 2829577"/>
                      <a:gd name="connsiteY15" fmla="*/ 5321577 h 6102074"/>
                      <a:gd name="connsiteX16" fmla="*/ 1171456 w 2829577"/>
                      <a:gd name="connsiteY16" fmla="*/ 5479805 h 6102074"/>
                      <a:gd name="connsiteX17" fmla="*/ 1171456 w 2829577"/>
                      <a:gd name="connsiteY17" fmla="*/ 6102075 h 6102074"/>
                      <a:gd name="connsiteX18" fmla="*/ 1597183 w 2829577"/>
                      <a:gd name="connsiteY18" fmla="*/ 6102075 h 6102074"/>
                      <a:gd name="connsiteX19" fmla="*/ 1597183 w 2829577"/>
                      <a:gd name="connsiteY19" fmla="*/ 5463486 h 6102074"/>
                      <a:gd name="connsiteX20" fmla="*/ 2726776 w 2829577"/>
                      <a:gd name="connsiteY20" fmla="*/ 4612033 h 6102074"/>
                      <a:gd name="connsiteX21" fmla="*/ 2443668 w 2829577"/>
                      <a:gd name="connsiteY21" fmla="*/ 3192946 h 6102074"/>
                      <a:gd name="connsiteX22" fmla="*/ 816685 w 2829577"/>
                      <a:gd name="connsiteY22" fmla="*/ 2464245 h 6102074"/>
                      <a:gd name="connsiteX23" fmla="*/ 935178 w 2829577"/>
                      <a:gd name="connsiteY23" fmla="*/ 1233896 h 6102074"/>
                      <a:gd name="connsiteX24" fmla="*/ 1171456 w 2829577"/>
                      <a:gd name="connsiteY24" fmla="*/ 1125336 h 6102074"/>
                      <a:gd name="connsiteX25" fmla="*/ 1171456 w 2829577"/>
                      <a:gd name="connsiteY25" fmla="*/ 2664336 h 6102074"/>
                      <a:gd name="connsiteX26" fmla="*/ 816685 w 2829577"/>
                      <a:gd name="connsiteY26" fmla="*/ 2464245 h 6102074"/>
                      <a:gd name="connsiteX27" fmla="*/ 2100249 w 2829577"/>
                      <a:gd name="connsiteY27" fmla="*/ 4722013 h 6102074"/>
                      <a:gd name="connsiteX28" fmla="*/ 1597183 w 2829577"/>
                      <a:gd name="connsiteY28" fmla="*/ 4988092 h 6102074"/>
                      <a:gd name="connsiteX29" fmla="*/ 1597183 w 2829577"/>
                      <a:gd name="connsiteY29" fmla="*/ 3292992 h 6102074"/>
                      <a:gd name="connsiteX30" fmla="*/ 2322336 w 2829577"/>
                      <a:gd name="connsiteY30" fmla="*/ 3815925 h 6102074"/>
                      <a:gd name="connsiteX31" fmla="*/ 2100249 w 2829577"/>
                      <a:gd name="connsiteY31" fmla="*/ 4722013 h 61020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2829577" h="6102074" fill="none" extrusionOk="0">
                        <a:moveTo>
                          <a:pt x="2443668" y="3192946"/>
                        </a:moveTo>
                        <a:cubicBezTo>
                          <a:pt x="2193243" y="2989671"/>
                          <a:pt x="1899785" y="2856879"/>
                          <a:pt x="1597183" y="2800569"/>
                        </a:cubicBezTo>
                        <a:cubicBezTo>
                          <a:pt x="1646731" y="2412298"/>
                          <a:pt x="1622192" y="1397481"/>
                          <a:pt x="1597183" y="1084892"/>
                        </a:cubicBezTo>
                        <a:cubicBezTo>
                          <a:pt x="1922660" y="1147821"/>
                          <a:pt x="2096818" y="1245533"/>
                          <a:pt x="2353556" y="1444631"/>
                        </a:cubicBezTo>
                        <a:cubicBezTo>
                          <a:pt x="2420118" y="1332409"/>
                          <a:pt x="2622661" y="1201901"/>
                          <a:pt x="2694137" y="1118241"/>
                        </a:cubicBezTo>
                        <a:cubicBezTo>
                          <a:pt x="2439166" y="796951"/>
                          <a:pt x="2068046" y="622153"/>
                          <a:pt x="1597183" y="616593"/>
                        </a:cubicBezTo>
                        <a:cubicBezTo>
                          <a:pt x="1626132" y="332131"/>
                          <a:pt x="1588065" y="280057"/>
                          <a:pt x="1597183" y="0"/>
                        </a:cubicBezTo>
                        <a:cubicBezTo>
                          <a:pt x="1517309" y="-27068"/>
                          <a:pt x="1286624" y="-18652"/>
                          <a:pt x="1171456" y="0"/>
                        </a:cubicBezTo>
                        <a:cubicBezTo>
                          <a:pt x="1122257" y="247079"/>
                          <a:pt x="1160430" y="532296"/>
                          <a:pt x="1171456" y="643556"/>
                        </a:cubicBezTo>
                        <a:cubicBezTo>
                          <a:pt x="1008696" y="654076"/>
                          <a:pt x="867569" y="743300"/>
                          <a:pt x="754245" y="792560"/>
                        </a:cubicBezTo>
                        <a:cubicBezTo>
                          <a:pt x="169476" y="1053655"/>
                          <a:pt x="-115693" y="1822567"/>
                          <a:pt x="162486" y="2353556"/>
                        </a:cubicBezTo>
                        <a:cubicBezTo>
                          <a:pt x="334347" y="2731052"/>
                          <a:pt x="752022" y="2914498"/>
                          <a:pt x="1171456" y="3149664"/>
                        </a:cubicBezTo>
                        <a:cubicBezTo>
                          <a:pt x="1024536" y="4005059"/>
                          <a:pt x="1236178" y="4501458"/>
                          <a:pt x="1171456" y="5007249"/>
                        </a:cubicBezTo>
                        <a:cubicBezTo>
                          <a:pt x="849790" y="4977284"/>
                          <a:pt x="577337" y="4775836"/>
                          <a:pt x="340581" y="4541079"/>
                        </a:cubicBezTo>
                        <a:cubicBezTo>
                          <a:pt x="251162" y="4571812"/>
                          <a:pt x="170530" y="4712041"/>
                          <a:pt x="0" y="4866759"/>
                        </a:cubicBezTo>
                        <a:cubicBezTo>
                          <a:pt x="138699" y="5073979"/>
                          <a:pt x="389879" y="5197034"/>
                          <a:pt x="571183" y="5321577"/>
                        </a:cubicBezTo>
                        <a:cubicBezTo>
                          <a:pt x="743787" y="5377238"/>
                          <a:pt x="985864" y="5443594"/>
                          <a:pt x="1171456" y="5479805"/>
                        </a:cubicBezTo>
                        <a:cubicBezTo>
                          <a:pt x="1177642" y="5659901"/>
                          <a:pt x="1186290" y="5811768"/>
                          <a:pt x="1171456" y="6102075"/>
                        </a:cubicBezTo>
                        <a:cubicBezTo>
                          <a:pt x="1359377" y="6129952"/>
                          <a:pt x="1529450" y="6073510"/>
                          <a:pt x="1597183" y="6102075"/>
                        </a:cubicBezTo>
                        <a:cubicBezTo>
                          <a:pt x="1630540" y="6025589"/>
                          <a:pt x="1562581" y="5773673"/>
                          <a:pt x="1597183" y="5463486"/>
                        </a:cubicBezTo>
                        <a:cubicBezTo>
                          <a:pt x="2033195" y="5378516"/>
                          <a:pt x="2526790" y="5081728"/>
                          <a:pt x="2726776" y="4612033"/>
                        </a:cubicBezTo>
                        <a:cubicBezTo>
                          <a:pt x="2910880" y="4176749"/>
                          <a:pt x="2836886" y="3505136"/>
                          <a:pt x="2443668" y="3192946"/>
                        </a:cubicBezTo>
                        <a:close/>
                        <a:moveTo>
                          <a:pt x="816685" y="2464245"/>
                        </a:moveTo>
                        <a:cubicBezTo>
                          <a:pt x="356268" y="2178713"/>
                          <a:pt x="517933" y="1550867"/>
                          <a:pt x="935178" y="1233896"/>
                        </a:cubicBezTo>
                        <a:cubicBezTo>
                          <a:pt x="1013704" y="1202234"/>
                          <a:pt x="1086658" y="1134014"/>
                          <a:pt x="1171456" y="1125336"/>
                        </a:cubicBezTo>
                        <a:cubicBezTo>
                          <a:pt x="1161330" y="1782894"/>
                          <a:pt x="1241832" y="2396144"/>
                          <a:pt x="1171456" y="2664336"/>
                        </a:cubicBezTo>
                        <a:cubicBezTo>
                          <a:pt x="1039863" y="2608172"/>
                          <a:pt x="916831" y="2555567"/>
                          <a:pt x="816685" y="2464245"/>
                        </a:cubicBezTo>
                        <a:close/>
                        <a:moveTo>
                          <a:pt x="2100249" y="4722013"/>
                        </a:moveTo>
                        <a:cubicBezTo>
                          <a:pt x="1951724" y="4823381"/>
                          <a:pt x="1764692" y="4968852"/>
                          <a:pt x="1597183" y="4988092"/>
                        </a:cubicBezTo>
                        <a:cubicBezTo>
                          <a:pt x="1527464" y="4474446"/>
                          <a:pt x="1614703" y="3902248"/>
                          <a:pt x="1597183" y="3292992"/>
                        </a:cubicBezTo>
                        <a:cubicBezTo>
                          <a:pt x="1881968" y="3407193"/>
                          <a:pt x="2198416" y="3506608"/>
                          <a:pt x="2322336" y="3815925"/>
                        </a:cubicBezTo>
                        <a:cubicBezTo>
                          <a:pt x="2452977" y="4083984"/>
                          <a:pt x="2339391" y="4550969"/>
                          <a:pt x="2100249" y="4722013"/>
                        </a:cubicBezTo>
                        <a:close/>
                      </a:path>
                      <a:path w="2829577" h="6102074" stroke="0" extrusionOk="0">
                        <a:moveTo>
                          <a:pt x="2443668" y="3192946"/>
                        </a:moveTo>
                        <a:cubicBezTo>
                          <a:pt x="2186338" y="2968520"/>
                          <a:pt x="1902457" y="2866701"/>
                          <a:pt x="1597183" y="2800569"/>
                        </a:cubicBezTo>
                        <a:cubicBezTo>
                          <a:pt x="1490575" y="2270290"/>
                          <a:pt x="1619436" y="1828573"/>
                          <a:pt x="1597183" y="1084892"/>
                        </a:cubicBezTo>
                        <a:cubicBezTo>
                          <a:pt x="1861686" y="1078899"/>
                          <a:pt x="2137526" y="1294454"/>
                          <a:pt x="2353556" y="1444631"/>
                        </a:cubicBezTo>
                        <a:cubicBezTo>
                          <a:pt x="2389930" y="1355821"/>
                          <a:pt x="2667903" y="1194102"/>
                          <a:pt x="2694137" y="1118241"/>
                        </a:cubicBezTo>
                        <a:cubicBezTo>
                          <a:pt x="2393735" y="814074"/>
                          <a:pt x="2021081" y="653331"/>
                          <a:pt x="1597183" y="616593"/>
                        </a:cubicBezTo>
                        <a:cubicBezTo>
                          <a:pt x="1605893" y="413994"/>
                          <a:pt x="1600625" y="109596"/>
                          <a:pt x="1597183" y="0"/>
                        </a:cubicBezTo>
                        <a:cubicBezTo>
                          <a:pt x="1449058" y="19209"/>
                          <a:pt x="1214945" y="5652"/>
                          <a:pt x="1171456" y="0"/>
                        </a:cubicBezTo>
                        <a:cubicBezTo>
                          <a:pt x="1139916" y="225462"/>
                          <a:pt x="1143664" y="547480"/>
                          <a:pt x="1171456" y="643556"/>
                        </a:cubicBezTo>
                        <a:cubicBezTo>
                          <a:pt x="1026726" y="681862"/>
                          <a:pt x="878445" y="728565"/>
                          <a:pt x="754245" y="792560"/>
                        </a:cubicBezTo>
                        <a:cubicBezTo>
                          <a:pt x="182586" y="1022707"/>
                          <a:pt x="32589" y="1715617"/>
                          <a:pt x="162486" y="2353556"/>
                        </a:cubicBezTo>
                        <a:cubicBezTo>
                          <a:pt x="324464" y="2807546"/>
                          <a:pt x="719577" y="2934061"/>
                          <a:pt x="1171456" y="3149664"/>
                        </a:cubicBezTo>
                        <a:cubicBezTo>
                          <a:pt x="1326884" y="3414570"/>
                          <a:pt x="1144672" y="4748720"/>
                          <a:pt x="1171456" y="5007249"/>
                        </a:cubicBezTo>
                        <a:cubicBezTo>
                          <a:pt x="825107" y="5012236"/>
                          <a:pt x="573907" y="4783157"/>
                          <a:pt x="340581" y="4541079"/>
                        </a:cubicBezTo>
                        <a:cubicBezTo>
                          <a:pt x="274398" y="4620907"/>
                          <a:pt x="111241" y="4769096"/>
                          <a:pt x="0" y="4866759"/>
                        </a:cubicBezTo>
                        <a:cubicBezTo>
                          <a:pt x="120153" y="5061089"/>
                          <a:pt x="320153" y="5204157"/>
                          <a:pt x="571183" y="5321577"/>
                        </a:cubicBezTo>
                        <a:cubicBezTo>
                          <a:pt x="761817" y="5418263"/>
                          <a:pt x="954164" y="5486386"/>
                          <a:pt x="1171456" y="5479805"/>
                        </a:cubicBezTo>
                        <a:cubicBezTo>
                          <a:pt x="1212629" y="5695485"/>
                          <a:pt x="1167827" y="5902660"/>
                          <a:pt x="1171456" y="6102075"/>
                        </a:cubicBezTo>
                        <a:cubicBezTo>
                          <a:pt x="1238464" y="6135858"/>
                          <a:pt x="1411324" y="6071328"/>
                          <a:pt x="1597183" y="6102075"/>
                        </a:cubicBezTo>
                        <a:cubicBezTo>
                          <a:pt x="1573908" y="5893770"/>
                          <a:pt x="1609137" y="5590773"/>
                          <a:pt x="1597183" y="5463486"/>
                        </a:cubicBezTo>
                        <a:cubicBezTo>
                          <a:pt x="2101074" y="5408217"/>
                          <a:pt x="2470318" y="5065303"/>
                          <a:pt x="2726776" y="4612033"/>
                        </a:cubicBezTo>
                        <a:cubicBezTo>
                          <a:pt x="2923587" y="4151769"/>
                          <a:pt x="2862081" y="3572051"/>
                          <a:pt x="2443668" y="3192946"/>
                        </a:cubicBezTo>
                        <a:close/>
                        <a:moveTo>
                          <a:pt x="816685" y="2464245"/>
                        </a:moveTo>
                        <a:cubicBezTo>
                          <a:pt x="431149" y="2118873"/>
                          <a:pt x="539576" y="1565656"/>
                          <a:pt x="935178" y="1233896"/>
                        </a:cubicBezTo>
                        <a:cubicBezTo>
                          <a:pt x="1002130" y="1201512"/>
                          <a:pt x="1081477" y="1149809"/>
                          <a:pt x="1171456" y="1125336"/>
                        </a:cubicBezTo>
                        <a:cubicBezTo>
                          <a:pt x="1280307" y="1289560"/>
                          <a:pt x="1235539" y="1966614"/>
                          <a:pt x="1171456" y="2664336"/>
                        </a:cubicBezTo>
                        <a:cubicBezTo>
                          <a:pt x="1060476" y="2615389"/>
                          <a:pt x="937557" y="2559500"/>
                          <a:pt x="816685" y="2464245"/>
                        </a:cubicBezTo>
                        <a:close/>
                        <a:moveTo>
                          <a:pt x="2100249" y="4722013"/>
                        </a:moveTo>
                        <a:cubicBezTo>
                          <a:pt x="1947725" y="4841335"/>
                          <a:pt x="1802941" y="4947904"/>
                          <a:pt x="1597183" y="4988092"/>
                        </a:cubicBezTo>
                        <a:cubicBezTo>
                          <a:pt x="1523610" y="4804649"/>
                          <a:pt x="1736570" y="3762923"/>
                          <a:pt x="1597183" y="3292992"/>
                        </a:cubicBezTo>
                        <a:cubicBezTo>
                          <a:pt x="1836488" y="3359033"/>
                          <a:pt x="2201706" y="3514142"/>
                          <a:pt x="2322336" y="3815925"/>
                        </a:cubicBezTo>
                        <a:cubicBezTo>
                          <a:pt x="2465956" y="4099556"/>
                          <a:pt x="2345768" y="4530970"/>
                          <a:pt x="2100249" y="472201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rtlCol="0" anchor="ctr"/>
          <a:lstStyle/>
          <a:p>
            <a:endParaRPr lang="en-US">
              <a:solidFill>
                <a:srgbClr val="169A6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446E99-9F1A-44FD-A5FE-119385FF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166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Workers’ Compensation </a:t>
            </a:r>
            <a:b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8E31-98F2-44B1-9D05-FD1C3AA3F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0425" y="1500039"/>
            <a:ext cx="8253575" cy="288883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Annual Costs: </a:t>
            </a:r>
          </a:p>
          <a:p>
            <a:pPr marL="688975" lvl="1" indent="-231775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69A68"/>
                </a:solidFill>
              </a:rPr>
              <a:t>$</a:t>
            </a:r>
            <a:r>
              <a:rPr lang="en-US" sz="2000" dirty="0"/>
              <a:t> Claims costs – Pay as you go with or without funding of claim liabilities.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69A68"/>
                </a:solidFill>
              </a:rPr>
              <a:t>$</a:t>
            </a:r>
            <a:r>
              <a:rPr lang="en-US" sz="2000" dirty="0"/>
              <a:t> Third Party Administrator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69A68"/>
                </a:solidFill>
              </a:rPr>
              <a:t>$</a:t>
            </a:r>
            <a:r>
              <a:rPr lang="en-US" sz="2000" dirty="0"/>
              <a:t> Excess Insurance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69A68"/>
                </a:solidFill>
              </a:rPr>
              <a:t>$</a:t>
            </a:r>
            <a:r>
              <a:rPr lang="en-US" sz="2000" dirty="0"/>
              <a:t> Risk Management and Safety Training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69A68"/>
                </a:solidFill>
              </a:rPr>
              <a:t>$</a:t>
            </a:r>
            <a:r>
              <a:rPr lang="en-US" sz="2000" dirty="0"/>
              <a:t> Fraud Services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69A68"/>
                </a:solidFill>
              </a:rPr>
              <a:t>$</a:t>
            </a:r>
            <a:r>
              <a:rPr lang="en-US" sz="2000" dirty="0"/>
              <a:t> Legal Services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47C13-5C15-439C-81AA-05BB475E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96F26A-E549-ABF5-F03A-9B1E6B4E75B7}"/>
              </a:ext>
            </a:extLst>
          </p:cNvPr>
          <p:cNvSpPr txBox="1">
            <a:spLocks/>
          </p:cNvSpPr>
          <p:nvPr/>
        </p:nvSpPr>
        <p:spPr>
          <a:xfrm>
            <a:off x="809030" y="4467055"/>
            <a:ext cx="8253575" cy="212038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 dirty="0"/>
              <a:t>Rising statutory benefit rates, medical costs, self-insured retentions.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Financial burden due to the development of long-term claim liabilities.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Any additional TPA services are an additional cost.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Revenue for TPA is claim driven.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11193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46E99-9F1A-44FD-A5FE-119385FFA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380" y="706825"/>
            <a:ext cx="7886700" cy="1194607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Self-Insured Public Entity Pool Coverage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28E31-98F2-44B1-9D05-FD1C3AA3F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465443"/>
            <a:ext cx="7886700" cy="26254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 county and/or an entire county plan located in New York with a taxing authority.</a:t>
            </a:r>
          </a:p>
          <a:p>
            <a:r>
              <a:rPr lang="en-US" sz="2000" dirty="0"/>
              <a:t>Offers predictable annual fixed rate premium.</a:t>
            </a:r>
          </a:p>
          <a:p>
            <a:r>
              <a:rPr lang="en-US" sz="2000" dirty="0"/>
              <a:t>Excess Insurance coverage is provided by pool. </a:t>
            </a:r>
          </a:p>
          <a:p>
            <a:r>
              <a:rPr lang="en-US" sz="2000" dirty="0"/>
              <a:t>Administration and payment of quarterly NYS assessments.</a:t>
            </a:r>
          </a:p>
          <a:p>
            <a:r>
              <a:rPr lang="en-US" sz="2000" dirty="0"/>
              <a:t>All future risk is transferred to pool, eliminating the financial burden of potentially unfunded claim liabilities.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447C13-5C15-439C-81AA-05BB475E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6F3389-9AA4-29C8-1A61-3C79FBE81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319048"/>
            <a:ext cx="1230814" cy="8694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B56EAAA-FEE4-B3F5-43BE-543AE9C3AC69}"/>
              </a:ext>
            </a:extLst>
          </p:cNvPr>
          <p:cNvSpPr txBox="1"/>
          <p:nvPr/>
        </p:nvSpPr>
        <p:spPr>
          <a:xfrm>
            <a:off x="1859464" y="2527472"/>
            <a:ext cx="353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AA67D"/>
                </a:solidFill>
                <a:latin typeface="+mj-lt"/>
              </a:rPr>
              <a:t>First Dollar</a:t>
            </a:r>
          </a:p>
        </p:txBody>
      </p:sp>
    </p:spTree>
    <p:extLst>
      <p:ext uri="{BB962C8B-B14F-4D97-AF65-F5344CB8AC3E}">
        <p14:creationId xmlns:p14="http://schemas.microsoft.com/office/powerpoint/2010/main" val="100625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ED8FBD-EB43-A8DA-4793-E03249AA9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693B7E-8F28-BCA4-E647-23CB4D455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FD79B86-4147-4FEA-9815-20DBFAFE59CF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1C3B15F-BAE7-B8F7-6B59-074893A94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479272"/>
              </p:ext>
            </p:extLst>
          </p:nvPr>
        </p:nvGraphicFramePr>
        <p:xfrm>
          <a:off x="292997" y="1464398"/>
          <a:ext cx="8426933" cy="428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9E8671B-511D-E0A6-7A5D-9B9EBF787BFB}"/>
              </a:ext>
            </a:extLst>
          </p:cNvPr>
          <p:cNvSpPr txBox="1"/>
          <p:nvPr/>
        </p:nvSpPr>
        <p:spPr>
          <a:xfrm>
            <a:off x="292997" y="4933615"/>
            <a:ext cx="855800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/>
              <a:t>The bill allows a not-for-profit public group self-insurer to offer public sector members workers’ compensation coverage with a high deductible. </a:t>
            </a:r>
            <a:r>
              <a:rPr lang="en-US" b="1" dirty="0"/>
              <a:t>This increases workers' compensation solutions for NYS Counties, saving taxpayers money through participation in a larger </a:t>
            </a:r>
          </a:p>
          <a:p>
            <a:pPr algn="ctr"/>
            <a:r>
              <a:rPr lang="en-US" b="1" dirty="0"/>
              <a:t>group self-insurance program.</a:t>
            </a:r>
            <a:endParaRPr lang="en-US" sz="1800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F2BDC-23CF-B716-B7C2-4AB42937A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98822"/>
            <a:ext cx="78867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Overview: NYS Large Deductible Legislation </a:t>
            </a:r>
          </a:p>
        </p:txBody>
      </p:sp>
    </p:spTree>
    <p:extLst>
      <p:ext uri="{BB962C8B-B14F-4D97-AF65-F5344CB8AC3E}">
        <p14:creationId xmlns:p14="http://schemas.microsoft.com/office/powerpoint/2010/main" val="3609534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EFE4A-14E9-A9C6-787A-9DB0FEB85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842" y="483876"/>
            <a:ext cx="7886700" cy="995881"/>
          </a:xfrm>
        </p:spPr>
        <p:txBody>
          <a:bodyPr>
            <a:no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Provisions: NYS Large Deductible Legislation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CBDFB-4D49-A3B6-8C8D-600FF5A0D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25747"/>
            <a:ext cx="8288340" cy="4330604"/>
          </a:xfrm>
        </p:spPr>
        <p:txBody>
          <a:bodyPr>
            <a:normAutofit/>
          </a:bodyPr>
          <a:lstStyle/>
          <a:p>
            <a:r>
              <a:rPr lang="en-US" sz="2000" dirty="0"/>
              <a:t>The Public Group self-insurer must be fully funded.</a:t>
            </a:r>
          </a:p>
          <a:p>
            <a:r>
              <a:rPr lang="en-US" sz="2000" dirty="0"/>
              <a:t>There is no joint and several liability within legislation.</a:t>
            </a:r>
          </a:p>
          <a:p>
            <a:r>
              <a:rPr lang="en-US" sz="2000" dirty="0"/>
              <a:t>High - deductible is a partial risk transfer to group self-insurer for reduced upfront contribution/premium.</a:t>
            </a:r>
          </a:p>
          <a:p>
            <a:r>
              <a:rPr lang="en-US" sz="2000" dirty="0"/>
              <a:t>Offers budget predictability.</a:t>
            </a:r>
          </a:p>
          <a:p>
            <a:pPr lvl="1"/>
            <a:r>
              <a:rPr lang="en-US" sz="2000" dirty="0"/>
              <a:t>Counties have often reduced their WC budget and achieved surplus towards future claim development.</a:t>
            </a:r>
          </a:p>
          <a:p>
            <a:r>
              <a:rPr lang="en-US" sz="2000" dirty="0"/>
              <a:t>Reduction in county long-term claim liabilities through: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Lower SIR’s / Deductibles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Proactive claims handling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Transfer of claims handling expense for lifetime of claims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Innovative risk management solutions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DFB0A-DB75-D2E1-9CDD-34A422AD0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79B86-4147-4FEA-9815-20DBFAFE59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3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Branding">
      <a:dk1>
        <a:srgbClr val="003E6A"/>
      </a:dk1>
      <a:lt1>
        <a:sysClr val="window" lastClr="FFFFFF"/>
      </a:lt1>
      <a:dk2>
        <a:srgbClr val="28B67A"/>
      </a:dk2>
      <a:lt2>
        <a:srgbClr val="E7E6E6"/>
      </a:lt2>
      <a:accent1>
        <a:srgbClr val="ED5338"/>
      </a:accent1>
      <a:accent2>
        <a:srgbClr val="00AAE7"/>
      </a:accent2>
      <a:accent3>
        <a:srgbClr val="ACAE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ew Branding">
      <a:majorFont>
        <a:latin typeface="Museo Slab 500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Logo - Grey Background Template  -  Read-Only" id="{24ECCB3D-054A-430E-99C6-DC9E7DFEB9D9}" vid="{61EACFAA-0621-4452-BD5E-B121C28A5F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7a83a9-2118-456a-b9a7-cb06a72443f0" xsi:nil="true"/>
    <lcf76f155ced4ddcb4097134ff3c332f xmlns="fd7aabeb-380b-460b-83c1-d20d6fdff377">
      <Terms xmlns="http://schemas.microsoft.com/office/infopath/2007/PartnerControls"/>
    </lcf76f155ced4ddcb4097134ff3c332f>
    <SharedWithUsers xmlns="7e7a83a9-2118-456a-b9a7-cb06a72443f0">
      <UserInfo>
        <DisplayName>Leah Demo</DisplayName>
        <AccountId>19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6F972F6311BD419E834703A4DEF8E8" ma:contentTypeVersion="16" ma:contentTypeDescription="Create a new document." ma:contentTypeScope="" ma:versionID="5effb1c177288a1af4b647d7139e58a3">
  <xsd:schema xmlns:xsd="http://www.w3.org/2001/XMLSchema" xmlns:xs="http://www.w3.org/2001/XMLSchema" xmlns:p="http://schemas.microsoft.com/office/2006/metadata/properties" xmlns:ns2="fd7aabeb-380b-460b-83c1-d20d6fdff377" xmlns:ns3="7e7a83a9-2118-456a-b9a7-cb06a72443f0" targetNamespace="http://schemas.microsoft.com/office/2006/metadata/properties" ma:root="true" ma:fieldsID="a088a81de7334b41530cb4a19f2e2056" ns2:_="" ns3:_="">
    <xsd:import namespace="fd7aabeb-380b-460b-83c1-d20d6fdff377"/>
    <xsd:import namespace="7e7a83a9-2118-456a-b9a7-cb06a72443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aabeb-380b-460b-83c1-d20d6fdff3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443be3c-833e-4aad-8dd8-a3f6fa1206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a83a9-2118-456a-b9a7-cb06a72443f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0aca5ad-91eb-4746-8421-c6783e7c4deb}" ma:internalName="TaxCatchAll" ma:showField="CatchAllData" ma:web="7e7a83a9-2118-456a-b9a7-cb06a72443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846934-FB46-4A95-A8B7-B3D634329D78}">
  <ds:schemaRefs>
    <ds:schemaRef ds:uri="06c96f55-fb4f-406e-aa9a-4a930bff6ab0"/>
    <ds:schemaRef ds:uri="439def38-a0d3-49e3-8dbe-4af967f9a2b6"/>
    <ds:schemaRef ds:uri="55304430-f25b-4997-b5ae-1e6903075f53"/>
    <ds:schemaRef ds:uri="7a6d69be-cbe0-4817-8ae0-de06d55d3b56"/>
    <ds:schemaRef ds:uri="http://schemas.microsoft.com/office/2006/metadata/properties"/>
    <ds:schemaRef ds:uri="http://schemas.microsoft.com/office/infopath/2007/PartnerControls"/>
    <ds:schemaRef ds:uri="7e7a83a9-2118-456a-b9a7-cb06a72443f0"/>
    <ds:schemaRef ds:uri="fd7aabeb-380b-460b-83c1-d20d6fdff377"/>
  </ds:schemaRefs>
</ds:datastoreItem>
</file>

<file path=customXml/itemProps2.xml><?xml version="1.0" encoding="utf-8"?>
<ds:datastoreItem xmlns:ds="http://schemas.openxmlformats.org/officeDocument/2006/customXml" ds:itemID="{9C971F5B-70D8-4056-A7FC-08419B411E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7aabeb-380b-460b-83c1-d20d6fdff377"/>
    <ds:schemaRef ds:uri="7e7a83a9-2118-456a-b9a7-cb06a72443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2FF74A-129F-4E7C-9E68-64BBFB99CC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NTW Schools</Template>
  <TotalTime>320</TotalTime>
  <Words>1013</Words>
  <Application>Microsoft Office PowerPoint</Application>
  <PresentationFormat>On-screen Show (4:3)</PresentationFormat>
  <Paragraphs>146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MS Mincho</vt:lpstr>
      <vt:lpstr>Arial</vt:lpstr>
      <vt:lpstr>Calibri</vt:lpstr>
      <vt:lpstr>Courier New</vt:lpstr>
      <vt:lpstr>Museo Slab 500</vt:lpstr>
      <vt:lpstr>Symbol</vt:lpstr>
      <vt:lpstr>Times New Roman</vt:lpstr>
      <vt:lpstr>Office Theme</vt:lpstr>
      <vt:lpstr>Workers’ Compensation  Coverage Options For Lower Costs and Better Coverage</vt:lpstr>
      <vt:lpstr>Mark LaVigne, PhD Deputy Director</vt:lpstr>
      <vt:lpstr>PowerPoint Presentation</vt:lpstr>
      <vt:lpstr>Association Partners</vt:lpstr>
      <vt:lpstr>Coverage Options</vt:lpstr>
      <vt:lpstr>Workers’ Compensation  Self-Insurance</vt:lpstr>
      <vt:lpstr>Self-Insured Public Entity Pool Coverage </vt:lpstr>
      <vt:lpstr>Overview: NYS Large Deductible Legislation </vt:lpstr>
      <vt:lpstr>Key Provisions: NYS Large Deductible Legislation </vt:lpstr>
      <vt:lpstr>Self-Insured Public Entity Pool Coverage </vt:lpstr>
      <vt:lpstr>PERMA  Claims Management</vt:lpstr>
      <vt:lpstr>PERMA  Risk Management</vt:lpstr>
      <vt:lpstr>Return on Investment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Tonawanda City Schools</dc:title>
  <dc:creator>Tony Cassaro</dc:creator>
  <cp:lastModifiedBy>Jeanette Stanziano</cp:lastModifiedBy>
  <cp:revision>4</cp:revision>
  <dcterms:created xsi:type="dcterms:W3CDTF">2023-03-02T14:29:39Z</dcterms:created>
  <dcterms:modified xsi:type="dcterms:W3CDTF">2025-06-25T18:01:39Z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0x010100C36F972F6311BD419E834703A4DEF8E8</vt:lpwstr>
  </property>
</Properties>
</file>