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1" r:id="rId6"/>
    <p:sldId id="268" r:id="rId7"/>
    <p:sldId id="259" r:id="rId8"/>
    <p:sldId id="267" r:id="rId9"/>
    <p:sldId id="266" r:id="rId10"/>
    <p:sldId id="265" r:id="rId11"/>
    <p:sldId id="270" r:id="rId12"/>
    <p:sldId id="272" r:id="rId13"/>
    <p:sldId id="258" r:id="rId14"/>
    <p:sldId id="260" r:id="rId15"/>
    <p:sldId id="269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B68"/>
    <a:srgbClr val="1C1233"/>
    <a:srgbClr val="214092"/>
    <a:srgbClr val="324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DD88F-8F9D-49BF-B118-1E34926BF403}" v="1" dt="2025-04-07T14:55:59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ette Stanziano" userId="bf4c4c88-b2ed-474c-a412-e3cbe4ba2133" providerId="ADAL" clId="{1EEDD88F-8F9D-49BF-B118-1E34926BF403}"/>
    <pc:docChg chg="modSld">
      <pc:chgData name="Jeanette Stanziano" userId="bf4c4c88-b2ed-474c-a412-e3cbe4ba2133" providerId="ADAL" clId="{1EEDD88F-8F9D-49BF-B118-1E34926BF403}" dt="2025-04-07T14:56:05.821" v="4" actId="1076"/>
      <pc:docMkLst>
        <pc:docMk/>
      </pc:docMkLst>
      <pc:sldChg chg="addSp modSp mod">
        <pc:chgData name="Jeanette Stanziano" userId="bf4c4c88-b2ed-474c-a412-e3cbe4ba2133" providerId="ADAL" clId="{1EEDD88F-8F9D-49BF-B118-1E34926BF403}" dt="2025-04-07T14:56:05.821" v="4" actId="1076"/>
        <pc:sldMkLst>
          <pc:docMk/>
          <pc:sldMk cId="3492823577" sldId="269"/>
        </pc:sldMkLst>
        <pc:picChg chg="add mod">
          <ac:chgData name="Jeanette Stanziano" userId="bf4c4c88-b2ed-474c-a412-e3cbe4ba2133" providerId="ADAL" clId="{1EEDD88F-8F9D-49BF-B118-1E34926BF403}" dt="2025-04-07T14:56:05.821" v="4" actId="1076"/>
          <ac:picMkLst>
            <pc:docMk/>
            <pc:sldMk cId="3492823577" sldId="269"/>
            <ac:picMk id="3" creationId="{CD38D14B-8A05-2BB9-4261-FA45F0922D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D3B3-D29C-C4A1-7C46-BF9608B5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EA72A-CAE8-8D27-ED7A-69BC1E34D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DB1A7-F66E-5701-EAB8-AD3CBADE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4F7D-2D76-4B33-9ED4-D4A4E2B25DE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985F1-3382-DC7E-623D-7A51B6A0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8C14-0B2E-9E85-FF4F-982F7DA3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0D0-0436-49A0-AD32-226C5998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0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1E2D-278B-38D8-547B-02C91F30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2FA763-FC29-D683-54D4-CA24E09F1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95221-2526-8A6F-DE07-E6434D86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4F7D-2D76-4B33-9ED4-D4A4E2B25DE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CFD74-45C3-AC14-C9CC-F92C4ACD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0ECD7-DEA2-D5D2-DC3F-C371C8AF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0D0-0436-49A0-AD32-226C5998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7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3707F9-83BF-3E15-8E6E-16C864AD8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359F5-7992-3693-B1B3-230577C06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FC682-95D4-FE4A-9D6A-BDAE846B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4F7D-2D76-4B33-9ED4-D4A4E2B25DE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0471D-158E-0ADD-9E94-067E1176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C4F5C-28CE-8A56-30A8-C50A1C44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0D0-0436-49A0-AD32-226C5998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9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8E60-16DE-7AD8-E912-4D87E01AA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DAED-0CFB-84D1-BF6A-8F52147B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1C18F-03F6-71F9-83E5-CBB59057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4F7D-2D76-4B33-9ED4-D4A4E2B25DE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53274-BE01-86D7-69F6-412C101A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56F74-3453-0C66-D552-BA267B7F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0D0-0436-49A0-AD32-226C5998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0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217E-ABF8-B0FF-DC15-D28B664A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94AA2-570E-0669-19EF-8469D2F7B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3796E-64E0-4C4D-9FC7-C92C98BF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4F7D-2D76-4B33-9ED4-D4A4E2B25DE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59875-09AB-5A61-9976-9C38EF11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DDFDE-7E27-4A49-2BAA-2C5DEBD3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0D0-0436-49A0-AD32-226C5998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0788-F16B-4949-0E5C-05FC909F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9501-1C7B-69A5-6B29-D45099E6D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299D0-03AA-BC41-305F-918FF1362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98B49-39DB-40B0-D377-AB1B810D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4F7D-2D76-4B33-9ED4-D4A4E2B25DE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71416-BF1A-F224-9D58-4159BE7C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88F3E-AD62-E4CE-6959-D0BBC1DA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0D0-0436-49A0-AD32-226C5998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AB5D5-ABF4-74A5-6B08-0C82C4DA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DE339-8D9B-F85E-F6C3-34CD9A69F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613B3-E650-F6AD-EAD9-9C443ECED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9FFB2-5CC0-1C9D-CC1C-01C8F0998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3E15B-8148-6694-74AE-76B3AB771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710681-CDB1-BE9C-465C-5BE93A6C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4F7D-2D76-4B33-9ED4-D4A4E2B25DE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FDDEF1-7089-4427-18E7-522A8D73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AD6D0-D974-7EEB-7639-4873BC04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0D0-0436-49A0-AD32-226C5998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9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A4B3-ADD3-27D1-9A51-A2FA173A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0FEA1-A88C-9013-2CFC-DC21A474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4F7D-2D76-4B33-9ED4-D4A4E2B25DE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B3FBD-CD4C-FA0C-2B75-86FEA4B5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B58F4-313D-408D-695F-497102C8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0D0-0436-49A0-AD32-226C5998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9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97E27-CF54-5CAC-DD15-741FBE7B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4F7D-2D76-4B33-9ED4-D4A4E2B25DE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E3E03-7AC1-4E03-472C-4B3A214B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409F3-8B5E-43C1-398E-477DA46B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0D0-0436-49A0-AD32-226C5998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D0C5-DBA2-BEEB-3E30-D8D5A603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99CEC-6621-1BFB-C683-A95A90FF0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0F9F5-0364-DF76-75C5-9BE9972C0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55127-F4A3-B5E0-4067-6A5FE260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4F7D-2D76-4B33-9ED4-D4A4E2B25DE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8C9A8-A9AB-1DF2-D269-046DA472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98354-53C4-8618-9A7A-1B53BB83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0D0-0436-49A0-AD32-226C5998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1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2938-55D6-A4E3-AC5D-7A29C2CD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B83228-F0E7-4548-2B53-BA958245A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CA90A-18D0-A534-FFE9-2C2A8B5C9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1643C-BB60-0026-49E4-B63874EB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4F7D-2D76-4B33-9ED4-D4A4E2B25DE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DE154-E0C2-044A-DF8F-A9BD39C7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57400-E8FD-CD37-D878-36C0DBA0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0D0-0436-49A0-AD32-226C5998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7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5BE76A-3AC3-1DB0-219D-64C0ED63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2FC83-191E-F504-E06E-A8382597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38194-5DC9-A6E1-1BC7-94693BD88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14F7D-2D76-4B33-9ED4-D4A4E2B25DE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F2A25-C2EC-36FC-89D2-3522FEACA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607D9-E38F-CB6F-3853-740E182C2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10D0-0436-49A0-AD32-226C5998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4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B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2" name="Rectangle 107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8064B-1DD6-A6ED-E906-AB6D9E0BC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986" y="233691"/>
            <a:ext cx="7183849" cy="3673324"/>
          </a:xfrm>
        </p:spPr>
        <p:txBody>
          <a:bodyPr anchor="b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Options and Benefits of </a:t>
            </a:r>
            <a:br>
              <a:rPr lang="en-US" sz="4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r>
              <a:rPr lang="en-US" sz="4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County-Sponsored Defensive Driving </a:t>
            </a:r>
            <a:br>
              <a:rPr lang="en-US" sz="4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r>
              <a:rPr lang="en-US" sz="4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Classes</a:t>
            </a:r>
            <a:br>
              <a:rPr lang="en-US" sz="5400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Oval 108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YST | New York Safety Track">
            <a:extLst>
              <a:ext uri="{FF2B5EF4-FFF2-40B4-BE49-F238E27FC236}">
                <a16:creationId xmlns:a16="http://schemas.microsoft.com/office/drawing/2014/main" id="{A3135E01-6BE0-AE47-0A4E-F879B2C08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559" y="2162110"/>
            <a:ext cx="3737164" cy="254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E6A3F5-33BA-A2D4-4549-B04B49E2D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338" y="5311790"/>
            <a:ext cx="1253750" cy="1013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BE664F-0E25-5EB5-717F-26E7949D9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86" y="4635137"/>
            <a:ext cx="5611619" cy="177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0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5" name="Rectangle 107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Rectangle 108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YST | New York Safety Track">
            <a:extLst>
              <a:ext uri="{FF2B5EF4-FFF2-40B4-BE49-F238E27FC236}">
                <a16:creationId xmlns:a16="http://schemas.microsoft.com/office/drawing/2014/main" id="{A3135E01-6BE0-AE47-0A4E-F879B2C08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6465" y="67733"/>
            <a:ext cx="1879058" cy="12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E71077E-F788-DC17-FDA8-FA55768EA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861" y="408780"/>
            <a:ext cx="7815415" cy="835558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In-Person / Zoom Classes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FADEED-A4A6-23A8-55C1-98749B77363A}"/>
              </a:ext>
            </a:extLst>
          </p:cNvPr>
          <p:cNvSpPr txBox="1"/>
          <p:nvPr/>
        </p:nvSpPr>
        <p:spPr>
          <a:xfrm>
            <a:off x="480861" y="1584109"/>
            <a:ext cx="8587673" cy="486511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</a:rPr>
              <a:t>Become part of the NYSP Team (Train the Trainer)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</a:rPr>
              <a:t>Why?</a:t>
            </a:r>
          </a:p>
          <a:p>
            <a:pPr marL="571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Flexibility in providing the course</a:t>
            </a:r>
          </a:p>
          <a:p>
            <a:pPr marL="514350" lvl="1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At your own location with no minimum number of students</a:t>
            </a:r>
          </a:p>
          <a:p>
            <a:pPr marL="514350" lvl="1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On your own schedule</a:t>
            </a:r>
          </a:p>
          <a:p>
            <a:pPr marL="514350" lvl="1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As often as needed</a:t>
            </a:r>
          </a:p>
          <a:p>
            <a:pPr marL="571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</a:rPr>
              <a:t>How?</a:t>
            </a:r>
          </a:p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You will need to open a delivery agency and NYSP will train instructors</a:t>
            </a:r>
          </a:p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You will need a classroom facility with a TV and DVD player or access to Zoom meetings</a:t>
            </a:r>
          </a:p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For further information and guidance contact-</a:t>
            </a:r>
          </a:p>
          <a:p>
            <a:pPr marL="514350" lvl="1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Phone: (800) 942 6874</a:t>
            </a:r>
          </a:p>
          <a:p>
            <a:pPr marL="514350" lvl="1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E-mail: jzero@nysp.com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473A0EB-3C79-742F-37A4-554DCAFD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69" y="1967549"/>
            <a:ext cx="2910830" cy="29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7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5" name="Rectangle 107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Rectangle 108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302CEC-1639-1F1B-CB7A-59EB49E71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702" y="2073687"/>
            <a:ext cx="3836819" cy="2609037"/>
          </a:xfrm>
          <a:prstGeom prst="rect">
            <a:avLst/>
          </a:prstGeom>
        </p:spPr>
      </p:pic>
      <p:pic>
        <p:nvPicPr>
          <p:cNvPr id="1026" name="Picture 2" descr="NYST | New York Safety Track">
            <a:extLst>
              <a:ext uri="{FF2B5EF4-FFF2-40B4-BE49-F238E27FC236}">
                <a16:creationId xmlns:a16="http://schemas.microsoft.com/office/drawing/2014/main" id="{A3135E01-6BE0-AE47-0A4E-F879B2C08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6465" y="67733"/>
            <a:ext cx="1879058" cy="12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E71077E-F788-DC17-FDA8-FA55768EA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861" y="408780"/>
            <a:ext cx="7815415" cy="835558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Online Course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FADEED-A4A6-23A8-55C1-98749B77363A}"/>
              </a:ext>
            </a:extLst>
          </p:cNvPr>
          <p:cNvSpPr txBox="1"/>
          <p:nvPr/>
        </p:nvSpPr>
        <p:spPr>
          <a:xfrm>
            <a:off x="163192" y="1213514"/>
            <a:ext cx="9601009" cy="9236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</a:rPr>
              <a:t>The Online Course can be found on NYSAC’s website under Member Services – 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</a:rPr>
              <a:t>Benefits and Insurance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5896B-E189-B884-252F-7EF1C2D2B611}"/>
              </a:ext>
            </a:extLst>
          </p:cNvPr>
          <p:cNvSpPr txBox="1"/>
          <p:nvPr/>
        </p:nvSpPr>
        <p:spPr>
          <a:xfrm>
            <a:off x="9069300" y="1988249"/>
            <a:ext cx="31227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</a:rPr>
              <a:t>How it works</a:t>
            </a:r>
          </a:p>
          <a:p>
            <a:pPr algn="l"/>
            <a:endParaRPr lang="en-US" sz="1400" b="1" dirty="0">
              <a:solidFill>
                <a:schemeClr val="bg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The course is available for you 24/7, 365 days a year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The course must be completed within 30 days after you begin</a:t>
            </a:r>
          </a:p>
          <a:p>
            <a:pPr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At the end of each segment, you are able to pause and return where you left off</a:t>
            </a:r>
          </a:p>
          <a:p>
            <a:pPr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The length of the course is five and a half hours</a:t>
            </a:r>
          </a:p>
          <a:p>
            <a:pPr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You will receive a certificate of completion for insurance purposes and NYSP will electronically submit this to DMV for point reduction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B4A9A-B379-6383-0A90-A9BFBDAFD502}"/>
              </a:ext>
            </a:extLst>
          </p:cNvPr>
          <p:cNvSpPr txBox="1"/>
          <p:nvPr/>
        </p:nvSpPr>
        <p:spPr>
          <a:xfrm>
            <a:off x="480861" y="4990095"/>
            <a:ext cx="8532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</a:rPr>
              <a:t>Online Course is available to NYSAC members and family at a discounted price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</a:rPr>
              <a:t>County administrators have an option to pre-pay for its members and NYSP would notify them upon completion</a:t>
            </a:r>
          </a:p>
        </p:txBody>
      </p:sp>
    </p:spTree>
    <p:extLst>
      <p:ext uri="{BB962C8B-B14F-4D97-AF65-F5344CB8AC3E}">
        <p14:creationId xmlns:p14="http://schemas.microsoft.com/office/powerpoint/2010/main" val="348198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01E1F9-D9B1-C3E4-FD47-4AB35DEA3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5" name="Rectangle 1074">
            <a:extLst>
              <a:ext uri="{FF2B5EF4-FFF2-40B4-BE49-F238E27FC236}">
                <a16:creationId xmlns:a16="http://schemas.microsoft.com/office/drawing/2014/main" id="{2F7EA986-129F-8532-EB1B-45AE389E6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C2C5D01A-541C-050E-162C-DF6ADE5AC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25708051-91AB-E6E7-86D6-BB3746B91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Rectangle 1080">
            <a:extLst>
              <a:ext uri="{FF2B5EF4-FFF2-40B4-BE49-F238E27FC236}">
                <a16:creationId xmlns:a16="http://schemas.microsoft.com/office/drawing/2014/main" id="{FE451BD7-E8F6-0714-0912-ECC6FAA67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YST | New York Safety Track">
            <a:extLst>
              <a:ext uri="{FF2B5EF4-FFF2-40B4-BE49-F238E27FC236}">
                <a16:creationId xmlns:a16="http://schemas.microsoft.com/office/drawing/2014/main" id="{139ACFE7-A6D0-7C9B-BED1-069C0B4E2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6465" y="67733"/>
            <a:ext cx="1879058" cy="12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38B609A-5274-B2C4-F08D-0EC723DE6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404" y="1866644"/>
            <a:ext cx="7815415" cy="835558"/>
          </a:xfrm>
        </p:spPr>
        <p:txBody>
          <a:bodyPr anchor="b">
            <a:noAutofit/>
          </a:bodyPr>
          <a:lstStyle/>
          <a:p>
            <a:pPr algn="l"/>
            <a:r>
              <a:rPr lang="en-US" sz="11500" b="1" dirty="0">
                <a:solidFill>
                  <a:schemeClr val="bg1"/>
                </a:solidFill>
              </a:rPr>
              <a:t>Q &amp; A</a:t>
            </a:r>
            <a:endParaRPr lang="en-US" sz="11500" dirty="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EF49EE-CD59-3F7D-EFF9-E270741B5859}"/>
              </a:ext>
            </a:extLst>
          </p:cNvPr>
          <p:cNvSpPr txBox="1"/>
          <p:nvPr/>
        </p:nvSpPr>
        <p:spPr>
          <a:xfrm>
            <a:off x="989819" y="3293898"/>
            <a:ext cx="7682929" cy="239953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 fontAlgn="base"/>
            <a:r>
              <a:rPr lang="en-US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Contact Information</a:t>
            </a:r>
          </a:p>
          <a:p>
            <a:pPr algn="l" fontAlgn="base"/>
            <a:endParaRPr lang="en-US" sz="20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sz="20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New York Safety Program</a:t>
            </a:r>
            <a:br>
              <a:rPr lang="en-US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8302 5th Ave Brooklyn, NY 11209-4511</a:t>
            </a:r>
          </a:p>
          <a:p>
            <a:pPr algn="l" fontAlgn="base"/>
            <a:br>
              <a:rPr lang="en-US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Tel: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1.718.748.5252</a:t>
            </a:r>
            <a:br>
              <a:rPr lang="en-US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 the NY area: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1.800.942.6874</a:t>
            </a:r>
          </a:p>
          <a:p>
            <a:pPr algn="l" fontAlgn="base"/>
            <a:br>
              <a:rPr lang="en-US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Fax: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1.718.748.5433</a:t>
            </a:r>
            <a:br>
              <a:rPr lang="en-US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E-mail: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 jzero@nysp.com</a:t>
            </a:r>
            <a:endParaRPr lang="en-US" sz="20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9BBC87-32C6-0264-9354-C5551D6A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69" y="1967549"/>
            <a:ext cx="2910830" cy="29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D38D14B-8A05-2BB9-4261-FA45F0922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37" y="3626995"/>
            <a:ext cx="1733341" cy="17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 suit smiling&#10;&#10;AI-generated content may be incorrect.">
            <a:extLst>
              <a:ext uri="{FF2B5EF4-FFF2-40B4-BE49-F238E27FC236}">
                <a16:creationId xmlns:a16="http://schemas.microsoft.com/office/drawing/2014/main" id="{C4ABD9E5-5322-9494-265A-5CEE534BA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7" r="1" b="42708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B4D472-34D7-1C4B-2C31-E36ECA419737}"/>
              </a:ext>
            </a:extLst>
          </p:cNvPr>
          <p:cNvSpPr txBox="1"/>
          <p:nvPr/>
        </p:nvSpPr>
        <p:spPr>
          <a:xfrm>
            <a:off x="9056451" y="3132306"/>
            <a:ext cx="29377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Mark LaVigne, PhD</a:t>
            </a:r>
          </a:p>
          <a:p>
            <a:r>
              <a:rPr lang="en-US" dirty="0">
                <a:solidFill>
                  <a:schemeClr val="bg1"/>
                </a:solidFill>
              </a:rPr>
              <a:t>Deputy Director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NYSAC</a:t>
            </a:r>
          </a:p>
        </p:txBody>
      </p:sp>
    </p:spTree>
    <p:extLst>
      <p:ext uri="{BB962C8B-B14F-4D97-AF65-F5344CB8AC3E}">
        <p14:creationId xmlns:p14="http://schemas.microsoft.com/office/powerpoint/2010/main" val="254900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B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0BD33D-EC84-E6A6-69D3-598BCC107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2" name="Rectangle 1071">
            <a:extLst>
              <a:ext uri="{FF2B5EF4-FFF2-40B4-BE49-F238E27FC236}">
                <a16:creationId xmlns:a16="http://schemas.microsoft.com/office/drawing/2014/main" id="{96F761F1-C5A5-9FC5-A680-8DF40C733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57EC1D97-8A7D-B25B-47AD-114E260CD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EB98A142-2A6D-0474-E308-EFAD58160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5460612C-2C1A-CBE6-2363-6B9122FD6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D4A72-148A-A75E-F5A4-8160F9772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520" y="1062544"/>
            <a:ext cx="4321727" cy="1505182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solidFill>
                  <a:srgbClr val="FFFFFF"/>
                </a:solidFill>
              </a:rPr>
              <a:t>NYSAC and the New York Safety Program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750E1442-B787-9481-3351-9272874D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Oval 1081">
            <a:extLst>
              <a:ext uri="{FF2B5EF4-FFF2-40B4-BE49-F238E27FC236}">
                <a16:creationId xmlns:a16="http://schemas.microsoft.com/office/drawing/2014/main" id="{BC2CEB14-EC25-6799-BADA-C76F1B599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YST | New York Safety Track">
            <a:extLst>
              <a:ext uri="{FF2B5EF4-FFF2-40B4-BE49-F238E27FC236}">
                <a16:creationId xmlns:a16="http://schemas.microsoft.com/office/drawing/2014/main" id="{1D4E023C-19D6-0918-AAA0-86513544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559" y="2162110"/>
            <a:ext cx="3737164" cy="254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FF6798-8675-0558-4613-39DEC53F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338" y="5311790"/>
            <a:ext cx="1253750" cy="101383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95AD76B-F234-228F-C70E-7CE1AD32B3CC}"/>
              </a:ext>
            </a:extLst>
          </p:cNvPr>
          <p:cNvSpPr txBox="1">
            <a:spLocks/>
          </p:cNvSpPr>
          <p:nvPr/>
        </p:nvSpPr>
        <p:spPr>
          <a:xfrm>
            <a:off x="1727850" y="2818015"/>
            <a:ext cx="4004391" cy="25440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Provides Driver Improvement Courses for County Employees.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Supports Employee Safety Programs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Improves Fleet Performance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Personal Point and Insurance Reduction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May Save on Insurance Costs</a:t>
            </a:r>
          </a:p>
        </p:txBody>
      </p:sp>
    </p:spTree>
    <p:extLst>
      <p:ext uri="{BB962C8B-B14F-4D97-AF65-F5344CB8AC3E}">
        <p14:creationId xmlns:p14="http://schemas.microsoft.com/office/powerpoint/2010/main" val="80739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B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064B-1DD6-A6ED-E906-AB6D9E0BC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861" y="326570"/>
            <a:ext cx="9007842" cy="1019151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The Benefit to Your County 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NYST | New York Safety Track">
            <a:extLst>
              <a:ext uri="{FF2B5EF4-FFF2-40B4-BE49-F238E27FC236}">
                <a16:creationId xmlns:a16="http://schemas.microsoft.com/office/drawing/2014/main" id="{A3135E01-6BE0-AE47-0A4E-F879B2C08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8144" y="115736"/>
            <a:ext cx="2123624" cy="1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2441E5-7AD8-54AC-EDE4-0ABA6CC2DFEB}"/>
              </a:ext>
            </a:extLst>
          </p:cNvPr>
          <p:cNvSpPr txBox="1"/>
          <p:nvPr/>
        </p:nvSpPr>
        <p:spPr>
          <a:xfrm>
            <a:off x="583201" y="1664792"/>
            <a:ext cx="1011015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Motor vehicle crash injuries on and off the job cost employers almost $60 billion annually between 1998–2000. Employers’ health care (medical) costs of crash injuries were $7.7 billion. </a:t>
            </a:r>
          </a:p>
          <a:p>
            <a:pPr algn="l" fontAlgn="base"/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Each year, motor vehicle crashes killed an estimated 2,114 people while they were working and injured 353,000. Crashes cost employers over $24,500 per crash, and over $128,000 per injury.</a:t>
            </a:r>
          </a:p>
          <a:p>
            <a:pPr algn="l" fontAlgn="base"/>
            <a:endParaRPr lang="en-US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The Benefits of Drivers Safety </a:t>
            </a: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</a:rPr>
              <a:t>Training Include</a:t>
            </a:r>
            <a:r>
              <a:rPr lang="en-US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:</a:t>
            </a:r>
            <a:endParaRPr lang="en-US" sz="12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Improving Safety for Employees Who Drive County Cars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Saving Taxpayer Dollars by Reducing Accidents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 E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mployees save money on their personal car i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n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surance 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Reduce employee absence and vehicle down-time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Improved employee morale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C9A279E-8253-3A63-AEDF-7887C8327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99" y="3508838"/>
            <a:ext cx="3579957" cy="2909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B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C62D4A-B082-F63F-704A-97A9A0F9A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52D7-A4C3-05F4-524C-21177A744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44" y="1224446"/>
            <a:ext cx="9007842" cy="570988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The Costs of Not Using a Driver Safety Program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NYST | New York Safety Track">
            <a:extLst>
              <a:ext uri="{FF2B5EF4-FFF2-40B4-BE49-F238E27FC236}">
                <a16:creationId xmlns:a16="http://schemas.microsoft.com/office/drawing/2014/main" id="{6576417C-08AA-7DAC-3C61-F82AE8A5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8144" y="115736"/>
            <a:ext cx="2123624" cy="1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DFBAD8-886F-DB7F-BBB0-6A6BD56B45E5}"/>
              </a:ext>
            </a:extLst>
          </p:cNvPr>
          <p:cNvSpPr txBox="1"/>
          <p:nvPr/>
        </p:nvSpPr>
        <p:spPr>
          <a:xfrm>
            <a:off x="377344" y="2225171"/>
            <a:ext cx="4932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C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rashes can have a devastating impact on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a counties 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financial stability including: </a:t>
            </a:r>
          </a:p>
          <a:p>
            <a:pPr algn="l" fontAlgn="base"/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H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ealth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C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are Costs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P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roperty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D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amage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H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iring Temporary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E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mployees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L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ower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P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roductivity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Impact on I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nsurance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P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remiums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Lawsuits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FFC00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9648FA-A36C-C32E-4B4E-CADA597DB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7"/>
          <a:stretch/>
        </p:blipFill>
        <p:spPr bwMode="auto">
          <a:xfrm>
            <a:off x="5517096" y="2071479"/>
            <a:ext cx="6297560" cy="2803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596322-A038-DC07-F7D4-5C37C231DE8E}"/>
              </a:ext>
            </a:extLst>
          </p:cNvPr>
          <p:cNvSpPr txBox="1"/>
          <p:nvPr/>
        </p:nvSpPr>
        <p:spPr>
          <a:xfrm>
            <a:off x="508958" y="5382883"/>
            <a:ext cx="10696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The New York Safety Program can help control these costs and save lives. Your potential savings can be as high as $50,000 per million vehicle miles of travel. Protecting employees from motor vehicle crash injury can be a profitable investment of time and resources.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6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B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CB943-8EB2-BFDB-92E5-388FB772F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852E-A8B0-38DF-E78B-50228F488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861" y="608707"/>
            <a:ext cx="9007842" cy="570988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Everyone Benefits</a:t>
            </a:r>
          </a:p>
        </p:txBody>
      </p:sp>
      <p:pic>
        <p:nvPicPr>
          <p:cNvPr id="1026" name="Picture 2" descr="NYST | New York Safety Track">
            <a:extLst>
              <a:ext uri="{FF2B5EF4-FFF2-40B4-BE49-F238E27FC236}">
                <a16:creationId xmlns:a16="http://schemas.microsoft.com/office/drawing/2014/main" id="{34B8230C-EC96-0725-958A-5B36521D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8144" y="115736"/>
            <a:ext cx="2123624" cy="1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A2570C-C26B-ADA7-BAE9-906187786B85}"/>
              </a:ext>
            </a:extLst>
          </p:cNvPr>
          <p:cNvSpPr txBox="1"/>
          <p:nvPr/>
        </p:nvSpPr>
        <p:spPr>
          <a:xfrm>
            <a:off x="480861" y="1410309"/>
            <a:ext cx="1011015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Individuals can benefit from the actual and potential benefits previously described.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Counties and other organizations in the community can all benefit by offering the course    as a member benefit and/or fund-raiser through the county program.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Local governments may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save $$$ on vehicle, medical and disability insurance, worker’s compensation, legal expenses, vehicle damage and replacement, recruitment and training costs, and more.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Expand counties’ employee training and risk management program </a:t>
            </a:r>
            <a:endParaRPr lang="en-US" sz="20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NYSP have a “train the 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trainer” program for counties. 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Counties can offer driver safety 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training to your staff and in your communities.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6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B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5EC320-11CE-480D-D78F-38373C455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94D2-1D41-B50D-DA8E-0D3F0ACE8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861" y="408780"/>
            <a:ext cx="7815415" cy="835558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Who is Eligible</a:t>
            </a:r>
          </a:p>
        </p:txBody>
      </p:sp>
      <p:pic>
        <p:nvPicPr>
          <p:cNvPr id="1026" name="Picture 2" descr="NYST | New York Safety Track">
            <a:extLst>
              <a:ext uri="{FF2B5EF4-FFF2-40B4-BE49-F238E27FC236}">
                <a16:creationId xmlns:a16="http://schemas.microsoft.com/office/drawing/2014/main" id="{B1DB8647-5CC5-E1DB-1627-856A242E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8144" y="115736"/>
            <a:ext cx="2123624" cy="1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91F6794-1463-27B4-CAA0-0B0D3FDE6C36}"/>
              </a:ext>
            </a:extLst>
          </p:cNvPr>
          <p:cNvSpPr txBox="1">
            <a:spLocks/>
          </p:cNvSpPr>
          <p:nvPr/>
        </p:nvSpPr>
        <p:spPr>
          <a:xfrm>
            <a:off x="597745" y="1320064"/>
            <a:ext cx="4118188" cy="1244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CF4E5-D93B-2941-A3D9-87C9AC9C4A40}"/>
              </a:ext>
            </a:extLst>
          </p:cNvPr>
          <p:cNvSpPr txBox="1"/>
          <p:nvPr/>
        </p:nvSpPr>
        <p:spPr>
          <a:xfrm>
            <a:off x="5582145" y="992116"/>
            <a:ext cx="7631983" cy="250202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County employees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members and friends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Drivers of ALL ages</a:t>
            </a:r>
            <a:endParaRPr lang="en-US" sz="2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Motorcycle Drivers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 Vehicle Operators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Assigned “risk” drivers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i="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47D0BE-AEA4-08EC-A7DE-918E20A6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780" y="3550085"/>
            <a:ext cx="2457576" cy="2457576"/>
          </a:xfrm>
          <a:prstGeom prst="rect">
            <a:avLst/>
          </a:prstGeom>
          <a:ln w="28575">
            <a:solidFill>
              <a:srgbClr val="214092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D99B2-6B9C-FDAF-458B-ED9EFC9BC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906" y="3532291"/>
            <a:ext cx="2457576" cy="2463927"/>
          </a:xfrm>
          <a:prstGeom prst="rect">
            <a:avLst/>
          </a:prstGeom>
          <a:ln w="28575">
            <a:solidFill>
              <a:srgbClr val="214092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5B738C-1197-83C0-5010-252E698D4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032" y="3532291"/>
            <a:ext cx="2444876" cy="2502029"/>
          </a:xfrm>
          <a:prstGeom prst="rect">
            <a:avLst/>
          </a:prstGeom>
          <a:ln w="28575">
            <a:solidFill>
              <a:srgbClr val="214092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B41CBA-F9C9-FE0C-7221-37C194355782}"/>
              </a:ext>
            </a:extLst>
          </p:cNvPr>
          <p:cNvSpPr txBox="1"/>
          <p:nvPr/>
        </p:nvSpPr>
        <p:spPr>
          <a:xfrm>
            <a:off x="135450" y="6299179"/>
            <a:ext cx="11921100" cy="300082"/>
          </a:xfrm>
          <a:prstGeom prst="rect">
            <a:avLst/>
          </a:prstGeom>
          <a:solidFill>
            <a:schemeClr val="bg1"/>
          </a:solidFill>
          <a:ln w="28575">
            <a:solidFill>
              <a:srgbClr val="214092"/>
            </a:solidFill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solidFill>
                  <a:srgbClr val="1C1233"/>
                </a:solidFill>
              </a:rPr>
              <a:t>A discount may be applicable for not only the individual driver but the entire fleet of insured vehicles, at the discretion of the insurance provider</a:t>
            </a:r>
          </a:p>
        </p:txBody>
      </p:sp>
    </p:spTree>
    <p:extLst>
      <p:ext uri="{BB962C8B-B14F-4D97-AF65-F5344CB8AC3E}">
        <p14:creationId xmlns:p14="http://schemas.microsoft.com/office/powerpoint/2010/main" val="59864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B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01A6A7-3C10-DE9E-A9D0-FF298133D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BAA3-0A01-735C-D6A6-07DC6E839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861" y="408780"/>
            <a:ext cx="9042701" cy="835558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Options with NYSP and NYSAC</a:t>
            </a:r>
          </a:p>
        </p:txBody>
      </p:sp>
      <p:pic>
        <p:nvPicPr>
          <p:cNvPr id="1026" name="Picture 2" descr="NYST | New York Safety Track">
            <a:extLst>
              <a:ext uri="{FF2B5EF4-FFF2-40B4-BE49-F238E27FC236}">
                <a16:creationId xmlns:a16="http://schemas.microsoft.com/office/drawing/2014/main" id="{8FE42D8A-E3A9-2FD3-C1D4-27843A2CE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8144" y="115736"/>
            <a:ext cx="2123624" cy="1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C2F58D9-4AD8-1CB0-150C-A94BCE7E4BB8}"/>
              </a:ext>
            </a:extLst>
          </p:cNvPr>
          <p:cNvSpPr txBox="1">
            <a:spLocks/>
          </p:cNvSpPr>
          <p:nvPr/>
        </p:nvSpPr>
        <p:spPr>
          <a:xfrm>
            <a:off x="1546650" y="2139574"/>
            <a:ext cx="8114935" cy="391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In Person or Zoom Classes through the county.</a:t>
            </a:r>
          </a:p>
          <a:p>
            <a:pPr marL="914400" lvl="1" indent="-457200" algn="l">
              <a:buAutoNum type="alphaUcPeriod"/>
            </a:pPr>
            <a:r>
              <a:rPr lang="en-US" dirty="0">
                <a:solidFill>
                  <a:srgbClr val="FFFFFF"/>
                </a:solidFill>
              </a:rPr>
              <a:t>NYSP can train a county official to provide training to your employees</a:t>
            </a:r>
          </a:p>
          <a:p>
            <a:pPr marL="457200" indent="-457200" algn="l"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Online Courses</a:t>
            </a:r>
          </a:p>
          <a:p>
            <a:pPr lvl="1" algn="l"/>
            <a:r>
              <a:rPr lang="en-US" dirty="0">
                <a:solidFill>
                  <a:srgbClr val="FFFFFF"/>
                </a:solidFill>
              </a:rPr>
              <a:t>A. 	The NYSP </a:t>
            </a: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</a:rPr>
              <a:t>Online Course can be found on NYSAC’s website under Member Services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2E1CDC-412A-E09A-E65E-E12C040AAC54}"/>
              </a:ext>
            </a:extLst>
          </p:cNvPr>
          <p:cNvSpPr txBox="1"/>
          <p:nvPr/>
        </p:nvSpPr>
        <p:spPr>
          <a:xfrm>
            <a:off x="135450" y="6299179"/>
            <a:ext cx="11921100" cy="300082"/>
          </a:xfrm>
          <a:prstGeom prst="rect">
            <a:avLst/>
          </a:prstGeom>
          <a:solidFill>
            <a:schemeClr val="bg1"/>
          </a:solidFill>
          <a:ln w="28575">
            <a:solidFill>
              <a:srgbClr val="214092"/>
            </a:solidFill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solidFill>
                  <a:srgbClr val="1C1233"/>
                </a:solidFill>
              </a:rPr>
              <a:t>A discount may be applicable for not only the individual driver but the entire fleet of insured vehicles, at the discretion of the insurance provider</a:t>
            </a:r>
          </a:p>
        </p:txBody>
      </p:sp>
    </p:spTree>
    <p:extLst>
      <p:ext uri="{BB962C8B-B14F-4D97-AF65-F5344CB8AC3E}">
        <p14:creationId xmlns:p14="http://schemas.microsoft.com/office/powerpoint/2010/main" val="392624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B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890D-BB6F-6494-6E2D-E0F44A79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664" y="564481"/>
            <a:ext cx="4234393" cy="1616203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Peter Sadler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36FCC4-4CA3-54DB-BBF9-B0026B2F9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664" y="2180684"/>
            <a:ext cx="4234394" cy="126214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Safety Officer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Risk Management Department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Suffolk County</a:t>
            </a:r>
          </a:p>
        </p:txBody>
      </p:sp>
      <p:pic>
        <p:nvPicPr>
          <p:cNvPr id="5" name="Content Placeholder 4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162F92F9-007D-DEE1-F3D6-5D7EDD39A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99" r="1989" b="6800"/>
          <a:stretch/>
        </p:blipFill>
        <p:spPr>
          <a:xfrm>
            <a:off x="1561657" y="1126118"/>
            <a:ext cx="4534343" cy="42285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88A07D1-7A0C-3423-5E15-51A6E72F43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695" r="23356"/>
          <a:stretch/>
        </p:blipFill>
        <p:spPr>
          <a:xfrm>
            <a:off x="7004116" y="3442831"/>
            <a:ext cx="1480007" cy="14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8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a28f77-8e6a-4205-b136-7f5aedc56865" xsi:nil="true"/>
    <lcf76f155ced4ddcb4097134ff3c332f xmlns="cd44226d-d4d5-4f4a-91c2-1944a49118d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C3B4679238D4CB8F15EC797DDC08C" ma:contentTypeVersion="17" ma:contentTypeDescription="Create a new document." ma:contentTypeScope="" ma:versionID="ab3e2ffefa7744d8f172b752a34d97ee">
  <xsd:schema xmlns:xsd="http://www.w3.org/2001/XMLSchema" xmlns:xs="http://www.w3.org/2001/XMLSchema" xmlns:p="http://schemas.microsoft.com/office/2006/metadata/properties" xmlns:ns2="cd44226d-d4d5-4f4a-91c2-1944a49118da" xmlns:ns3="9aa28f77-8e6a-4205-b136-7f5aedc56865" targetNamespace="http://schemas.microsoft.com/office/2006/metadata/properties" ma:root="true" ma:fieldsID="ead69168890f6b8654288633364fc4b9" ns2:_="" ns3:_="">
    <xsd:import namespace="cd44226d-d4d5-4f4a-91c2-1944a49118da"/>
    <xsd:import namespace="9aa28f77-8e6a-4205-b136-7f5aedc568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4226d-d4d5-4f4a-91c2-1944a49118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2d026c-acef-4268-863b-783988a4c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28f77-8e6a-4205-b136-7f5aedc56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1c95a26-720f-4b3d-ae52-aab5314f88b6}" ma:internalName="TaxCatchAll" ma:showField="CatchAllData" ma:web="9aa28f77-8e6a-4205-b136-7f5aedc568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B19ACE-6F6C-47E8-8FB5-61EB25ECDD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1C7751-D10E-49A4-8EE1-059281495FB5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9aa28f77-8e6a-4205-b136-7f5aedc56865"/>
    <ds:schemaRef ds:uri="http://www.w3.org/XML/1998/namespace"/>
    <ds:schemaRef ds:uri="cd44226d-d4d5-4f4a-91c2-1944a49118da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354D30D-C26B-4E2A-A86D-94D998F334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44226d-d4d5-4f4a-91c2-1944a49118da"/>
    <ds:schemaRef ds:uri="9aa28f77-8e6a-4205-b136-7f5aedc56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22663</TotalTime>
  <Words>746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Century Gothic</vt:lpstr>
      <vt:lpstr>Open Sans</vt:lpstr>
      <vt:lpstr>Wingdings</vt:lpstr>
      <vt:lpstr>Office Theme</vt:lpstr>
      <vt:lpstr>Options and Benefits of  County-Sponsored Defensive Driving  Classes </vt:lpstr>
      <vt:lpstr>PowerPoint Presentation</vt:lpstr>
      <vt:lpstr>NYSAC and the New York Safety Program</vt:lpstr>
      <vt:lpstr>The Benefit to Your County </vt:lpstr>
      <vt:lpstr>The Costs of Not Using a Driver Safety Program</vt:lpstr>
      <vt:lpstr>Everyone Benefits</vt:lpstr>
      <vt:lpstr>Who is Eligible</vt:lpstr>
      <vt:lpstr>Options with NYSP and NYSAC</vt:lpstr>
      <vt:lpstr>Peter Sadler</vt:lpstr>
      <vt:lpstr>In-Person / Zoom Classes</vt:lpstr>
      <vt:lpstr>Online Course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Safety Program</dc:title>
  <dc:creator>Burney, Nicole</dc:creator>
  <cp:lastModifiedBy>Jeanette Stanziano</cp:lastModifiedBy>
  <cp:revision>8</cp:revision>
  <cp:lastPrinted>2025-04-04T15:41:09Z</cp:lastPrinted>
  <dcterms:created xsi:type="dcterms:W3CDTF">2025-01-16T16:15:13Z</dcterms:created>
  <dcterms:modified xsi:type="dcterms:W3CDTF">2025-04-07T14:56:07Z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0x010100E8BC3B4679238D4CB8F15EC797DDC08C</vt:lpwstr>
  </property>
  <property fmtid="{D5CDD505-2E9C-101B-9397-08002B2CF9AE}" pid="3" name="MediaServiceImageTags">
    <vt:lpwstr/>
  </property>
</Properties>
</file>