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43"/>
  </p:notesMasterIdLst>
  <p:sldIdLst>
    <p:sldId id="256" r:id="rId2"/>
    <p:sldId id="266" r:id="rId3"/>
    <p:sldId id="267" r:id="rId4"/>
    <p:sldId id="257" r:id="rId5"/>
    <p:sldId id="258" r:id="rId6"/>
    <p:sldId id="260" r:id="rId7"/>
    <p:sldId id="259" r:id="rId8"/>
    <p:sldId id="262" r:id="rId9"/>
    <p:sldId id="268" r:id="rId10"/>
    <p:sldId id="261" r:id="rId11"/>
    <p:sldId id="263" r:id="rId12"/>
    <p:sldId id="264" r:id="rId13"/>
    <p:sldId id="265" r:id="rId14"/>
    <p:sldId id="277" r:id="rId15"/>
    <p:sldId id="275" r:id="rId16"/>
    <p:sldId id="282" r:id="rId17"/>
    <p:sldId id="284" r:id="rId18"/>
    <p:sldId id="285" r:id="rId19"/>
    <p:sldId id="279" r:id="rId20"/>
    <p:sldId id="278" r:id="rId21"/>
    <p:sldId id="273" r:id="rId22"/>
    <p:sldId id="283" r:id="rId23"/>
    <p:sldId id="276" r:id="rId24"/>
    <p:sldId id="286" r:id="rId25"/>
    <p:sldId id="287" r:id="rId26"/>
    <p:sldId id="493" r:id="rId27"/>
    <p:sldId id="477" r:id="rId28"/>
    <p:sldId id="496" r:id="rId29"/>
    <p:sldId id="486" r:id="rId30"/>
    <p:sldId id="487" r:id="rId31"/>
    <p:sldId id="490" r:id="rId32"/>
    <p:sldId id="500" r:id="rId33"/>
    <p:sldId id="489" r:id="rId34"/>
    <p:sldId id="514" r:id="rId35"/>
    <p:sldId id="515" r:id="rId36"/>
    <p:sldId id="516" r:id="rId37"/>
    <p:sldId id="517" r:id="rId38"/>
    <p:sldId id="518" r:id="rId39"/>
    <p:sldId id="519" r:id="rId40"/>
    <p:sldId id="269" r:id="rId41"/>
    <p:sldId id="27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801" autoAdjust="0"/>
  </p:normalViewPr>
  <p:slideViewPr>
    <p:cSldViewPr snapToGrid="0">
      <p:cViewPr varScale="1">
        <p:scale>
          <a:sx n="41" d="100"/>
          <a:sy n="41" d="100"/>
        </p:scale>
        <p:origin x="16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77542523311672"/>
          <c:y val="5.2338084836853822E-2"/>
          <c:w val="0.89186230705940228"/>
          <c:h val="0.7396100133709701"/>
        </c:manualLayout>
      </c:layout>
      <c:barChart>
        <c:barDir val="col"/>
        <c:grouping val="clustered"/>
        <c:varyColors val="0"/>
        <c:ser>
          <c:idx val="0"/>
          <c:order val="0"/>
          <c:tx>
            <c:strRef>
              <c:f>Sheet1!$B$1</c:f>
              <c:strCache>
                <c:ptCount val="1"/>
                <c:pt idx="0">
                  <c:v>Amount Awarded</c:v>
                </c:pt>
              </c:strCache>
            </c:strRef>
          </c:tx>
          <c:spPr>
            <a:solidFill>
              <a:schemeClr val="accent1"/>
            </a:solidFill>
            <a:ln>
              <a:noFill/>
            </a:ln>
            <a:effectLst/>
          </c:spPr>
          <c:invertIfNegative val="0"/>
          <c:cat>
            <c:numRef>
              <c:f>Sheet1!$A$2:$A$5</c:f>
              <c:numCache>
                <c:formatCode>General</c:formatCode>
                <c:ptCount val="4"/>
                <c:pt idx="0">
                  <c:v>2021</c:v>
                </c:pt>
                <c:pt idx="1">
                  <c:v>2022</c:v>
                </c:pt>
                <c:pt idx="2">
                  <c:v>2023</c:v>
                </c:pt>
                <c:pt idx="3">
                  <c:v>2024</c:v>
                </c:pt>
              </c:numCache>
            </c:numRef>
          </c:cat>
          <c:val>
            <c:numRef>
              <c:f>Sheet1!$B$2:$B$5</c:f>
              <c:numCache>
                <c:formatCode>"$"#,##0</c:formatCode>
                <c:ptCount val="4"/>
                <c:pt idx="0">
                  <c:v>1399901</c:v>
                </c:pt>
                <c:pt idx="1">
                  <c:v>1384973</c:v>
                </c:pt>
                <c:pt idx="2">
                  <c:v>1569688.5</c:v>
                </c:pt>
                <c:pt idx="3">
                  <c:v>2271020</c:v>
                </c:pt>
              </c:numCache>
            </c:numRef>
          </c:val>
          <c:extLst>
            <c:ext xmlns:c16="http://schemas.microsoft.com/office/drawing/2014/chart" uri="{C3380CC4-5D6E-409C-BE32-E72D297353CC}">
              <c16:uniqueId val="{00000000-DC3D-4BE0-A395-A3E0320B43C3}"/>
            </c:ext>
          </c:extLst>
        </c:ser>
        <c:ser>
          <c:idx val="1"/>
          <c:order val="1"/>
          <c:tx>
            <c:strRef>
              <c:f>Sheet1!$C$1</c:f>
              <c:strCache>
                <c:ptCount val="1"/>
                <c:pt idx="0">
                  <c:v>Series 2</c:v>
                </c:pt>
              </c:strCache>
            </c:strRef>
          </c:tx>
          <c:spPr>
            <a:solidFill>
              <a:schemeClr val="accent2"/>
            </a:solidFill>
            <a:ln>
              <a:noFill/>
            </a:ln>
            <a:effectLst/>
          </c:spPr>
          <c:invertIfNegative val="0"/>
          <c:cat>
            <c:numRef>
              <c:f>Sheet1!$A$2:$A$5</c:f>
              <c:numCache>
                <c:formatCode>General</c:formatCode>
                <c:ptCount val="4"/>
                <c:pt idx="0">
                  <c:v>2021</c:v>
                </c:pt>
                <c:pt idx="1">
                  <c:v>2022</c:v>
                </c:pt>
                <c:pt idx="2">
                  <c:v>2023</c:v>
                </c:pt>
                <c:pt idx="3">
                  <c:v>2024</c:v>
                </c:pt>
              </c:numCache>
            </c:numRef>
          </c:cat>
          <c:val>
            <c:numRef>
              <c:f>Sheet1!$C$2:$C$5</c:f>
            </c:numRef>
          </c:val>
          <c:extLst>
            <c:ext xmlns:c16="http://schemas.microsoft.com/office/drawing/2014/chart" uri="{C3380CC4-5D6E-409C-BE32-E72D297353CC}">
              <c16:uniqueId val="{00000001-DC3D-4BE0-A395-A3E0320B43C3}"/>
            </c:ext>
          </c:extLst>
        </c:ser>
        <c:ser>
          <c:idx val="2"/>
          <c:order val="2"/>
          <c:tx>
            <c:strRef>
              <c:f>Sheet1!$D$1</c:f>
              <c:strCache>
                <c:ptCount val="1"/>
                <c:pt idx="0">
                  <c:v>% increase decrease</c:v>
                </c:pt>
              </c:strCache>
            </c:strRef>
          </c:tx>
          <c:spPr>
            <a:solidFill>
              <a:schemeClr val="accent3"/>
            </a:solidFill>
            <a:ln>
              <a:noFill/>
            </a:ln>
            <a:effectLst/>
          </c:spPr>
          <c:invertIfNegative val="0"/>
          <c:cat>
            <c:numRef>
              <c:f>Sheet1!$A$2:$A$5</c:f>
              <c:numCache>
                <c:formatCode>General</c:formatCode>
                <c:ptCount val="4"/>
                <c:pt idx="0">
                  <c:v>2021</c:v>
                </c:pt>
                <c:pt idx="1">
                  <c:v>2022</c:v>
                </c:pt>
                <c:pt idx="2">
                  <c:v>2023</c:v>
                </c:pt>
                <c:pt idx="3">
                  <c:v>2024</c:v>
                </c:pt>
              </c:numCache>
            </c:numRef>
          </c:cat>
          <c:val>
            <c:numRef>
              <c:f>Sheet1!$D$2:$D$5</c:f>
            </c:numRef>
          </c:val>
          <c:extLst>
            <c:ext xmlns:c16="http://schemas.microsoft.com/office/drawing/2014/chart" uri="{C3380CC4-5D6E-409C-BE32-E72D297353CC}">
              <c16:uniqueId val="{00000002-DC3D-4BE0-A395-A3E0320B43C3}"/>
            </c:ext>
          </c:extLst>
        </c:ser>
        <c:dLbls>
          <c:showLegendKey val="0"/>
          <c:showVal val="0"/>
          <c:showCatName val="0"/>
          <c:showSerName val="0"/>
          <c:showPercent val="0"/>
          <c:showBubbleSize val="0"/>
        </c:dLbls>
        <c:gapWidth val="219"/>
        <c:overlap val="-27"/>
        <c:axId val="760286888"/>
        <c:axId val="760284008"/>
      </c:barChart>
      <c:catAx>
        <c:axId val="76028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760284008"/>
        <c:crosses val="autoZero"/>
        <c:auto val="1"/>
        <c:lblAlgn val="ctr"/>
        <c:lblOffset val="100"/>
        <c:noMultiLvlLbl val="0"/>
      </c:catAx>
      <c:valAx>
        <c:axId val="76028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60286888"/>
        <c:crosses val="autoZero"/>
        <c:crossBetween val="between"/>
      </c:valAx>
      <c:spPr>
        <a:noFill/>
        <a:ln>
          <a:noFill/>
        </a:ln>
        <a:effectLst/>
      </c:spPr>
    </c:plotArea>
    <c:legend>
      <c:legendPos val="b"/>
      <c:layout>
        <c:manualLayout>
          <c:xMode val="edge"/>
          <c:yMode val="edge"/>
          <c:x val="0.75305825251524316"/>
          <c:y val="0.93065747050444603"/>
          <c:w val="0.24544958166559844"/>
          <c:h val="6.934252949555398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CCDB2-4215-4100-AE9B-AEF9F9CFC96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657DE83-C28B-4BC0-A82C-CB24496334F6}">
      <dgm:prSet phldrT="[Text]"/>
      <dgm:spPr/>
      <dgm:t>
        <a:bodyPr/>
        <a:lstStyle/>
        <a:p>
          <a:r>
            <a:rPr lang="en-US" dirty="0"/>
            <a:t>Local Government Agencies</a:t>
          </a:r>
        </a:p>
      </dgm:t>
    </dgm:pt>
    <dgm:pt modelId="{7AC0C588-114E-4C90-B931-E216803B3623}" type="parTrans" cxnId="{006636A9-05C5-4E95-9265-85409339E65B}">
      <dgm:prSet/>
      <dgm:spPr/>
      <dgm:t>
        <a:bodyPr/>
        <a:lstStyle/>
        <a:p>
          <a:endParaRPr lang="en-US" sz="1400"/>
        </a:p>
      </dgm:t>
    </dgm:pt>
    <dgm:pt modelId="{679482A7-9801-40AC-A312-0360C6C2379D}" type="sibTrans" cxnId="{006636A9-05C5-4E95-9265-85409339E65B}">
      <dgm:prSet/>
      <dgm:spPr/>
      <dgm:t>
        <a:bodyPr/>
        <a:lstStyle/>
        <a:p>
          <a:endParaRPr lang="en-US"/>
        </a:p>
      </dgm:t>
    </dgm:pt>
    <dgm:pt modelId="{62498B0C-2A01-4256-82CE-BC638E3C08CF}">
      <dgm:prSet phldrT="[Text]"/>
      <dgm:spPr/>
      <dgm:t>
        <a:bodyPr/>
        <a:lstStyle/>
        <a:p>
          <a:r>
            <a:rPr lang="en-US"/>
            <a:t>Mental Health Providers</a:t>
          </a:r>
        </a:p>
      </dgm:t>
    </dgm:pt>
    <dgm:pt modelId="{28E1F6E0-3662-4713-9C0A-75903DB0FC8B}" type="parTrans" cxnId="{315BE890-DB44-479D-A401-E28B2F5315F5}">
      <dgm:prSet/>
      <dgm:spPr/>
      <dgm:t>
        <a:bodyPr/>
        <a:lstStyle/>
        <a:p>
          <a:endParaRPr lang="en-US" sz="1400"/>
        </a:p>
      </dgm:t>
    </dgm:pt>
    <dgm:pt modelId="{32A2052E-B357-424B-916C-17B571FC5453}" type="sibTrans" cxnId="{315BE890-DB44-479D-A401-E28B2F5315F5}">
      <dgm:prSet/>
      <dgm:spPr/>
      <dgm:t>
        <a:bodyPr/>
        <a:lstStyle/>
        <a:p>
          <a:endParaRPr lang="en-US"/>
        </a:p>
      </dgm:t>
    </dgm:pt>
    <dgm:pt modelId="{5C7C7917-6870-4C7B-A8B4-F965024FC916}">
      <dgm:prSet phldrT="[Text]"/>
      <dgm:spPr/>
      <dgm:t>
        <a:bodyPr/>
        <a:lstStyle/>
        <a:p>
          <a:r>
            <a:rPr lang="en-US"/>
            <a:t>Substance Use Providers</a:t>
          </a:r>
        </a:p>
      </dgm:t>
    </dgm:pt>
    <dgm:pt modelId="{7972BE74-AB22-4271-827E-AA84E2A1684A}" type="parTrans" cxnId="{C13AB57E-87F0-4AF7-BB95-24815C06638F}">
      <dgm:prSet/>
      <dgm:spPr/>
      <dgm:t>
        <a:bodyPr/>
        <a:lstStyle/>
        <a:p>
          <a:endParaRPr lang="en-US" sz="1400"/>
        </a:p>
      </dgm:t>
    </dgm:pt>
    <dgm:pt modelId="{44C1C4AE-854C-4403-998B-BFC044DFDB48}" type="sibTrans" cxnId="{C13AB57E-87F0-4AF7-BB95-24815C06638F}">
      <dgm:prSet/>
      <dgm:spPr/>
      <dgm:t>
        <a:bodyPr/>
        <a:lstStyle/>
        <a:p>
          <a:endParaRPr lang="en-US"/>
        </a:p>
      </dgm:t>
    </dgm:pt>
    <dgm:pt modelId="{7E93ED3B-FC24-485E-B77F-DB262A850CDF}">
      <dgm:prSet phldrT="[Text]"/>
      <dgm:spPr/>
      <dgm:t>
        <a:bodyPr/>
        <a:lstStyle/>
        <a:p>
          <a:r>
            <a:rPr lang="en-US"/>
            <a:t>Outreach Providers</a:t>
          </a:r>
        </a:p>
      </dgm:t>
    </dgm:pt>
    <dgm:pt modelId="{123DB024-2C08-4963-B354-EAB3A0799057}" type="parTrans" cxnId="{D9D78EEF-5C55-42A7-9DB3-024BD8B6C6CA}">
      <dgm:prSet/>
      <dgm:spPr/>
      <dgm:t>
        <a:bodyPr/>
        <a:lstStyle/>
        <a:p>
          <a:endParaRPr lang="en-US" sz="1400"/>
        </a:p>
      </dgm:t>
    </dgm:pt>
    <dgm:pt modelId="{44121720-A76B-41E8-B872-4A9961EEDF17}" type="sibTrans" cxnId="{D9D78EEF-5C55-42A7-9DB3-024BD8B6C6CA}">
      <dgm:prSet/>
      <dgm:spPr/>
      <dgm:t>
        <a:bodyPr/>
        <a:lstStyle/>
        <a:p>
          <a:endParaRPr lang="en-US"/>
        </a:p>
      </dgm:t>
    </dgm:pt>
    <dgm:pt modelId="{45394F81-3C4B-4F36-9120-446776767D30}">
      <dgm:prSet phldrT="[Text]"/>
      <dgm:spPr/>
      <dgm:t>
        <a:bodyPr/>
        <a:lstStyle/>
        <a:p>
          <a:r>
            <a:rPr lang="en-US"/>
            <a:t>Veteran Providers </a:t>
          </a:r>
        </a:p>
      </dgm:t>
    </dgm:pt>
    <dgm:pt modelId="{4932C632-C45C-4BBF-83AB-6804CC87845D}" type="parTrans" cxnId="{E11C5BCC-2154-45C9-8BCE-21CBF54E0848}">
      <dgm:prSet/>
      <dgm:spPr/>
      <dgm:t>
        <a:bodyPr/>
        <a:lstStyle/>
        <a:p>
          <a:endParaRPr lang="en-US" sz="1400"/>
        </a:p>
      </dgm:t>
    </dgm:pt>
    <dgm:pt modelId="{5B902EA2-B033-4496-8D0C-24BA3BDE06D5}" type="sibTrans" cxnId="{E11C5BCC-2154-45C9-8BCE-21CBF54E0848}">
      <dgm:prSet/>
      <dgm:spPr/>
      <dgm:t>
        <a:bodyPr/>
        <a:lstStyle/>
        <a:p>
          <a:endParaRPr lang="en-US"/>
        </a:p>
      </dgm:t>
    </dgm:pt>
    <dgm:pt modelId="{22CCF10A-AC7B-46D8-9A54-57F41B6D9295}">
      <dgm:prSet/>
      <dgm:spPr/>
      <dgm:t>
        <a:bodyPr/>
        <a:lstStyle/>
        <a:p>
          <a:r>
            <a:rPr lang="en-US"/>
            <a:t>Housing Providers</a:t>
          </a:r>
        </a:p>
      </dgm:t>
    </dgm:pt>
    <dgm:pt modelId="{F1AAE29D-F048-4952-82D0-B0CCBF19EE79}" type="parTrans" cxnId="{8F147AE8-8E49-4F63-8801-919B77A98CAD}">
      <dgm:prSet/>
      <dgm:spPr/>
      <dgm:t>
        <a:bodyPr/>
        <a:lstStyle/>
        <a:p>
          <a:endParaRPr lang="en-US" sz="1400"/>
        </a:p>
      </dgm:t>
    </dgm:pt>
    <dgm:pt modelId="{05BFB1CF-1275-4943-91AE-9F0961AE8325}" type="sibTrans" cxnId="{8F147AE8-8E49-4F63-8801-919B77A98CAD}">
      <dgm:prSet/>
      <dgm:spPr/>
      <dgm:t>
        <a:bodyPr/>
        <a:lstStyle/>
        <a:p>
          <a:endParaRPr lang="en-US"/>
        </a:p>
      </dgm:t>
    </dgm:pt>
    <dgm:pt modelId="{F4EFD585-0EBF-47FF-BF98-D5FED82A71C5}">
      <dgm:prSet/>
      <dgm:spPr/>
      <dgm:t>
        <a:bodyPr/>
        <a:lstStyle/>
        <a:p>
          <a:r>
            <a:rPr lang="en-US"/>
            <a:t>Food Insecurity Agencies</a:t>
          </a:r>
        </a:p>
      </dgm:t>
    </dgm:pt>
    <dgm:pt modelId="{48A3B00F-02CA-47D0-AA73-9E73EA3C1BCF}" type="parTrans" cxnId="{83C54175-4F48-42C3-BB7F-46ADD5BC45CA}">
      <dgm:prSet/>
      <dgm:spPr/>
      <dgm:t>
        <a:bodyPr/>
        <a:lstStyle/>
        <a:p>
          <a:endParaRPr lang="en-US" sz="1400"/>
        </a:p>
      </dgm:t>
    </dgm:pt>
    <dgm:pt modelId="{C7F8172C-8098-4ECD-9564-1DF205FF9350}" type="sibTrans" cxnId="{83C54175-4F48-42C3-BB7F-46ADD5BC45CA}">
      <dgm:prSet/>
      <dgm:spPr/>
      <dgm:t>
        <a:bodyPr/>
        <a:lstStyle/>
        <a:p>
          <a:endParaRPr lang="en-US"/>
        </a:p>
      </dgm:t>
    </dgm:pt>
    <dgm:pt modelId="{7B63C663-30EF-464B-81BF-EE85497F442C}">
      <dgm:prSet/>
      <dgm:spPr/>
      <dgm:t>
        <a:bodyPr/>
        <a:lstStyle/>
        <a:p>
          <a:r>
            <a:rPr lang="en-US"/>
            <a:t>Case Management</a:t>
          </a:r>
        </a:p>
      </dgm:t>
    </dgm:pt>
    <dgm:pt modelId="{5D2F9CFF-4486-4476-83E8-F9662F959D7C}" type="parTrans" cxnId="{579D5C33-41E4-41EA-A2F9-BF8430AC42F1}">
      <dgm:prSet/>
      <dgm:spPr/>
      <dgm:t>
        <a:bodyPr/>
        <a:lstStyle/>
        <a:p>
          <a:endParaRPr lang="en-US" sz="1400"/>
        </a:p>
      </dgm:t>
    </dgm:pt>
    <dgm:pt modelId="{C76B0550-F948-4B4F-85DD-CFAF124D4557}" type="sibTrans" cxnId="{579D5C33-41E4-41EA-A2F9-BF8430AC42F1}">
      <dgm:prSet/>
      <dgm:spPr/>
      <dgm:t>
        <a:bodyPr/>
        <a:lstStyle/>
        <a:p>
          <a:endParaRPr lang="en-US"/>
        </a:p>
      </dgm:t>
    </dgm:pt>
    <dgm:pt modelId="{34729FBB-40D3-4655-9DF2-E1340A4AF300}">
      <dgm:prSet/>
      <dgm:spPr/>
      <dgm:t>
        <a:bodyPr/>
        <a:lstStyle/>
        <a:p>
          <a:r>
            <a:rPr lang="en-US" dirty="0"/>
            <a:t>Persons with Lived Experience</a:t>
          </a:r>
        </a:p>
      </dgm:t>
    </dgm:pt>
    <dgm:pt modelId="{010FE612-0AFC-4064-9BE0-02E394B4CDCC}" type="parTrans" cxnId="{C454CB2E-7DC2-4465-BECA-7C732F8526BD}">
      <dgm:prSet/>
      <dgm:spPr/>
      <dgm:t>
        <a:bodyPr/>
        <a:lstStyle/>
        <a:p>
          <a:endParaRPr lang="en-US" sz="1400"/>
        </a:p>
      </dgm:t>
    </dgm:pt>
    <dgm:pt modelId="{3D379109-87D3-4F1B-B265-5B61A7D82D7C}" type="sibTrans" cxnId="{C454CB2E-7DC2-4465-BECA-7C732F8526BD}">
      <dgm:prSet/>
      <dgm:spPr/>
      <dgm:t>
        <a:bodyPr/>
        <a:lstStyle/>
        <a:p>
          <a:endParaRPr lang="en-US"/>
        </a:p>
      </dgm:t>
    </dgm:pt>
    <dgm:pt modelId="{AB6A8DD3-096E-4600-832C-50B5DAC89F06}" type="pres">
      <dgm:prSet presAssocID="{163CCDB2-4215-4100-AE9B-AEF9F9CFC96B}" presName="vert0" presStyleCnt="0">
        <dgm:presLayoutVars>
          <dgm:dir/>
          <dgm:animOne val="branch"/>
          <dgm:animLvl val="lvl"/>
        </dgm:presLayoutVars>
      </dgm:prSet>
      <dgm:spPr/>
    </dgm:pt>
    <dgm:pt modelId="{15E25ED6-16C9-4354-B1A2-121412E041BF}" type="pres">
      <dgm:prSet presAssocID="{A657DE83-C28B-4BC0-A82C-CB24496334F6}" presName="thickLine" presStyleLbl="alignNode1" presStyleIdx="0" presStyleCnt="9"/>
      <dgm:spPr/>
    </dgm:pt>
    <dgm:pt modelId="{7E3D9794-5CFA-4938-92F7-479DE4712E62}" type="pres">
      <dgm:prSet presAssocID="{A657DE83-C28B-4BC0-A82C-CB24496334F6}" presName="horz1" presStyleCnt="0"/>
      <dgm:spPr/>
    </dgm:pt>
    <dgm:pt modelId="{1E4E2593-173F-4F86-9E9A-0BCD2B679C4E}" type="pres">
      <dgm:prSet presAssocID="{A657DE83-C28B-4BC0-A82C-CB24496334F6}" presName="tx1" presStyleLbl="revTx" presStyleIdx="0" presStyleCnt="9"/>
      <dgm:spPr/>
    </dgm:pt>
    <dgm:pt modelId="{0DDE304D-FC09-414C-A3E8-0F759BC6FE40}" type="pres">
      <dgm:prSet presAssocID="{A657DE83-C28B-4BC0-A82C-CB24496334F6}" presName="vert1" presStyleCnt="0"/>
      <dgm:spPr/>
    </dgm:pt>
    <dgm:pt modelId="{FA4AC973-4944-4FC4-A19E-31457598AFE0}" type="pres">
      <dgm:prSet presAssocID="{62498B0C-2A01-4256-82CE-BC638E3C08CF}" presName="thickLine" presStyleLbl="alignNode1" presStyleIdx="1" presStyleCnt="9"/>
      <dgm:spPr/>
    </dgm:pt>
    <dgm:pt modelId="{632A3F3F-AC86-4512-B67C-7F37EBCED210}" type="pres">
      <dgm:prSet presAssocID="{62498B0C-2A01-4256-82CE-BC638E3C08CF}" presName="horz1" presStyleCnt="0"/>
      <dgm:spPr/>
    </dgm:pt>
    <dgm:pt modelId="{C1030924-7C4B-4008-9C89-6B830A4F1BFC}" type="pres">
      <dgm:prSet presAssocID="{62498B0C-2A01-4256-82CE-BC638E3C08CF}" presName="tx1" presStyleLbl="revTx" presStyleIdx="1" presStyleCnt="9"/>
      <dgm:spPr/>
    </dgm:pt>
    <dgm:pt modelId="{14EEEE50-1FCE-466F-B07B-B9E0479F4B8A}" type="pres">
      <dgm:prSet presAssocID="{62498B0C-2A01-4256-82CE-BC638E3C08CF}" presName="vert1" presStyleCnt="0"/>
      <dgm:spPr/>
    </dgm:pt>
    <dgm:pt modelId="{C621BA2D-2C52-44F1-9F2D-E6B5BD8168AB}" type="pres">
      <dgm:prSet presAssocID="{5C7C7917-6870-4C7B-A8B4-F965024FC916}" presName="thickLine" presStyleLbl="alignNode1" presStyleIdx="2" presStyleCnt="9"/>
      <dgm:spPr/>
    </dgm:pt>
    <dgm:pt modelId="{AD439EB2-2B58-40E9-AE9B-68BF74D50EA5}" type="pres">
      <dgm:prSet presAssocID="{5C7C7917-6870-4C7B-A8B4-F965024FC916}" presName="horz1" presStyleCnt="0"/>
      <dgm:spPr/>
    </dgm:pt>
    <dgm:pt modelId="{883604D9-69CA-4986-BC65-AC659AC3A0C0}" type="pres">
      <dgm:prSet presAssocID="{5C7C7917-6870-4C7B-A8B4-F965024FC916}" presName="tx1" presStyleLbl="revTx" presStyleIdx="2" presStyleCnt="9"/>
      <dgm:spPr/>
    </dgm:pt>
    <dgm:pt modelId="{A85DFA73-DC77-499E-BDCC-CB0B8DDF99FF}" type="pres">
      <dgm:prSet presAssocID="{5C7C7917-6870-4C7B-A8B4-F965024FC916}" presName="vert1" presStyleCnt="0"/>
      <dgm:spPr/>
    </dgm:pt>
    <dgm:pt modelId="{2A5B241D-450B-4065-82FB-D6B89D587C78}" type="pres">
      <dgm:prSet presAssocID="{7E93ED3B-FC24-485E-B77F-DB262A850CDF}" presName="thickLine" presStyleLbl="alignNode1" presStyleIdx="3" presStyleCnt="9"/>
      <dgm:spPr/>
    </dgm:pt>
    <dgm:pt modelId="{094B48D3-A590-4920-BCFA-C38A06E1441B}" type="pres">
      <dgm:prSet presAssocID="{7E93ED3B-FC24-485E-B77F-DB262A850CDF}" presName="horz1" presStyleCnt="0"/>
      <dgm:spPr/>
    </dgm:pt>
    <dgm:pt modelId="{90B81CE2-2394-4034-919A-97289F5CF570}" type="pres">
      <dgm:prSet presAssocID="{7E93ED3B-FC24-485E-B77F-DB262A850CDF}" presName="tx1" presStyleLbl="revTx" presStyleIdx="3" presStyleCnt="9"/>
      <dgm:spPr/>
    </dgm:pt>
    <dgm:pt modelId="{834B1B9B-AB08-4794-A119-CD922117224B}" type="pres">
      <dgm:prSet presAssocID="{7E93ED3B-FC24-485E-B77F-DB262A850CDF}" presName="vert1" presStyleCnt="0"/>
      <dgm:spPr/>
    </dgm:pt>
    <dgm:pt modelId="{5C1D8BA2-6F0D-40AB-A9A7-6C94A68A8CEA}" type="pres">
      <dgm:prSet presAssocID="{45394F81-3C4B-4F36-9120-446776767D30}" presName="thickLine" presStyleLbl="alignNode1" presStyleIdx="4" presStyleCnt="9"/>
      <dgm:spPr/>
    </dgm:pt>
    <dgm:pt modelId="{77168CC9-7E26-4527-B584-89A0C4AA4755}" type="pres">
      <dgm:prSet presAssocID="{45394F81-3C4B-4F36-9120-446776767D30}" presName="horz1" presStyleCnt="0"/>
      <dgm:spPr/>
    </dgm:pt>
    <dgm:pt modelId="{1E16AB1A-A775-4920-A194-D304A291BD8E}" type="pres">
      <dgm:prSet presAssocID="{45394F81-3C4B-4F36-9120-446776767D30}" presName="tx1" presStyleLbl="revTx" presStyleIdx="4" presStyleCnt="9"/>
      <dgm:spPr/>
    </dgm:pt>
    <dgm:pt modelId="{61E51A10-1752-4D69-9E57-23F547E27FBB}" type="pres">
      <dgm:prSet presAssocID="{45394F81-3C4B-4F36-9120-446776767D30}" presName="vert1" presStyleCnt="0"/>
      <dgm:spPr/>
    </dgm:pt>
    <dgm:pt modelId="{07F2C17B-CBA2-4ECA-951B-541C32521A49}" type="pres">
      <dgm:prSet presAssocID="{22CCF10A-AC7B-46D8-9A54-57F41B6D9295}" presName="thickLine" presStyleLbl="alignNode1" presStyleIdx="5" presStyleCnt="9"/>
      <dgm:spPr/>
    </dgm:pt>
    <dgm:pt modelId="{5B1595FF-B694-463D-A2F0-00844A403303}" type="pres">
      <dgm:prSet presAssocID="{22CCF10A-AC7B-46D8-9A54-57F41B6D9295}" presName="horz1" presStyleCnt="0"/>
      <dgm:spPr/>
    </dgm:pt>
    <dgm:pt modelId="{504E865D-F9BC-46EA-978E-7D2AE9EA3E81}" type="pres">
      <dgm:prSet presAssocID="{22CCF10A-AC7B-46D8-9A54-57F41B6D9295}" presName="tx1" presStyleLbl="revTx" presStyleIdx="5" presStyleCnt="9"/>
      <dgm:spPr/>
    </dgm:pt>
    <dgm:pt modelId="{D3A45B15-A3C9-4AB5-BF57-011B99870388}" type="pres">
      <dgm:prSet presAssocID="{22CCF10A-AC7B-46D8-9A54-57F41B6D9295}" presName="vert1" presStyleCnt="0"/>
      <dgm:spPr/>
    </dgm:pt>
    <dgm:pt modelId="{0637721F-3124-4C8F-9C1C-1C24836B2903}" type="pres">
      <dgm:prSet presAssocID="{F4EFD585-0EBF-47FF-BF98-D5FED82A71C5}" presName="thickLine" presStyleLbl="alignNode1" presStyleIdx="6" presStyleCnt="9"/>
      <dgm:spPr/>
    </dgm:pt>
    <dgm:pt modelId="{3ED63A42-74F7-4484-96A0-602683F34C83}" type="pres">
      <dgm:prSet presAssocID="{F4EFD585-0EBF-47FF-BF98-D5FED82A71C5}" presName="horz1" presStyleCnt="0"/>
      <dgm:spPr/>
    </dgm:pt>
    <dgm:pt modelId="{FC1876E6-45F4-4781-B2A3-1648D215A8A7}" type="pres">
      <dgm:prSet presAssocID="{F4EFD585-0EBF-47FF-BF98-D5FED82A71C5}" presName="tx1" presStyleLbl="revTx" presStyleIdx="6" presStyleCnt="9"/>
      <dgm:spPr/>
    </dgm:pt>
    <dgm:pt modelId="{A97FAD39-2053-40A0-9961-52F3CF56DA5D}" type="pres">
      <dgm:prSet presAssocID="{F4EFD585-0EBF-47FF-BF98-D5FED82A71C5}" presName="vert1" presStyleCnt="0"/>
      <dgm:spPr/>
    </dgm:pt>
    <dgm:pt modelId="{7E1A6A3B-3225-4516-BD04-E7337457F085}" type="pres">
      <dgm:prSet presAssocID="{7B63C663-30EF-464B-81BF-EE85497F442C}" presName="thickLine" presStyleLbl="alignNode1" presStyleIdx="7" presStyleCnt="9"/>
      <dgm:spPr/>
    </dgm:pt>
    <dgm:pt modelId="{D7ADC27F-500D-468E-A786-3F70C2B2471A}" type="pres">
      <dgm:prSet presAssocID="{7B63C663-30EF-464B-81BF-EE85497F442C}" presName="horz1" presStyleCnt="0"/>
      <dgm:spPr/>
    </dgm:pt>
    <dgm:pt modelId="{63F683A6-8179-4858-AFC2-1FDF5496DEC4}" type="pres">
      <dgm:prSet presAssocID="{7B63C663-30EF-464B-81BF-EE85497F442C}" presName="tx1" presStyleLbl="revTx" presStyleIdx="7" presStyleCnt="9"/>
      <dgm:spPr/>
    </dgm:pt>
    <dgm:pt modelId="{F424C196-A23F-4A4F-889B-1A0694A80A78}" type="pres">
      <dgm:prSet presAssocID="{7B63C663-30EF-464B-81BF-EE85497F442C}" presName="vert1" presStyleCnt="0"/>
      <dgm:spPr/>
    </dgm:pt>
    <dgm:pt modelId="{2EF6784E-E75C-4854-8602-D8257B64B5BC}" type="pres">
      <dgm:prSet presAssocID="{34729FBB-40D3-4655-9DF2-E1340A4AF300}" presName="thickLine" presStyleLbl="alignNode1" presStyleIdx="8" presStyleCnt="9"/>
      <dgm:spPr/>
    </dgm:pt>
    <dgm:pt modelId="{9DFDE314-3ACD-4EE2-83B0-9C7FA168FE1B}" type="pres">
      <dgm:prSet presAssocID="{34729FBB-40D3-4655-9DF2-E1340A4AF300}" presName="horz1" presStyleCnt="0"/>
      <dgm:spPr/>
    </dgm:pt>
    <dgm:pt modelId="{F90A1623-2684-4DCB-B3B9-869AD7B0E99D}" type="pres">
      <dgm:prSet presAssocID="{34729FBB-40D3-4655-9DF2-E1340A4AF300}" presName="tx1" presStyleLbl="revTx" presStyleIdx="8" presStyleCnt="9"/>
      <dgm:spPr/>
    </dgm:pt>
    <dgm:pt modelId="{9A2158C8-B31B-41DA-A81E-AD0599C581C5}" type="pres">
      <dgm:prSet presAssocID="{34729FBB-40D3-4655-9DF2-E1340A4AF300}" presName="vert1" presStyleCnt="0"/>
      <dgm:spPr/>
    </dgm:pt>
  </dgm:ptLst>
  <dgm:cxnLst>
    <dgm:cxn modelId="{3327EA0D-3E24-4805-A050-1F8DBA250074}" type="presOf" srcId="{62498B0C-2A01-4256-82CE-BC638E3C08CF}" destId="{C1030924-7C4B-4008-9C89-6B830A4F1BFC}" srcOrd="0" destOrd="0" presId="urn:microsoft.com/office/officeart/2008/layout/LinedList"/>
    <dgm:cxn modelId="{1DA93B0E-601A-40E9-A625-F36C646AE4E7}" type="presOf" srcId="{34729FBB-40D3-4655-9DF2-E1340A4AF300}" destId="{F90A1623-2684-4DCB-B3B9-869AD7B0E99D}" srcOrd="0" destOrd="0" presId="urn:microsoft.com/office/officeart/2008/layout/LinedList"/>
    <dgm:cxn modelId="{C454CB2E-7DC2-4465-BECA-7C732F8526BD}" srcId="{163CCDB2-4215-4100-AE9B-AEF9F9CFC96B}" destId="{34729FBB-40D3-4655-9DF2-E1340A4AF300}" srcOrd="8" destOrd="0" parTransId="{010FE612-0AFC-4064-9BE0-02E394B4CDCC}" sibTransId="{3D379109-87D3-4F1B-B265-5B61A7D82D7C}"/>
    <dgm:cxn modelId="{579D5C33-41E4-41EA-A2F9-BF8430AC42F1}" srcId="{163CCDB2-4215-4100-AE9B-AEF9F9CFC96B}" destId="{7B63C663-30EF-464B-81BF-EE85497F442C}" srcOrd="7" destOrd="0" parTransId="{5D2F9CFF-4486-4476-83E8-F9662F959D7C}" sibTransId="{C76B0550-F948-4B4F-85DD-CFAF124D4557}"/>
    <dgm:cxn modelId="{12B6223A-2D74-4629-ADB1-DCDFF36137B4}" type="presOf" srcId="{7B63C663-30EF-464B-81BF-EE85497F442C}" destId="{63F683A6-8179-4858-AFC2-1FDF5496DEC4}" srcOrd="0" destOrd="0" presId="urn:microsoft.com/office/officeart/2008/layout/LinedList"/>
    <dgm:cxn modelId="{3922A641-31A6-4B5E-9CC6-13046C2EF4E9}" type="presOf" srcId="{5C7C7917-6870-4C7B-A8B4-F965024FC916}" destId="{883604D9-69CA-4986-BC65-AC659AC3A0C0}" srcOrd="0" destOrd="0" presId="urn:microsoft.com/office/officeart/2008/layout/LinedList"/>
    <dgm:cxn modelId="{83C54175-4F48-42C3-BB7F-46ADD5BC45CA}" srcId="{163CCDB2-4215-4100-AE9B-AEF9F9CFC96B}" destId="{F4EFD585-0EBF-47FF-BF98-D5FED82A71C5}" srcOrd="6" destOrd="0" parTransId="{48A3B00F-02CA-47D0-AA73-9E73EA3C1BCF}" sibTransId="{C7F8172C-8098-4ECD-9564-1DF205FF9350}"/>
    <dgm:cxn modelId="{C13AB57E-87F0-4AF7-BB95-24815C06638F}" srcId="{163CCDB2-4215-4100-AE9B-AEF9F9CFC96B}" destId="{5C7C7917-6870-4C7B-A8B4-F965024FC916}" srcOrd="2" destOrd="0" parTransId="{7972BE74-AB22-4271-827E-AA84E2A1684A}" sibTransId="{44C1C4AE-854C-4403-998B-BFC044DFDB48}"/>
    <dgm:cxn modelId="{315BE890-DB44-479D-A401-E28B2F5315F5}" srcId="{163CCDB2-4215-4100-AE9B-AEF9F9CFC96B}" destId="{62498B0C-2A01-4256-82CE-BC638E3C08CF}" srcOrd="1" destOrd="0" parTransId="{28E1F6E0-3662-4713-9C0A-75903DB0FC8B}" sibTransId="{32A2052E-B357-424B-916C-17B571FC5453}"/>
    <dgm:cxn modelId="{6AF0E69B-24C2-4179-A370-0A272DF6968D}" type="presOf" srcId="{F4EFD585-0EBF-47FF-BF98-D5FED82A71C5}" destId="{FC1876E6-45F4-4781-B2A3-1648D215A8A7}" srcOrd="0" destOrd="0" presId="urn:microsoft.com/office/officeart/2008/layout/LinedList"/>
    <dgm:cxn modelId="{006636A9-05C5-4E95-9265-85409339E65B}" srcId="{163CCDB2-4215-4100-AE9B-AEF9F9CFC96B}" destId="{A657DE83-C28B-4BC0-A82C-CB24496334F6}" srcOrd="0" destOrd="0" parTransId="{7AC0C588-114E-4C90-B931-E216803B3623}" sibTransId="{679482A7-9801-40AC-A312-0360C6C2379D}"/>
    <dgm:cxn modelId="{1757AAAC-F060-431C-8C35-62AFF98F7443}" type="presOf" srcId="{7E93ED3B-FC24-485E-B77F-DB262A850CDF}" destId="{90B81CE2-2394-4034-919A-97289F5CF570}" srcOrd="0" destOrd="0" presId="urn:microsoft.com/office/officeart/2008/layout/LinedList"/>
    <dgm:cxn modelId="{995EFBC1-6D19-406D-8797-B8CC0FF4D2F5}" type="presOf" srcId="{22CCF10A-AC7B-46D8-9A54-57F41B6D9295}" destId="{504E865D-F9BC-46EA-978E-7D2AE9EA3E81}" srcOrd="0" destOrd="0" presId="urn:microsoft.com/office/officeart/2008/layout/LinedList"/>
    <dgm:cxn modelId="{0D882EC2-780C-4E06-B001-DF8F6C70E999}" type="presOf" srcId="{45394F81-3C4B-4F36-9120-446776767D30}" destId="{1E16AB1A-A775-4920-A194-D304A291BD8E}" srcOrd="0" destOrd="0" presId="urn:microsoft.com/office/officeart/2008/layout/LinedList"/>
    <dgm:cxn modelId="{E757A2CA-DA23-4C94-9581-2BA5B2495F7A}" type="presOf" srcId="{A657DE83-C28B-4BC0-A82C-CB24496334F6}" destId="{1E4E2593-173F-4F86-9E9A-0BCD2B679C4E}" srcOrd="0" destOrd="0" presId="urn:microsoft.com/office/officeart/2008/layout/LinedList"/>
    <dgm:cxn modelId="{E11C5BCC-2154-45C9-8BCE-21CBF54E0848}" srcId="{163CCDB2-4215-4100-AE9B-AEF9F9CFC96B}" destId="{45394F81-3C4B-4F36-9120-446776767D30}" srcOrd="4" destOrd="0" parTransId="{4932C632-C45C-4BBF-83AB-6804CC87845D}" sibTransId="{5B902EA2-B033-4496-8D0C-24BA3BDE06D5}"/>
    <dgm:cxn modelId="{A8B764D3-2E8F-4EFD-AC8E-316B6EEAE10E}" type="presOf" srcId="{163CCDB2-4215-4100-AE9B-AEF9F9CFC96B}" destId="{AB6A8DD3-096E-4600-832C-50B5DAC89F06}" srcOrd="0" destOrd="0" presId="urn:microsoft.com/office/officeart/2008/layout/LinedList"/>
    <dgm:cxn modelId="{8F147AE8-8E49-4F63-8801-919B77A98CAD}" srcId="{163CCDB2-4215-4100-AE9B-AEF9F9CFC96B}" destId="{22CCF10A-AC7B-46D8-9A54-57F41B6D9295}" srcOrd="5" destOrd="0" parTransId="{F1AAE29D-F048-4952-82D0-B0CCBF19EE79}" sibTransId="{05BFB1CF-1275-4943-91AE-9F0961AE8325}"/>
    <dgm:cxn modelId="{D9D78EEF-5C55-42A7-9DB3-024BD8B6C6CA}" srcId="{163CCDB2-4215-4100-AE9B-AEF9F9CFC96B}" destId="{7E93ED3B-FC24-485E-B77F-DB262A850CDF}" srcOrd="3" destOrd="0" parTransId="{123DB024-2C08-4963-B354-EAB3A0799057}" sibTransId="{44121720-A76B-41E8-B872-4A9961EEDF17}"/>
    <dgm:cxn modelId="{4CED82B3-35E1-482D-B66D-8DD22106F06E}" type="presParOf" srcId="{AB6A8DD3-096E-4600-832C-50B5DAC89F06}" destId="{15E25ED6-16C9-4354-B1A2-121412E041BF}" srcOrd="0" destOrd="0" presId="urn:microsoft.com/office/officeart/2008/layout/LinedList"/>
    <dgm:cxn modelId="{EE3F73B6-E6E4-4ADC-B581-2CBF3C18C063}" type="presParOf" srcId="{AB6A8DD3-096E-4600-832C-50B5DAC89F06}" destId="{7E3D9794-5CFA-4938-92F7-479DE4712E62}" srcOrd="1" destOrd="0" presId="urn:microsoft.com/office/officeart/2008/layout/LinedList"/>
    <dgm:cxn modelId="{334989FC-2163-48AB-94E8-C2E209DF728C}" type="presParOf" srcId="{7E3D9794-5CFA-4938-92F7-479DE4712E62}" destId="{1E4E2593-173F-4F86-9E9A-0BCD2B679C4E}" srcOrd="0" destOrd="0" presId="urn:microsoft.com/office/officeart/2008/layout/LinedList"/>
    <dgm:cxn modelId="{F7B176FE-165B-40C7-BC31-1ECF7B26EB5A}" type="presParOf" srcId="{7E3D9794-5CFA-4938-92F7-479DE4712E62}" destId="{0DDE304D-FC09-414C-A3E8-0F759BC6FE40}" srcOrd="1" destOrd="0" presId="urn:microsoft.com/office/officeart/2008/layout/LinedList"/>
    <dgm:cxn modelId="{762CDCC6-7203-451E-9248-885C3519C857}" type="presParOf" srcId="{AB6A8DD3-096E-4600-832C-50B5DAC89F06}" destId="{FA4AC973-4944-4FC4-A19E-31457598AFE0}" srcOrd="2" destOrd="0" presId="urn:microsoft.com/office/officeart/2008/layout/LinedList"/>
    <dgm:cxn modelId="{82C9D348-C977-4211-931C-BBA1804C53E4}" type="presParOf" srcId="{AB6A8DD3-096E-4600-832C-50B5DAC89F06}" destId="{632A3F3F-AC86-4512-B67C-7F37EBCED210}" srcOrd="3" destOrd="0" presId="urn:microsoft.com/office/officeart/2008/layout/LinedList"/>
    <dgm:cxn modelId="{E75F6F9E-2C7E-473D-9736-C9F32B930DB7}" type="presParOf" srcId="{632A3F3F-AC86-4512-B67C-7F37EBCED210}" destId="{C1030924-7C4B-4008-9C89-6B830A4F1BFC}" srcOrd="0" destOrd="0" presId="urn:microsoft.com/office/officeart/2008/layout/LinedList"/>
    <dgm:cxn modelId="{04AC9671-8186-419E-8090-24192F2B0169}" type="presParOf" srcId="{632A3F3F-AC86-4512-B67C-7F37EBCED210}" destId="{14EEEE50-1FCE-466F-B07B-B9E0479F4B8A}" srcOrd="1" destOrd="0" presId="urn:microsoft.com/office/officeart/2008/layout/LinedList"/>
    <dgm:cxn modelId="{4E2D963B-D1F3-4676-9C68-B668B77CF4D2}" type="presParOf" srcId="{AB6A8DD3-096E-4600-832C-50B5DAC89F06}" destId="{C621BA2D-2C52-44F1-9F2D-E6B5BD8168AB}" srcOrd="4" destOrd="0" presId="urn:microsoft.com/office/officeart/2008/layout/LinedList"/>
    <dgm:cxn modelId="{72FFD714-8E4C-4227-93F1-E268A0BD0867}" type="presParOf" srcId="{AB6A8DD3-096E-4600-832C-50B5DAC89F06}" destId="{AD439EB2-2B58-40E9-AE9B-68BF74D50EA5}" srcOrd="5" destOrd="0" presId="urn:microsoft.com/office/officeart/2008/layout/LinedList"/>
    <dgm:cxn modelId="{807BB938-2365-46A2-BBBD-B94F198383F0}" type="presParOf" srcId="{AD439EB2-2B58-40E9-AE9B-68BF74D50EA5}" destId="{883604D9-69CA-4986-BC65-AC659AC3A0C0}" srcOrd="0" destOrd="0" presId="urn:microsoft.com/office/officeart/2008/layout/LinedList"/>
    <dgm:cxn modelId="{55C2EFF4-7F09-484F-850D-13608FE51959}" type="presParOf" srcId="{AD439EB2-2B58-40E9-AE9B-68BF74D50EA5}" destId="{A85DFA73-DC77-499E-BDCC-CB0B8DDF99FF}" srcOrd="1" destOrd="0" presId="urn:microsoft.com/office/officeart/2008/layout/LinedList"/>
    <dgm:cxn modelId="{CA2F339C-3339-4D7A-BA5F-2EF4A25BFB86}" type="presParOf" srcId="{AB6A8DD3-096E-4600-832C-50B5DAC89F06}" destId="{2A5B241D-450B-4065-82FB-D6B89D587C78}" srcOrd="6" destOrd="0" presId="urn:microsoft.com/office/officeart/2008/layout/LinedList"/>
    <dgm:cxn modelId="{9925E72F-72EB-4F82-B4F4-163289F6CC4E}" type="presParOf" srcId="{AB6A8DD3-096E-4600-832C-50B5DAC89F06}" destId="{094B48D3-A590-4920-BCFA-C38A06E1441B}" srcOrd="7" destOrd="0" presId="urn:microsoft.com/office/officeart/2008/layout/LinedList"/>
    <dgm:cxn modelId="{696367CC-50AB-4DF4-B030-C7F644185109}" type="presParOf" srcId="{094B48D3-A590-4920-BCFA-C38A06E1441B}" destId="{90B81CE2-2394-4034-919A-97289F5CF570}" srcOrd="0" destOrd="0" presId="urn:microsoft.com/office/officeart/2008/layout/LinedList"/>
    <dgm:cxn modelId="{FA2877C9-546F-409C-BABD-9F76BC4D18A2}" type="presParOf" srcId="{094B48D3-A590-4920-BCFA-C38A06E1441B}" destId="{834B1B9B-AB08-4794-A119-CD922117224B}" srcOrd="1" destOrd="0" presId="urn:microsoft.com/office/officeart/2008/layout/LinedList"/>
    <dgm:cxn modelId="{6932C818-C401-4BEE-8A5D-DF899AC04074}" type="presParOf" srcId="{AB6A8DD3-096E-4600-832C-50B5DAC89F06}" destId="{5C1D8BA2-6F0D-40AB-A9A7-6C94A68A8CEA}" srcOrd="8" destOrd="0" presId="urn:microsoft.com/office/officeart/2008/layout/LinedList"/>
    <dgm:cxn modelId="{76E4C097-717E-4A8A-93D8-CE24A1189560}" type="presParOf" srcId="{AB6A8DD3-096E-4600-832C-50B5DAC89F06}" destId="{77168CC9-7E26-4527-B584-89A0C4AA4755}" srcOrd="9" destOrd="0" presId="urn:microsoft.com/office/officeart/2008/layout/LinedList"/>
    <dgm:cxn modelId="{B847C2A6-716A-4436-920A-4D67982D1E91}" type="presParOf" srcId="{77168CC9-7E26-4527-B584-89A0C4AA4755}" destId="{1E16AB1A-A775-4920-A194-D304A291BD8E}" srcOrd="0" destOrd="0" presId="urn:microsoft.com/office/officeart/2008/layout/LinedList"/>
    <dgm:cxn modelId="{51970214-ACD6-4258-B680-724E3C68EC92}" type="presParOf" srcId="{77168CC9-7E26-4527-B584-89A0C4AA4755}" destId="{61E51A10-1752-4D69-9E57-23F547E27FBB}" srcOrd="1" destOrd="0" presId="urn:microsoft.com/office/officeart/2008/layout/LinedList"/>
    <dgm:cxn modelId="{DFAE5364-ED32-456E-B2A3-E96E8FC21A8A}" type="presParOf" srcId="{AB6A8DD3-096E-4600-832C-50B5DAC89F06}" destId="{07F2C17B-CBA2-4ECA-951B-541C32521A49}" srcOrd="10" destOrd="0" presId="urn:microsoft.com/office/officeart/2008/layout/LinedList"/>
    <dgm:cxn modelId="{380A6B72-6B28-4A48-8A2D-3136310364E0}" type="presParOf" srcId="{AB6A8DD3-096E-4600-832C-50B5DAC89F06}" destId="{5B1595FF-B694-463D-A2F0-00844A403303}" srcOrd="11" destOrd="0" presId="urn:microsoft.com/office/officeart/2008/layout/LinedList"/>
    <dgm:cxn modelId="{D11F33ED-7A02-46B1-A859-4E9DAEF544BE}" type="presParOf" srcId="{5B1595FF-B694-463D-A2F0-00844A403303}" destId="{504E865D-F9BC-46EA-978E-7D2AE9EA3E81}" srcOrd="0" destOrd="0" presId="urn:microsoft.com/office/officeart/2008/layout/LinedList"/>
    <dgm:cxn modelId="{393D1FF8-3546-47C7-B693-DC2A0A9F3239}" type="presParOf" srcId="{5B1595FF-B694-463D-A2F0-00844A403303}" destId="{D3A45B15-A3C9-4AB5-BF57-011B99870388}" srcOrd="1" destOrd="0" presId="urn:microsoft.com/office/officeart/2008/layout/LinedList"/>
    <dgm:cxn modelId="{DFDE6916-471B-4334-8BEA-56EECAD0305B}" type="presParOf" srcId="{AB6A8DD3-096E-4600-832C-50B5DAC89F06}" destId="{0637721F-3124-4C8F-9C1C-1C24836B2903}" srcOrd="12" destOrd="0" presId="urn:microsoft.com/office/officeart/2008/layout/LinedList"/>
    <dgm:cxn modelId="{7491585F-BCEA-4275-B7A3-26463FDAF64E}" type="presParOf" srcId="{AB6A8DD3-096E-4600-832C-50B5DAC89F06}" destId="{3ED63A42-74F7-4484-96A0-602683F34C83}" srcOrd="13" destOrd="0" presId="urn:microsoft.com/office/officeart/2008/layout/LinedList"/>
    <dgm:cxn modelId="{1DD349D8-730D-4D1C-91C2-0A665520656A}" type="presParOf" srcId="{3ED63A42-74F7-4484-96A0-602683F34C83}" destId="{FC1876E6-45F4-4781-B2A3-1648D215A8A7}" srcOrd="0" destOrd="0" presId="urn:microsoft.com/office/officeart/2008/layout/LinedList"/>
    <dgm:cxn modelId="{A3D7FA11-954C-4FBE-A331-A383A3473161}" type="presParOf" srcId="{3ED63A42-74F7-4484-96A0-602683F34C83}" destId="{A97FAD39-2053-40A0-9961-52F3CF56DA5D}" srcOrd="1" destOrd="0" presId="urn:microsoft.com/office/officeart/2008/layout/LinedList"/>
    <dgm:cxn modelId="{67DEB60C-906F-468A-B0CA-9FCA8C2B53AF}" type="presParOf" srcId="{AB6A8DD3-096E-4600-832C-50B5DAC89F06}" destId="{7E1A6A3B-3225-4516-BD04-E7337457F085}" srcOrd="14" destOrd="0" presId="urn:microsoft.com/office/officeart/2008/layout/LinedList"/>
    <dgm:cxn modelId="{F7BC3531-E1DF-4986-8054-C2383824EFEB}" type="presParOf" srcId="{AB6A8DD3-096E-4600-832C-50B5DAC89F06}" destId="{D7ADC27F-500D-468E-A786-3F70C2B2471A}" srcOrd="15" destOrd="0" presId="urn:microsoft.com/office/officeart/2008/layout/LinedList"/>
    <dgm:cxn modelId="{5B04DB3D-0A53-4403-A228-1E4D6D4474F4}" type="presParOf" srcId="{D7ADC27F-500D-468E-A786-3F70C2B2471A}" destId="{63F683A6-8179-4858-AFC2-1FDF5496DEC4}" srcOrd="0" destOrd="0" presId="urn:microsoft.com/office/officeart/2008/layout/LinedList"/>
    <dgm:cxn modelId="{BEF01BE8-36AE-41C1-A963-031A13A1CDCA}" type="presParOf" srcId="{D7ADC27F-500D-468E-A786-3F70C2B2471A}" destId="{F424C196-A23F-4A4F-889B-1A0694A80A78}" srcOrd="1" destOrd="0" presId="urn:microsoft.com/office/officeart/2008/layout/LinedList"/>
    <dgm:cxn modelId="{90C9029B-1600-4D37-AD3D-D8F246AF1B9E}" type="presParOf" srcId="{AB6A8DD3-096E-4600-832C-50B5DAC89F06}" destId="{2EF6784E-E75C-4854-8602-D8257B64B5BC}" srcOrd="16" destOrd="0" presId="urn:microsoft.com/office/officeart/2008/layout/LinedList"/>
    <dgm:cxn modelId="{11731328-E920-4BE0-8F39-5FBBA52ABCC6}" type="presParOf" srcId="{AB6A8DD3-096E-4600-832C-50B5DAC89F06}" destId="{9DFDE314-3ACD-4EE2-83B0-9C7FA168FE1B}" srcOrd="17" destOrd="0" presId="urn:microsoft.com/office/officeart/2008/layout/LinedList"/>
    <dgm:cxn modelId="{EE423AB7-C3BB-4EF1-ADEC-6B8DE06D58D2}" type="presParOf" srcId="{9DFDE314-3ACD-4EE2-83B0-9C7FA168FE1B}" destId="{F90A1623-2684-4DCB-B3B9-869AD7B0E99D}" srcOrd="0" destOrd="0" presId="urn:microsoft.com/office/officeart/2008/layout/LinedList"/>
    <dgm:cxn modelId="{0A4D32C5-B118-4493-A252-5D5B97759855}" type="presParOf" srcId="{9DFDE314-3ACD-4EE2-83B0-9C7FA168FE1B}" destId="{9A2158C8-B31B-41DA-A81E-AD0599C581C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196C7-6EEC-49B3-950D-844873574BE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D87B1B6-D7DA-4D63-B7A3-4DE9D6B8C130}">
      <dgm:prSet custT="1"/>
      <dgm:spPr/>
      <dgm:t>
        <a:bodyPr/>
        <a:lstStyle/>
        <a:p>
          <a:r>
            <a:rPr lang="en-US" sz="2800" dirty="0"/>
            <a:t>Have a voice in how the CoC prioritizes “bonus” funding </a:t>
          </a:r>
        </a:p>
      </dgm:t>
    </dgm:pt>
    <dgm:pt modelId="{A72EA2A1-9E9A-406C-A1BE-D0066B5882A8}" type="parTrans" cxnId="{ECAD951D-8D42-4630-B592-CD6F0618AA50}">
      <dgm:prSet/>
      <dgm:spPr/>
      <dgm:t>
        <a:bodyPr/>
        <a:lstStyle/>
        <a:p>
          <a:endParaRPr lang="en-US"/>
        </a:p>
      </dgm:t>
    </dgm:pt>
    <dgm:pt modelId="{E73346B2-B842-48B8-803E-EA76C26BFE68}" type="sibTrans" cxnId="{ECAD951D-8D42-4630-B592-CD6F0618AA50}">
      <dgm:prSet/>
      <dgm:spPr/>
      <dgm:t>
        <a:bodyPr/>
        <a:lstStyle/>
        <a:p>
          <a:endParaRPr lang="en-US"/>
        </a:p>
      </dgm:t>
    </dgm:pt>
    <dgm:pt modelId="{F37B7EA7-AA90-4471-95BD-659E80EE6CA5}">
      <dgm:prSet custT="1"/>
      <dgm:spPr/>
      <dgm:t>
        <a:bodyPr/>
        <a:lstStyle/>
        <a:p>
          <a:r>
            <a:rPr lang="en-US" sz="3600" dirty="0"/>
            <a:t>Prioritize bonus funding to high-need areas</a:t>
          </a:r>
        </a:p>
      </dgm:t>
    </dgm:pt>
    <dgm:pt modelId="{C84CB2AB-4010-4BD3-9C8C-3131FB1F57F6}" type="parTrans" cxnId="{E6E25366-8A08-42FE-946B-F5702AD2E0C6}">
      <dgm:prSet/>
      <dgm:spPr/>
      <dgm:t>
        <a:bodyPr/>
        <a:lstStyle/>
        <a:p>
          <a:endParaRPr lang="en-US"/>
        </a:p>
      </dgm:t>
    </dgm:pt>
    <dgm:pt modelId="{9F240AA7-1B6B-406C-8181-60596567EC7F}" type="sibTrans" cxnId="{E6E25366-8A08-42FE-946B-F5702AD2E0C6}">
      <dgm:prSet/>
      <dgm:spPr/>
      <dgm:t>
        <a:bodyPr/>
        <a:lstStyle/>
        <a:p>
          <a:endParaRPr lang="en-US"/>
        </a:p>
      </dgm:t>
    </dgm:pt>
    <dgm:pt modelId="{CDE2E13C-9E8E-45F5-84BE-DEBAA568F27D}">
      <dgm:prSet/>
      <dgm:spPr/>
      <dgm:t>
        <a:bodyPr/>
        <a:lstStyle/>
        <a:p>
          <a:r>
            <a:rPr lang="en-US" dirty="0"/>
            <a:t>CoC Funding Areas</a:t>
          </a:r>
        </a:p>
      </dgm:t>
    </dgm:pt>
    <dgm:pt modelId="{A9CF4F00-69A9-4F1A-99D0-6793347A87BF}" type="parTrans" cxnId="{41030211-115D-47B2-A7B4-A05EC8FCCD97}">
      <dgm:prSet/>
      <dgm:spPr/>
      <dgm:t>
        <a:bodyPr/>
        <a:lstStyle/>
        <a:p>
          <a:endParaRPr lang="en-US"/>
        </a:p>
      </dgm:t>
    </dgm:pt>
    <dgm:pt modelId="{27FDD48D-FEE9-41A3-8C8A-6329AA4A3467}" type="sibTrans" cxnId="{41030211-115D-47B2-A7B4-A05EC8FCCD97}">
      <dgm:prSet/>
      <dgm:spPr/>
      <dgm:t>
        <a:bodyPr/>
        <a:lstStyle/>
        <a:p>
          <a:endParaRPr lang="en-US"/>
        </a:p>
      </dgm:t>
    </dgm:pt>
    <dgm:pt modelId="{C95CAFBB-3016-487D-BE0E-3D2525853EEB}">
      <dgm:prSet custT="1"/>
      <dgm:spPr/>
      <dgm:t>
        <a:bodyPr/>
        <a:lstStyle/>
        <a:p>
          <a:r>
            <a:rPr lang="en-US" sz="3200" dirty="0"/>
            <a:t>Permanent supportive housing</a:t>
          </a:r>
        </a:p>
      </dgm:t>
    </dgm:pt>
    <dgm:pt modelId="{C438273F-3418-4405-A67A-16A25844A040}" type="parTrans" cxnId="{CE999B2A-9FE3-4E73-B6C1-A8C0DE1512F0}">
      <dgm:prSet/>
      <dgm:spPr/>
      <dgm:t>
        <a:bodyPr/>
        <a:lstStyle/>
        <a:p>
          <a:endParaRPr lang="en-US"/>
        </a:p>
      </dgm:t>
    </dgm:pt>
    <dgm:pt modelId="{C2ADDB68-5D30-4E7B-8985-3908C112E582}" type="sibTrans" cxnId="{CE999B2A-9FE3-4E73-B6C1-A8C0DE1512F0}">
      <dgm:prSet/>
      <dgm:spPr/>
      <dgm:t>
        <a:bodyPr/>
        <a:lstStyle/>
        <a:p>
          <a:endParaRPr lang="en-US"/>
        </a:p>
      </dgm:t>
    </dgm:pt>
    <dgm:pt modelId="{F419928C-48EB-4A98-BB66-BBBE5DB2409B}">
      <dgm:prSet custT="1"/>
      <dgm:spPr/>
      <dgm:t>
        <a:bodyPr/>
        <a:lstStyle/>
        <a:p>
          <a:r>
            <a:rPr lang="en-US" sz="3200" dirty="0"/>
            <a:t>Rapid Rehousing</a:t>
          </a:r>
        </a:p>
      </dgm:t>
    </dgm:pt>
    <dgm:pt modelId="{10EA2D06-9253-49C7-8B18-22FB1145D989}" type="parTrans" cxnId="{DE26CB60-A611-415B-8115-1ABB16646A71}">
      <dgm:prSet/>
      <dgm:spPr/>
      <dgm:t>
        <a:bodyPr/>
        <a:lstStyle/>
        <a:p>
          <a:endParaRPr lang="en-US"/>
        </a:p>
      </dgm:t>
    </dgm:pt>
    <dgm:pt modelId="{A3DEA00B-7DB9-46B5-A749-E2F6C0138FAE}" type="sibTrans" cxnId="{DE26CB60-A611-415B-8115-1ABB16646A71}">
      <dgm:prSet/>
      <dgm:spPr/>
      <dgm:t>
        <a:bodyPr/>
        <a:lstStyle/>
        <a:p>
          <a:endParaRPr lang="en-US"/>
        </a:p>
      </dgm:t>
    </dgm:pt>
    <dgm:pt modelId="{16CB0CA0-70EA-4547-8560-6F4A7F51F1D1}">
      <dgm:prSet custT="1"/>
      <dgm:spPr/>
      <dgm:t>
        <a:bodyPr/>
        <a:lstStyle/>
        <a:p>
          <a:r>
            <a:rPr lang="en-US" sz="3200" dirty="0"/>
            <a:t>Support Services</a:t>
          </a:r>
        </a:p>
      </dgm:t>
    </dgm:pt>
    <dgm:pt modelId="{399BF8AC-62C8-4166-805C-FAAA2FF6D02A}" type="parTrans" cxnId="{AF58C889-AC85-445E-AB58-08560BFAAEB5}">
      <dgm:prSet/>
      <dgm:spPr/>
    </dgm:pt>
    <dgm:pt modelId="{F9F64D28-9CA0-4969-B144-6A97E06B6A53}" type="sibTrans" cxnId="{AF58C889-AC85-445E-AB58-08560BFAAEB5}">
      <dgm:prSet/>
      <dgm:spPr/>
    </dgm:pt>
    <dgm:pt modelId="{F8734049-8A41-43B6-8A8F-A1379B61528D}" type="pres">
      <dgm:prSet presAssocID="{909196C7-6EEC-49B3-950D-844873574BE3}" presName="Name0" presStyleCnt="0">
        <dgm:presLayoutVars>
          <dgm:dir/>
          <dgm:animLvl val="lvl"/>
          <dgm:resizeHandles val="exact"/>
        </dgm:presLayoutVars>
      </dgm:prSet>
      <dgm:spPr/>
    </dgm:pt>
    <dgm:pt modelId="{1DEA106D-890C-4565-BAF2-A691E4A8ADAA}" type="pres">
      <dgm:prSet presAssocID="{AD87B1B6-D7DA-4D63-B7A3-4DE9D6B8C130}" presName="linNode" presStyleCnt="0"/>
      <dgm:spPr/>
    </dgm:pt>
    <dgm:pt modelId="{9FBBF58F-EF6D-439B-A5BB-E194C5FEE6EE}" type="pres">
      <dgm:prSet presAssocID="{AD87B1B6-D7DA-4D63-B7A3-4DE9D6B8C130}" presName="parentText" presStyleLbl="node1" presStyleIdx="0" presStyleCnt="2">
        <dgm:presLayoutVars>
          <dgm:chMax val="1"/>
          <dgm:bulletEnabled val="1"/>
        </dgm:presLayoutVars>
      </dgm:prSet>
      <dgm:spPr/>
    </dgm:pt>
    <dgm:pt modelId="{E69FF8AD-1A52-4E99-9A78-5ACB7FABF7B0}" type="pres">
      <dgm:prSet presAssocID="{AD87B1B6-D7DA-4D63-B7A3-4DE9D6B8C130}" presName="descendantText" presStyleLbl="alignAccFollowNode1" presStyleIdx="0" presStyleCnt="2">
        <dgm:presLayoutVars>
          <dgm:bulletEnabled val="1"/>
        </dgm:presLayoutVars>
      </dgm:prSet>
      <dgm:spPr/>
    </dgm:pt>
    <dgm:pt modelId="{AAFEF32E-F45D-403A-9457-3AD5471E2A5E}" type="pres">
      <dgm:prSet presAssocID="{E73346B2-B842-48B8-803E-EA76C26BFE68}" presName="sp" presStyleCnt="0"/>
      <dgm:spPr/>
    </dgm:pt>
    <dgm:pt modelId="{91B775EF-2EFF-4F48-A913-EB18BF2436BC}" type="pres">
      <dgm:prSet presAssocID="{CDE2E13C-9E8E-45F5-84BE-DEBAA568F27D}" presName="linNode" presStyleCnt="0"/>
      <dgm:spPr/>
    </dgm:pt>
    <dgm:pt modelId="{97CDDEE3-7995-432A-9D17-CA378F7B2C53}" type="pres">
      <dgm:prSet presAssocID="{CDE2E13C-9E8E-45F5-84BE-DEBAA568F27D}" presName="parentText" presStyleLbl="node1" presStyleIdx="1" presStyleCnt="2">
        <dgm:presLayoutVars>
          <dgm:chMax val="1"/>
          <dgm:bulletEnabled val="1"/>
        </dgm:presLayoutVars>
      </dgm:prSet>
      <dgm:spPr/>
    </dgm:pt>
    <dgm:pt modelId="{7B72C15F-39D8-4CB6-B790-8E0AA0E70A12}" type="pres">
      <dgm:prSet presAssocID="{CDE2E13C-9E8E-45F5-84BE-DEBAA568F27D}" presName="descendantText" presStyleLbl="alignAccFollowNode1" presStyleIdx="1" presStyleCnt="2">
        <dgm:presLayoutVars>
          <dgm:bulletEnabled val="1"/>
        </dgm:presLayoutVars>
      </dgm:prSet>
      <dgm:spPr/>
    </dgm:pt>
  </dgm:ptLst>
  <dgm:cxnLst>
    <dgm:cxn modelId="{41030211-115D-47B2-A7B4-A05EC8FCCD97}" srcId="{909196C7-6EEC-49B3-950D-844873574BE3}" destId="{CDE2E13C-9E8E-45F5-84BE-DEBAA568F27D}" srcOrd="1" destOrd="0" parTransId="{A9CF4F00-69A9-4F1A-99D0-6793347A87BF}" sibTransId="{27FDD48D-FEE9-41A3-8C8A-6329AA4A3467}"/>
    <dgm:cxn modelId="{ECAD951D-8D42-4630-B592-CD6F0618AA50}" srcId="{909196C7-6EEC-49B3-950D-844873574BE3}" destId="{AD87B1B6-D7DA-4D63-B7A3-4DE9D6B8C130}" srcOrd="0" destOrd="0" parTransId="{A72EA2A1-9E9A-406C-A1BE-D0066B5882A8}" sibTransId="{E73346B2-B842-48B8-803E-EA76C26BFE68}"/>
    <dgm:cxn modelId="{CE999B2A-9FE3-4E73-B6C1-A8C0DE1512F0}" srcId="{CDE2E13C-9E8E-45F5-84BE-DEBAA568F27D}" destId="{C95CAFBB-3016-487D-BE0E-3D2525853EEB}" srcOrd="0" destOrd="0" parTransId="{C438273F-3418-4405-A67A-16A25844A040}" sibTransId="{C2ADDB68-5D30-4E7B-8985-3908C112E582}"/>
    <dgm:cxn modelId="{2EA8CB32-2938-4CBC-A4BF-00642CB3869E}" type="presOf" srcId="{AD87B1B6-D7DA-4D63-B7A3-4DE9D6B8C130}" destId="{9FBBF58F-EF6D-439B-A5BB-E194C5FEE6EE}" srcOrd="0" destOrd="0" presId="urn:microsoft.com/office/officeart/2005/8/layout/vList5"/>
    <dgm:cxn modelId="{DE26CB60-A611-415B-8115-1ABB16646A71}" srcId="{CDE2E13C-9E8E-45F5-84BE-DEBAA568F27D}" destId="{F419928C-48EB-4A98-BB66-BBBE5DB2409B}" srcOrd="2" destOrd="0" parTransId="{10EA2D06-9253-49C7-8B18-22FB1145D989}" sibTransId="{A3DEA00B-7DB9-46B5-A749-E2F6C0138FAE}"/>
    <dgm:cxn modelId="{E6E25366-8A08-42FE-946B-F5702AD2E0C6}" srcId="{AD87B1B6-D7DA-4D63-B7A3-4DE9D6B8C130}" destId="{F37B7EA7-AA90-4471-95BD-659E80EE6CA5}" srcOrd="0" destOrd="0" parTransId="{C84CB2AB-4010-4BD3-9C8C-3131FB1F57F6}" sibTransId="{9F240AA7-1B6B-406C-8181-60596567EC7F}"/>
    <dgm:cxn modelId="{E182DD55-192E-4290-9099-7BA2B257A272}" type="presOf" srcId="{F419928C-48EB-4A98-BB66-BBBE5DB2409B}" destId="{7B72C15F-39D8-4CB6-B790-8E0AA0E70A12}" srcOrd="0" destOrd="2" presId="urn:microsoft.com/office/officeart/2005/8/layout/vList5"/>
    <dgm:cxn modelId="{3D69C181-720C-4A49-8F75-EE42D8BA3D4B}" type="presOf" srcId="{909196C7-6EEC-49B3-950D-844873574BE3}" destId="{F8734049-8A41-43B6-8A8F-A1379B61528D}" srcOrd="0" destOrd="0" presId="urn:microsoft.com/office/officeart/2005/8/layout/vList5"/>
    <dgm:cxn modelId="{AF58C889-AC85-445E-AB58-08560BFAAEB5}" srcId="{CDE2E13C-9E8E-45F5-84BE-DEBAA568F27D}" destId="{16CB0CA0-70EA-4547-8560-6F4A7F51F1D1}" srcOrd="1" destOrd="0" parTransId="{399BF8AC-62C8-4166-805C-FAAA2FF6D02A}" sibTransId="{F9F64D28-9CA0-4969-B144-6A97E06B6A53}"/>
    <dgm:cxn modelId="{A5CF0B94-A1D9-497B-87D4-D7FDAABB8AA4}" type="presOf" srcId="{CDE2E13C-9E8E-45F5-84BE-DEBAA568F27D}" destId="{97CDDEE3-7995-432A-9D17-CA378F7B2C53}" srcOrd="0" destOrd="0" presId="urn:microsoft.com/office/officeart/2005/8/layout/vList5"/>
    <dgm:cxn modelId="{E9AEB7A0-5F98-43C2-8021-CBE23B72A68B}" type="presOf" srcId="{C95CAFBB-3016-487D-BE0E-3D2525853EEB}" destId="{7B72C15F-39D8-4CB6-B790-8E0AA0E70A12}" srcOrd="0" destOrd="0" presId="urn:microsoft.com/office/officeart/2005/8/layout/vList5"/>
    <dgm:cxn modelId="{5DBD5FC3-E967-46A8-A21E-70FEB9912BB6}" type="presOf" srcId="{F37B7EA7-AA90-4471-95BD-659E80EE6CA5}" destId="{E69FF8AD-1A52-4E99-9A78-5ACB7FABF7B0}" srcOrd="0" destOrd="0" presId="urn:microsoft.com/office/officeart/2005/8/layout/vList5"/>
    <dgm:cxn modelId="{D5B9AEEF-ED2C-4A50-9151-587DFA2EBF47}" type="presOf" srcId="{16CB0CA0-70EA-4547-8560-6F4A7F51F1D1}" destId="{7B72C15F-39D8-4CB6-B790-8E0AA0E70A12}" srcOrd="0" destOrd="1" presId="urn:microsoft.com/office/officeart/2005/8/layout/vList5"/>
    <dgm:cxn modelId="{0F6B4A9C-7837-4E14-9623-0E164517EBB7}" type="presParOf" srcId="{F8734049-8A41-43B6-8A8F-A1379B61528D}" destId="{1DEA106D-890C-4565-BAF2-A691E4A8ADAA}" srcOrd="0" destOrd="0" presId="urn:microsoft.com/office/officeart/2005/8/layout/vList5"/>
    <dgm:cxn modelId="{275BF743-9AE9-4A6F-B1B4-35FFED97423E}" type="presParOf" srcId="{1DEA106D-890C-4565-BAF2-A691E4A8ADAA}" destId="{9FBBF58F-EF6D-439B-A5BB-E194C5FEE6EE}" srcOrd="0" destOrd="0" presId="urn:microsoft.com/office/officeart/2005/8/layout/vList5"/>
    <dgm:cxn modelId="{D978A8F7-21EE-467B-8292-893C24B440E1}" type="presParOf" srcId="{1DEA106D-890C-4565-BAF2-A691E4A8ADAA}" destId="{E69FF8AD-1A52-4E99-9A78-5ACB7FABF7B0}" srcOrd="1" destOrd="0" presId="urn:microsoft.com/office/officeart/2005/8/layout/vList5"/>
    <dgm:cxn modelId="{2D5B6639-6953-4AE9-8169-D3D7079EDA17}" type="presParOf" srcId="{F8734049-8A41-43B6-8A8F-A1379B61528D}" destId="{AAFEF32E-F45D-403A-9457-3AD5471E2A5E}" srcOrd="1" destOrd="0" presId="urn:microsoft.com/office/officeart/2005/8/layout/vList5"/>
    <dgm:cxn modelId="{FD48D494-5D98-4F92-AD43-19B273A37358}" type="presParOf" srcId="{F8734049-8A41-43B6-8A8F-A1379B61528D}" destId="{91B775EF-2EFF-4F48-A913-EB18BF2436BC}" srcOrd="2" destOrd="0" presId="urn:microsoft.com/office/officeart/2005/8/layout/vList5"/>
    <dgm:cxn modelId="{1DC09038-7EE2-4A73-BD8A-D76364314A66}" type="presParOf" srcId="{91B775EF-2EFF-4F48-A913-EB18BF2436BC}" destId="{97CDDEE3-7995-432A-9D17-CA378F7B2C53}" srcOrd="0" destOrd="0" presId="urn:microsoft.com/office/officeart/2005/8/layout/vList5"/>
    <dgm:cxn modelId="{C17346FF-AFFB-4284-BC48-75C914011CA0}" type="presParOf" srcId="{91B775EF-2EFF-4F48-A913-EB18BF2436BC}" destId="{7B72C15F-39D8-4CB6-B790-8E0AA0E70A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3CCDB2-4215-4100-AE9B-AEF9F9CFC96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657DE83-C28B-4BC0-A82C-CB24496334F6}">
      <dgm:prSet phldrT="[Text]" custT="1"/>
      <dgm:spPr/>
      <dgm:t>
        <a:bodyPr/>
        <a:lstStyle/>
        <a:p>
          <a:r>
            <a:rPr lang="en-US" sz="3200" dirty="0"/>
            <a:t>Local Government Agencies</a:t>
          </a:r>
        </a:p>
      </dgm:t>
    </dgm:pt>
    <dgm:pt modelId="{7AC0C588-114E-4C90-B931-E216803B3623}" type="parTrans" cxnId="{006636A9-05C5-4E95-9265-85409339E65B}">
      <dgm:prSet/>
      <dgm:spPr/>
      <dgm:t>
        <a:bodyPr/>
        <a:lstStyle/>
        <a:p>
          <a:endParaRPr lang="en-US" sz="1400"/>
        </a:p>
      </dgm:t>
    </dgm:pt>
    <dgm:pt modelId="{679482A7-9801-40AC-A312-0360C6C2379D}" type="sibTrans" cxnId="{006636A9-05C5-4E95-9265-85409339E65B}">
      <dgm:prSet/>
      <dgm:spPr/>
      <dgm:t>
        <a:bodyPr/>
        <a:lstStyle/>
        <a:p>
          <a:endParaRPr lang="en-US"/>
        </a:p>
      </dgm:t>
    </dgm:pt>
    <dgm:pt modelId="{62498B0C-2A01-4256-82CE-BC638E3C08CF}">
      <dgm:prSet phldrT="[Text]" custT="1"/>
      <dgm:spPr/>
      <dgm:t>
        <a:bodyPr/>
        <a:lstStyle/>
        <a:p>
          <a:r>
            <a:rPr lang="en-US" sz="3200" dirty="0"/>
            <a:t>Mental Health Providers</a:t>
          </a:r>
        </a:p>
      </dgm:t>
    </dgm:pt>
    <dgm:pt modelId="{28E1F6E0-3662-4713-9C0A-75903DB0FC8B}" type="parTrans" cxnId="{315BE890-DB44-479D-A401-E28B2F5315F5}">
      <dgm:prSet/>
      <dgm:spPr/>
      <dgm:t>
        <a:bodyPr/>
        <a:lstStyle/>
        <a:p>
          <a:endParaRPr lang="en-US" sz="1400"/>
        </a:p>
      </dgm:t>
    </dgm:pt>
    <dgm:pt modelId="{32A2052E-B357-424B-916C-17B571FC5453}" type="sibTrans" cxnId="{315BE890-DB44-479D-A401-E28B2F5315F5}">
      <dgm:prSet/>
      <dgm:spPr/>
      <dgm:t>
        <a:bodyPr/>
        <a:lstStyle/>
        <a:p>
          <a:endParaRPr lang="en-US"/>
        </a:p>
      </dgm:t>
    </dgm:pt>
    <dgm:pt modelId="{5C7C7917-6870-4C7B-A8B4-F965024FC916}">
      <dgm:prSet phldrT="[Text]" custT="1"/>
      <dgm:spPr/>
      <dgm:t>
        <a:bodyPr/>
        <a:lstStyle/>
        <a:p>
          <a:r>
            <a:rPr lang="en-US" sz="3200" dirty="0"/>
            <a:t>Substance Use Providers</a:t>
          </a:r>
        </a:p>
      </dgm:t>
    </dgm:pt>
    <dgm:pt modelId="{7972BE74-AB22-4271-827E-AA84E2A1684A}" type="parTrans" cxnId="{C13AB57E-87F0-4AF7-BB95-24815C06638F}">
      <dgm:prSet/>
      <dgm:spPr/>
      <dgm:t>
        <a:bodyPr/>
        <a:lstStyle/>
        <a:p>
          <a:endParaRPr lang="en-US" sz="1400"/>
        </a:p>
      </dgm:t>
    </dgm:pt>
    <dgm:pt modelId="{44C1C4AE-854C-4403-998B-BFC044DFDB48}" type="sibTrans" cxnId="{C13AB57E-87F0-4AF7-BB95-24815C06638F}">
      <dgm:prSet/>
      <dgm:spPr/>
      <dgm:t>
        <a:bodyPr/>
        <a:lstStyle/>
        <a:p>
          <a:endParaRPr lang="en-US"/>
        </a:p>
      </dgm:t>
    </dgm:pt>
    <dgm:pt modelId="{7E93ED3B-FC24-485E-B77F-DB262A850CDF}">
      <dgm:prSet phldrT="[Text]" custT="1"/>
      <dgm:spPr/>
      <dgm:t>
        <a:bodyPr/>
        <a:lstStyle/>
        <a:p>
          <a:r>
            <a:rPr lang="en-US" sz="3200" dirty="0"/>
            <a:t>Outreach Providers</a:t>
          </a:r>
        </a:p>
      </dgm:t>
    </dgm:pt>
    <dgm:pt modelId="{123DB024-2C08-4963-B354-EAB3A0799057}" type="parTrans" cxnId="{D9D78EEF-5C55-42A7-9DB3-024BD8B6C6CA}">
      <dgm:prSet/>
      <dgm:spPr/>
      <dgm:t>
        <a:bodyPr/>
        <a:lstStyle/>
        <a:p>
          <a:endParaRPr lang="en-US" sz="1400"/>
        </a:p>
      </dgm:t>
    </dgm:pt>
    <dgm:pt modelId="{44121720-A76B-41E8-B872-4A9961EEDF17}" type="sibTrans" cxnId="{D9D78EEF-5C55-42A7-9DB3-024BD8B6C6CA}">
      <dgm:prSet/>
      <dgm:spPr/>
      <dgm:t>
        <a:bodyPr/>
        <a:lstStyle/>
        <a:p>
          <a:endParaRPr lang="en-US"/>
        </a:p>
      </dgm:t>
    </dgm:pt>
    <dgm:pt modelId="{45394F81-3C4B-4F36-9120-446776767D30}">
      <dgm:prSet phldrT="[Text]" custT="1"/>
      <dgm:spPr/>
      <dgm:t>
        <a:bodyPr/>
        <a:lstStyle/>
        <a:p>
          <a:r>
            <a:rPr lang="en-US" sz="3200" dirty="0"/>
            <a:t>Veteran Providers </a:t>
          </a:r>
        </a:p>
      </dgm:t>
    </dgm:pt>
    <dgm:pt modelId="{4932C632-C45C-4BBF-83AB-6804CC87845D}" type="parTrans" cxnId="{E11C5BCC-2154-45C9-8BCE-21CBF54E0848}">
      <dgm:prSet/>
      <dgm:spPr/>
      <dgm:t>
        <a:bodyPr/>
        <a:lstStyle/>
        <a:p>
          <a:endParaRPr lang="en-US" sz="1400"/>
        </a:p>
      </dgm:t>
    </dgm:pt>
    <dgm:pt modelId="{5B902EA2-B033-4496-8D0C-24BA3BDE06D5}" type="sibTrans" cxnId="{E11C5BCC-2154-45C9-8BCE-21CBF54E0848}">
      <dgm:prSet/>
      <dgm:spPr/>
      <dgm:t>
        <a:bodyPr/>
        <a:lstStyle/>
        <a:p>
          <a:endParaRPr lang="en-US"/>
        </a:p>
      </dgm:t>
    </dgm:pt>
    <dgm:pt modelId="{22CCF10A-AC7B-46D8-9A54-57F41B6D9295}">
      <dgm:prSet custT="1"/>
      <dgm:spPr/>
      <dgm:t>
        <a:bodyPr/>
        <a:lstStyle/>
        <a:p>
          <a:r>
            <a:rPr lang="en-US" sz="3200" dirty="0"/>
            <a:t>Housing Providers</a:t>
          </a:r>
        </a:p>
      </dgm:t>
    </dgm:pt>
    <dgm:pt modelId="{F1AAE29D-F048-4952-82D0-B0CCBF19EE79}" type="parTrans" cxnId="{8F147AE8-8E49-4F63-8801-919B77A98CAD}">
      <dgm:prSet/>
      <dgm:spPr/>
      <dgm:t>
        <a:bodyPr/>
        <a:lstStyle/>
        <a:p>
          <a:endParaRPr lang="en-US" sz="1400"/>
        </a:p>
      </dgm:t>
    </dgm:pt>
    <dgm:pt modelId="{05BFB1CF-1275-4943-91AE-9F0961AE8325}" type="sibTrans" cxnId="{8F147AE8-8E49-4F63-8801-919B77A98CAD}">
      <dgm:prSet/>
      <dgm:spPr/>
      <dgm:t>
        <a:bodyPr/>
        <a:lstStyle/>
        <a:p>
          <a:endParaRPr lang="en-US"/>
        </a:p>
      </dgm:t>
    </dgm:pt>
    <dgm:pt modelId="{AB6A8DD3-096E-4600-832C-50B5DAC89F06}" type="pres">
      <dgm:prSet presAssocID="{163CCDB2-4215-4100-AE9B-AEF9F9CFC96B}" presName="vert0" presStyleCnt="0">
        <dgm:presLayoutVars>
          <dgm:dir/>
          <dgm:animOne val="branch"/>
          <dgm:animLvl val="lvl"/>
        </dgm:presLayoutVars>
      </dgm:prSet>
      <dgm:spPr/>
    </dgm:pt>
    <dgm:pt modelId="{15E25ED6-16C9-4354-B1A2-121412E041BF}" type="pres">
      <dgm:prSet presAssocID="{A657DE83-C28B-4BC0-A82C-CB24496334F6}" presName="thickLine" presStyleLbl="alignNode1" presStyleIdx="0" presStyleCnt="6"/>
      <dgm:spPr/>
    </dgm:pt>
    <dgm:pt modelId="{7E3D9794-5CFA-4938-92F7-479DE4712E62}" type="pres">
      <dgm:prSet presAssocID="{A657DE83-C28B-4BC0-A82C-CB24496334F6}" presName="horz1" presStyleCnt="0"/>
      <dgm:spPr/>
    </dgm:pt>
    <dgm:pt modelId="{1E4E2593-173F-4F86-9E9A-0BCD2B679C4E}" type="pres">
      <dgm:prSet presAssocID="{A657DE83-C28B-4BC0-A82C-CB24496334F6}" presName="tx1" presStyleLbl="revTx" presStyleIdx="0" presStyleCnt="6"/>
      <dgm:spPr/>
    </dgm:pt>
    <dgm:pt modelId="{0DDE304D-FC09-414C-A3E8-0F759BC6FE40}" type="pres">
      <dgm:prSet presAssocID="{A657DE83-C28B-4BC0-A82C-CB24496334F6}" presName="vert1" presStyleCnt="0"/>
      <dgm:spPr/>
    </dgm:pt>
    <dgm:pt modelId="{FA4AC973-4944-4FC4-A19E-31457598AFE0}" type="pres">
      <dgm:prSet presAssocID="{62498B0C-2A01-4256-82CE-BC638E3C08CF}" presName="thickLine" presStyleLbl="alignNode1" presStyleIdx="1" presStyleCnt="6"/>
      <dgm:spPr/>
    </dgm:pt>
    <dgm:pt modelId="{632A3F3F-AC86-4512-B67C-7F37EBCED210}" type="pres">
      <dgm:prSet presAssocID="{62498B0C-2A01-4256-82CE-BC638E3C08CF}" presName="horz1" presStyleCnt="0"/>
      <dgm:spPr/>
    </dgm:pt>
    <dgm:pt modelId="{C1030924-7C4B-4008-9C89-6B830A4F1BFC}" type="pres">
      <dgm:prSet presAssocID="{62498B0C-2A01-4256-82CE-BC638E3C08CF}" presName="tx1" presStyleLbl="revTx" presStyleIdx="1" presStyleCnt="6"/>
      <dgm:spPr/>
    </dgm:pt>
    <dgm:pt modelId="{14EEEE50-1FCE-466F-B07B-B9E0479F4B8A}" type="pres">
      <dgm:prSet presAssocID="{62498B0C-2A01-4256-82CE-BC638E3C08CF}" presName="vert1" presStyleCnt="0"/>
      <dgm:spPr/>
    </dgm:pt>
    <dgm:pt modelId="{C621BA2D-2C52-44F1-9F2D-E6B5BD8168AB}" type="pres">
      <dgm:prSet presAssocID="{5C7C7917-6870-4C7B-A8B4-F965024FC916}" presName="thickLine" presStyleLbl="alignNode1" presStyleIdx="2" presStyleCnt="6"/>
      <dgm:spPr/>
    </dgm:pt>
    <dgm:pt modelId="{AD439EB2-2B58-40E9-AE9B-68BF74D50EA5}" type="pres">
      <dgm:prSet presAssocID="{5C7C7917-6870-4C7B-A8B4-F965024FC916}" presName="horz1" presStyleCnt="0"/>
      <dgm:spPr/>
    </dgm:pt>
    <dgm:pt modelId="{883604D9-69CA-4986-BC65-AC659AC3A0C0}" type="pres">
      <dgm:prSet presAssocID="{5C7C7917-6870-4C7B-A8B4-F965024FC916}" presName="tx1" presStyleLbl="revTx" presStyleIdx="2" presStyleCnt="6"/>
      <dgm:spPr/>
    </dgm:pt>
    <dgm:pt modelId="{A85DFA73-DC77-499E-BDCC-CB0B8DDF99FF}" type="pres">
      <dgm:prSet presAssocID="{5C7C7917-6870-4C7B-A8B4-F965024FC916}" presName="vert1" presStyleCnt="0"/>
      <dgm:spPr/>
    </dgm:pt>
    <dgm:pt modelId="{2A5B241D-450B-4065-82FB-D6B89D587C78}" type="pres">
      <dgm:prSet presAssocID="{7E93ED3B-FC24-485E-B77F-DB262A850CDF}" presName="thickLine" presStyleLbl="alignNode1" presStyleIdx="3" presStyleCnt="6"/>
      <dgm:spPr/>
    </dgm:pt>
    <dgm:pt modelId="{094B48D3-A590-4920-BCFA-C38A06E1441B}" type="pres">
      <dgm:prSet presAssocID="{7E93ED3B-FC24-485E-B77F-DB262A850CDF}" presName="horz1" presStyleCnt="0"/>
      <dgm:spPr/>
    </dgm:pt>
    <dgm:pt modelId="{90B81CE2-2394-4034-919A-97289F5CF570}" type="pres">
      <dgm:prSet presAssocID="{7E93ED3B-FC24-485E-B77F-DB262A850CDF}" presName="tx1" presStyleLbl="revTx" presStyleIdx="3" presStyleCnt="6"/>
      <dgm:spPr/>
    </dgm:pt>
    <dgm:pt modelId="{834B1B9B-AB08-4794-A119-CD922117224B}" type="pres">
      <dgm:prSet presAssocID="{7E93ED3B-FC24-485E-B77F-DB262A850CDF}" presName="vert1" presStyleCnt="0"/>
      <dgm:spPr/>
    </dgm:pt>
    <dgm:pt modelId="{5C1D8BA2-6F0D-40AB-A9A7-6C94A68A8CEA}" type="pres">
      <dgm:prSet presAssocID="{45394F81-3C4B-4F36-9120-446776767D30}" presName="thickLine" presStyleLbl="alignNode1" presStyleIdx="4" presStyleCnt="6"/>
      <dgm:spPr/>
    </dgm:pt>
    <dgm:pt modelId="{77168CC9-7E26-4527-B584-89A0C4AA4755}" type="pres">
      <dgm:prSet presAssocID="{45394F81-3C4B-4F36-9120-446776767D30}" presName="horz1" presStyleCnt="0"/>
      <dgm:spPr/>
    </dgm:pt>
    <dgm:pt modelId="{1E16AB1A-A775-4920-A194-D304A291BD8E}" type="pres">
      <dgm:prSet presAssocID="{45394F81-3C4B-4F36-9120-446776767D30}" presName="tx1" presStyleLbl="revTx" presStyleIdx="4" presStyleCnt="6"/>
      <dgm:spPr/>
    </dgm:pt>
    <dgm:pt modelId="{61E51A10-1752-4D69-9E57-23F547E27FBB}" type="pres">
      <dgm:prSet presAssocID="{45394F81-3C4B-4F36-9120-446776767D30}" presName="vert1" presStyleCnt="0"/>
      <dgm:spPr/>
    </dgm:pt>
    <dgm:pt modelId="{07F2C17B-CBA2-4ECA-951B-541C32521A49}" type="pres">
      <dgm:prSet presAssocID="{22CCF10A-AC7B-46D8-9A54-57F41B6D9295}" presName="thickLine" presStyleLbl="alignNode1" presStyleIdx="5" presStyleCnt="6"/>
      <dgm:spPr/>
    </dgm:pt>
    <dgm:pt modelId="{5B1595FF-B694-463D-A2F0-00844A403303}" type="pres">
      <dgm:prSet presAssocID="{22CCF10A-AC7B-46D8-9A54-57F41B6D9295}" presName="horz1" presStyleCnt="0"/>
      <dgm:spPr/>
    </dgm:pt>
    <dgm:pt modelId="{504E865D-F9BC-46EA-978E-7D2AE9EA3E81}" type="pres">
      <dgm:prSet presAssocID="{22CCF10A-AC7B-46D8-9A54-57F41B6D9295}" presName="tx1" presStyleLbl="revTx" presStyleIdx="5" presStyleCnt="6"/>
      <dgm:spPr/>
    </dgm:pt>
    <dgm:pt modelId="{D3A45B15-A3C9-4AB5-BF57-011B99870388}" type="pres">
      <dgm:prSet presAssocID="{22CCF10A-AC7B-46D8-9A54-57F41B6D9295}" presName="vert1" presStyleCnt="0"/>
      <dgm:spPr/>
    </dgm:pt>
  </dgm:ptLst>
  <dgm:cxnLst>
    <dgm:cxn modelId="{3327EA0D-3E24-4805-A050-1F8DBA250074}" type="presOf" srcId="{62498B0C-2A01-4256-82CE-BC638E3C08CF}" destId="{C1030924-7C4B-4008-9C89-6B830A4F1BFC}" srcOrd="0" destOrd="0" presId="urn:microsoft.com/office/officeart/2008/layout/LinedList"/>
    <dgm:cxn modelId="{3922A641-31A6-4B5E-9CC6-13046C2EF4E9}" type="presOf" srcId="{5C7C7917-6870-4C7B-A8B4-F965024FC916}" destId="{883604D9-69CA-4986-BC65-AC659AC3A0C0}" srcOrd="0" destOrd="0" presId="urn:microsoft.com/office/officeart/2008/layout/LinedList"/>
    <dgm:cxn modelId="{C13AB57E-87F0-4AF7-BB95-24815C06638F}" srcId="{163CCDB2-4215-4100-AE9B-AEF9F9CFC96B}" destId="{5C7C7917-6870-4C7B-A8B4-F965024FC916}" srcOrd="2" destOrd="0" parTransId="{7972BE74-AB22-4271-827E-AA84E2A1684A}" sibTransId="{44C1C4AE-854C-4403-998B-BFC044DFDB48}"/>
    <dgm:cxn modelId="{315BE890-DB44-479D-A401-E28B2F5315F5}" srcId="{163CCDB2-4215-4100-AE9B-AEF9F9CFC96B}" destId="{62498B0C-2A01-4256-82CE-BC638E3C08CF}" srcOrd="1" destOrd="0" parTransId="{28E1F6E0-3662-4713-9C0A-75903DB0FC8B}" sibTransId="{32A2052E-B357-424B-916C-17B571FC5453}"/>
    <dgm:cxn modelId="{006636A9-05C5-4E95-9265-85409339E65B}" srcId="{163CCDB2-4215-4100-AE9B-AEF9F9CFC96B}" destId="{A657DE83-C28B-4BC0-A82C-CB24496334F6}" srcOrd="0" destOrd="0" parTransId="{7AC0C588-114E-4C90-B931-E216803B3623}" sibTransId="{679482A7-9801-40AC-A312-0360C6C2379D}"/>
    <dgm:cxn modelId="{1757AAAC-F060-431C-8C35-62AFF98F7443}" type="presOf" srcId="{7E93ED3B-FC24-485E-B77F-DB262A850CDF}" destId="{90B81CE2-2394-4034-919A-97289F5CF570}" srcOrd="0" destOrd="0" presId="urn:microsoft.com/office/officeart/2008/layout/LinedList"/>
    <dgm:cxn modelId="{995EFBC1-6D19-406D-8797-B8CC0FF4D2F5}" type="presOf" srcId="{22CCF10A-AC7B-46D8-9A54-57F41B6D9295}" destId="{504E865D-F9BC-46EA-978E-7D2AE9EA3E81}" srcOrd="0" destOrd="0" presId="urn:microsoft.com/office/officeart/2008/layout/LinedList"/>
    <dgm:cxn modelId="{0D882EC2-780C-4E06-B001-DF8F6C70E999}" type="presOf" srcId="{45394F81-3C4B-4F36-9120-446776767D30}" destId="{1E16AB1A-A775-4920-A194-D304A291BD8E}" srcOrd="0" destOrd="0" presId="urn:microsoft.com/office/officeart/2008/layout/LinedList"/>
    <dgm:cxn modelId="{E757A2CA-DA23-4C94-9581-2BA5B2495F7A}" type="presOf" srcId="{A657DE83-C28B-4BC0-A82C-CB24496334F6}" destId="{1E4E2593-173F-4F86-9E9A-0BCD2B679C4E}" srcOrd="0" destOrd="0" presId="urn:microsoft.com/office/officeart/2008/layout/LinedList"/>
    <dgm:cxn modelId="{E11C5BCC-2154-45C9-8BCE-21CBF54E0848}" srcId="{163CCDB2-4215-4100-AE9B-AEF9F9CFC96B}" destId="{45394F81-3C4B-4F36-9120-446776767D30}" srcOrd="4" destOrd="0" parTransId="{4932C632-C45C-4BBF-83AB-6804CC87845D}" sibTransId="{5B902EA2-B033-4496-8D0C-24BA3BDE06D5}"/>
    <dgm:cxn modelId="{A8B764D3-2E8F-4EFD-AC8E-316B6EEAE10E}" type="presOf" srcId="{163CCDB2-4215-4100-AE9B-AEF9F9CFC96B}" destId="{AB6A8DD3-096E-4600-832C-50B5DAC89F06}" srcOrd="0" destOrd="0" presId="urn:microsoft.com/office/officeart/2008/layout/LinedList"/>
    <dgm:cxn modelId="{8F147AE8-8E49-4F63-8801-919B77A98CAD}" srcId="{163CCDB2-4215-4100-AE9B-AEF9F9CFC96B}" destId="{22CCF10A-AC7B-46D8-9A54-57F41B6D9295}" srcOrd="5" destOrd="0" parTransId="{F1AAE29D-F048-4952-82D0-B0CCBF19EE79}" sibTransId="{05BFB1CF-1275-4943-91AE-9F0961AE8325}"/>
    <dgm:cxn modelId="{D9D78EEF-5C55-42A7-9DB3-024BD8B6C6CA}" srcId="{163CCDB2-4215-4100-AE9B-AEF9F9CFC96B}" destId="{7E93ED3B-FC24-485E-B77F-DB262A850CDF}" srcOrd="3" destOrd="0" parTransId="{123DB024-2C08-4963-B354-EAB3A0799057}" sibTransId="{44121720-A76B-41E8-B872-4A9961EEDF17}"/>
    <dgm:cxn modelId="{4CED82B3-35E1-482D-B66D-8DD22106F06E}" type="presParOf" srcId="{AB6A8DD3-096E-4600-832C-50B5DAC89F06}" destId="{15E25ED6-16C9-4354-B1A2-121412E041BF}" srcOrd="0" destOrd="0" presId="urn:microsoft.com/office/officeart/2008/layout/LinedList"/>
    <dgm:cxn modelId="{EE3F73B6-E6E4-4ADC-B581-2CBF3C18C063}" type="presParOf" srcId="{AB6A8DD3-096E-4600-832C-50B5DAC89F06}" destId="{7E3D9794-5CFA-4938-92F7-479DE4712E62}" srcOrd="1" destOrd="0" presId="urn:microsoft.com/office/officeart/2008/layout/LinedList"/>
    <dgm:cxn modelId="{334989FC-2163-48AB-94E8-C2E209DF728C}" type="presParOf" srcId="{7E3D9794-5CFA-4938-92F7-479DE4712E62}" destId="{1E4E2593-173F-4F86-9E9A-0BCD2B679C4E}" srcOrd="0" destOrd="0" presId="urn:microsoft.com/office/officeart/2008/layout/LinedList"/>
    <dgm:cxn modelId="{F7B176FE-165B-40C7-BC31-1ECF7B26EB5A}" type="presParOf" srcId="{7E3D9794-5CFA-4938-92F7-479DE4712E62}" destId="{0DDE304D-FC09-414C-A3E8-0F759BC6FE40}" srcOrd="1" destOrd="0" presId="urn:microsoft.com/office/officeart/2008/layout/LinedList"/>
    <dgm:cxn modelId="{762CDCC6-7203-451E-9248-885C3519C857}" type="presParOf" srcId="{AB6A8DD3-096E-4600-832C-50B5DAC89F06}" destId="{FA4AC973-4944-4FC4-A19E-31457598AFE0}" srcOrd="2" destOrd="0" presId="urn:microsoft.com/office/officeart/2008/layout/LinedList"/>
    <dgm:cxn modelId="{82C9D348-C977-4211-931C-BBA1804C53E4}" type="presParOf" srcId="{AB6A8DD3-096E-4600-832C-50B5DAC89F06}" destId="{632A3F3F-AC86-4512-B67C-7F37EBCED210}" srcOrd="3" destOrd="0" presId="urn:microsoft.com/office/officeart/2008/layout/LinedList"/>
    <dgm:cxn modelId="{E75F6F9E-2C7E-473D-9736-C9F32B930DB7}" type="presParOf" srcId="{632A3F3F-AC86-4512-B67C-7F37EBCED210}" destId="{C1030924-7C4B-4008-9C89-6B830A4F1BFC}" srcOrd="0" destOrd="0" presId="urn:microsoft.com/office/officeart/2008/layout/LinedList"/>
    <dgm:cxn modelId="{04AC9671-8186-419E-8090-24192F2B0169}" type="presParOf" srcId="{632A3F3F-AC86-4512-B67C-7F37EBCED210}" destId="{14EEEE50-1FCE-466F-B07B-B9E0479F4B8A}" srcOrd="1" destOrd="0" presId="urn:microsoft.com/office/officeart/2008/layout/LinedList"/>
    <dgm:cxn modelId="{4E2D963B-D1F3-4676-9C68-B668B77CF4D2}" type="presParOf" srcId="{AB6A8DD3-096E-4600-832C-50B5DAC89F06}" destId="{C621BA2D-2C52-44F1-9F2D-E6B5BD8168AB}" srcOrd="4" destOrd="0" presId="urn:microsoft.com/office/officeart/2008/layout/LinedList"/>
    <dgm:cxn modelId="{72FFD714-8E4C-4227-93F1-E268A0BD0867}" type="presParOf" srcId="{AB6A8DD3-096E-4600-832C-50B5DAC89F06}" destId="{AD439EB2-2B58-40E9-AE9B-68BF74D50EA5}" srcOrd="5" destOrd="0" presId="urn:microsoft.com/office/officeart/2008/layout/LinedList"/>
    <dgm:cxn modelId="{807BB938-2365-46A2-BBBD-B94F198383F0}" type="presParOf" srcId="{AD439EB2-2B58-40E9-AE9B-68BF74D50EA5}" destId="{883604D9-69CA-4986-BC65-AC659AC3A0C0}" srcOrd="0" destOrd="0" presId="urn:microsoft.com/office/officeart/2008/layout/LinedList"/>
    <dgm:cxn modelId="{55C2EFF4-7F09-484F-850D-13608FE51959}" type="presParOf" srcId="{AD439EB2-2B58-40E9-AE9B-68BF74D50EA5}" destId="{A85DFA73-DC77-499E-BDCC-CB0B8DDF99FF}" srcOrd="1" destOrd="0" presId="urn:microsoft.com/office/officeart/2008/layout/LinedList"/>
    <dgm:cxn modelId="{CA2F339C-3339-4D7A-BA5F-2EF4A25BFB86}" type="presParOf" srcId="{AB6A8DD3-096E-4600-832C-50B5DAC89F06}" destId="{2A5B241D-450B-4065-82FB-D6B89D587C78}" srcOrd="6" destOrd="0" presId="urn:microsoft.com/office/officeart/2008/layout/LinedList"/>
    <dgm:cxn modelId="{9925E72F-72EB-4F82-B4F4-163289F6CC4E}" type="presParOf" srcId="{AB6A8DD3-096E-4600-832C-50B5DAC89F06}" destId="{094B48D3-A590-4920-BCFA-C38A06E1441B}" srcOrd="7" destOrd="0" presId="urn:microsoft.com/office/officeart/2008/layout/LinedList"/>
    <dgm:cxn modelId="{696367CC-50AB-4DF4-B030-C7F644185109}" type="presParOf" srcId="{094B48D3-A590-4920-BCFA-C38A06E1441B}" destId="{90B81CE2-2394-4034-919A-97289F5CF570}" srcOrd="0" destOrd="0" presId="urn:microsoft.com/office/officeart/2008/layout/LinedList"/>
    <dgm:cxn modelId="{FA2877C9-546F-409C-BABD-9F76BC4D18A2}" type="presParOf" srcId="{094B48D3-A590-4920-BCFA-C38A06E1441B}" destId="{834B1B9B-AB08-4794-A119-CD922117224B}" srcOrd="1" destOrd="0" presId="urn:microsoft.com/office/officeart/2008/layout/LinedList"/>
    <dgm:cxn modelId="{6932C818-C401-4BEE-8A5D-DF899AC04074}" type="presParOf" srcId="{AB6A8DD3-096E-4600-832C-50B5DAC89F06}" destId="{5C1D8BA2-6F0D-40AB-A9A7-6C94A68A8CEA}" srcOrd="8" destOrd="0" presId="urn:microsoft.com/office/officeart/2008/layout/LinedList"/>
    <dgm:cxn modelId="{76E4C097-717E-4A8A-93D8-CE24A1189560}" type="presParOf" srcId="{AB6A8DD3-096E-4600-832C-50B5DAC89F06}" destId="{77168CC9-7E26-4527-B584-89A0C4AA4755}" srcOrd="9" destOrd="0" presId="urn:microsoft.com/office/officeart/2008/layout/LinedList"/>
    <dgm:cxn modelId="{B847C2A6-716A-4436-920A-4D67982D1E91}" type="presParOf" srcId="{77168CC9-7E26-4527-B584-89A0C4AA4755}" destId="{1E16AB1A-A775-4920-A194-D304A291BD8E}" srcOrd="0" destOrd="0" presId="urn:microsoft.com/office/officeart/2008/layout/LinedList"/>
    <dgm:cxn modelId="{51970214-ACD6-4258-B680-724E3C68EC92}" type="presParOf" srcId="{77168CC9-7E26-4527-B584-89A0C4AA4755}" destId="{61E51A10-1752-4D69-9E57-23F547E27FBB}" srcOrd="1" destOrd="0" presId="urn:microsoft.com/office/officeart/2008/layout/LinedList"/>
    <dgm:cxn modelId="{DFAE5364-ED32-456E-B2A3-E96E8FC21A8A}" type="presParOf" srcId="{AB6A8DD3-096E-4600-832C-50B5DAC89F06}" destId="{07F2C17B-CBA2-4ECA-951B-541C32521A49}" srcOrd="10" destOrd="0" presId="urn:microsoft.com/office/officeart/2008/layout/LinedList"/>
    <dgm:cxn modelId="{380A6B72-6B28-4A48-8A2D-3136310364E0}" type="presParOf" srcId="{AB6A8DD3-096E-4600-832C-50B5DAC89F06}" destId="{5B1595FF-B694-463D-A2F0-00844A403303}" srcOrd="11" destOrd="0" presId="urn:microsoft.com/office/officeart/2008/layout/LinedList"/>
    <dgm:cxn modelId="{D11F33ED-7A02-46B1-A859-4E9DAEF544BE}" type="presParOf" srcId="{5B1595FF-B694-463D-A2F0-00844A403303}" destId="{504E865D-F9BC-46EA-978E-7D2AE9EA3E81}" srcOrd="0" destOrd="0" presId="urn:microsoft.com/office/officeart/2008/layout/LinedList"/>
    <dgm:cxn modelId="{393D1FF8-3546-47C7-B693-DC2A0A9F3239}" type="presParOf" srcId="{5B1595FF-B694-463D-A2F0-00844A403303}" destId="{D3A45B15-A3C9-4AB5-BF57-011B9987038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F989A0-CF63-4FB1-872F-21CE4CDDA6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454C871-C218-42CD-B2F5-DE35E7178345}">
      <dgm:prSet custT="1"/>
      <dgm:spPr/>
      <dgm:t>
        <a:bodyPr/>
        <a:lstStyle/>
        <a:p>
          <a:r>
            <a:rPr lang="en-US" sz="1600" dirty="0"/>
            <a:t>Department of Community and Family Services (DCFS)</a:t>
          </a:r>
        </a:p>
      </dgm:t>
    </dgm:pt>
    <dgm:pt modelId="{2CE61488-889E-4FC9-B107-A2DBB33B9326}" type="parTrans" cxnId="{5B26D076-EAAE-4EF1-8F81-F5AFCF0DE3E9}">
      <dgm:prSet/>
      <dgm:spPr/>
      <dgm:t>
        <a:bodyPr/>
        <a:lstStyle/>
        <a:p>
          <a:endParaRPr lang="en-US"/>
        </a:p>
      </dgm:t>
    </dgm:pt>
    <dgm:pt modelId="{018192B2-A6C5-468C-93A6-A61A90DEF511}" type="sibTrans" cxnId="{5B26D076-EAAE-4EF1-8F81-F5AFCF0DE3E9}">
      <dgm:prSet/>
      <dgm:spPr/>
      <dgm:t>
        <a:bodyPr/>
        <a:lstStyle/>
        <a:p>
          <a:endParaRPr lang="en-US"/>
        </a:p>
      </dgm:t>
    </dgm:pt>
    <dgm:pt modelId="{FC203E6E-3B4F-43DE-BF88-B4C78C59B665}">
      <dgm:prSet custT="1"/>
      <dgm:spPr/>
      <dgm:t>
        <a:bodyPr/>
        <a:lstStyle/>
        <a:p>
          <a:r>
            <a:rPr lang="en-US" sz="1600" dirty="0"/>
            <a:t>Adult Protective Services</a:t>
          </a:r>
        </a:p>
      </dgm:t>
    </dgm:pt>
    <dgm:pt modelId="{62F6BCE1-E9CE-4CB4-8F3B-F3E4E16961B1}" type="parTrans" cxnId="{BC7E0C07-C111-46D0-ABEA-96D52E9414CB}">
      <dgm:prSet/>
      <dgm:spPr/>
      <dgm:t>
        <a:bodyPr/>
        <a:lstStyle/>
        <a:p>
          <a:endParaRPr lang="en-US"/>
        </a:p>
      </dgm:t>
    </dgm:pt>
    <dgm:pt modelId="{7E4F5E44-52B0-4391-AB6F-F90A7E1BF5ED}" type="sibTrans" cxnId="{BC7E0C07-C111-46D0-ABEA-96D52E9414CB}">
      <dgm:prSet/>
      <dgm:spPr/>
      <dgm:t>
        <a:bodyPr/>
        <a:lstStyle/>
        <a:p>
          <a:endParaRPr lang="en-US"/>
        </a:p>
      </dgm:t>
    </dgm:pt>
    <dgm:pt modelId="{1B997E29-C791-4901-ACC2-A8ED596B0EB2}">
      <dgm:prSet custT="1"/>
      <dgm:spPr/>
      <dgm:t>
        <a:bodyPr/>
        <a:lstStyle/>
        <a:p>
          <a:r>
            <a:rPr lang="en-US" sz="1600" dirty="0"/>
            <a:t>Housing Unit</a:t>
          </a:r>
        </a:p>
      </dgm:t>
    </dgm:pt>
    <dgm:pt modelId="{DD169DAA-382F-4B41-BAEA-BD61AB18FC3D}" type="parTrans" cxnId="{CE9AFAF4-36F3-4ABC-9CF7-968F11B15EF8}">
      <dgm:prSet/>
      <dgm:spPr/>
      <dgm:t>
        <a:bodyPr/>
        <a:lstStyle/>
        <a:p>
          <a:endParaRPr lang="en-US"/>
        </a:p>
      </dgm:t>
    </dgm:pt>
    <dgm:pt modelId="{68F60678-58E7-4A86-A1E1-9EBDF1364BCC}" type="sibTrans" cxnId="{CE9AFAF4-36F3-4ABC-9CF7-968F11B15EF8}">
      <dgm:prSet/>
      <dgm:spPr/>
      <dgm:t>
        <a:bodyPr/>
        <a:lstStyle/>
        <a:p>
          <a:endParaRPr lang="en-US"/>
        </a:p>
      </dgm:t>
    </dgm:pt>
    <dgm:pt modelId="{8159164C-B486-4748-B864-EB4692F1D8A8}">
      <dgm:prSet custT="1"/>
      <dgm:spPr/>
      <dgm:t>
        <a:bodyPr/>
        <a:lstStyle/>
        <a:p>
          <a:r>
            <a:rPr lang="en-US" sz="1600" dirty="0"/>
            <a:t>Department of Behavioral and Community Health (DBCH)</a:t>
          </a:r>
        </a:p>
      </dgm:t>
    </dgm:pt>
    <dgm:pt modelId="{A080929F-72E2-498F-BA14-10D84E254EA5}" type="parTrans" cxnId="{FA6771F6-3EDF-4BED-A6DB-4E5CE893ACE9}">
      <dgm:prSet/>
      <dgm:spPr/>
      <dgm:t>
        <a:bodyPr/>
        <a:lstStyle/>
        <a:p>
          <a:endParaRPr lang="en-US"/>
        </a:p>
      </dgm:t>
    </dgm:pt>
    <dgm:pt modelId="{22FFE3BE-C3E1-4DA9-9F31-12C0D8666934}" type="sibTrans" cxnId="{FA6771F6-3EDF-4BED-A6DB-4E5CE893ACE9}">
      <dgm:prSet/>
      <dgm:spPr/>
      <dgm:t>
        <a:bodyPr/>
        <a:lstStyle/>
        <a:p>
          <a:endParaRPr lang="en-US"/>
        </a:p>
      </dgm:t>
    </dgm:pt>
    <dgm:pt modelId="{ADBD68C6-48C5-4F86-8196-60BAAA049643}">
      <dgm:prSet custT="1"/>
      <dgm:spPr/>
      <dgm:t>
        <a:bodyPr/>
        <a:lstStyle/>
        <a:p>
          <a:r>
            <a:rPr lang="en-US" sz="1600" dirty="0"/>
            <a:t>Law Enforcement Assisted Diversion Program (LEAD)</a:t>
          </a:r>
        </a:p>
      </dgm:t>
    </dgm:pt>
    <dgm:pt modelId="{77063428-003D-4A46-9896-7145BB577CA4}" type="parTrans" cxnId="{D26EA4F3-A0A4-4DC0-AC7B-7A5FE7779006}">
      <dgm:prSet/>
      <dgm:spPr/>
      <dgm:t>
        <a:bodyPr/>
        <a:lstStyle/>
        <a:p>
          <a:endParaRPr lang="en-US"/>
        </a:p>
      </dgm:t>
    </dgm:pt>
    <dgm:pt modelId="{DAC618A7-CFCF-45E9-A8A8-D7D89772918E}" type="sibTrans" cxnId="{D26EA4F3-A0A4-4DC0-AC7B-7A5FE7779006}">
      <dgm:prSet/>
      <dgm:spPr/>
      <dgm:t>
        <a:bodyPr/>
        <a:lstStyle/>
        <a:p>
          <a:endParaRPr lang="en-US"/>
        </a:p>
      </dgm:t>
    </dgm:pt>
    <dgm:pt modelId="{DDD7CCFE-BD74-4FC9-9776-AB0345F54DEC}">
      <dgm:prSet custT="1"/>
      <dgm:spPr/>
      <dgm:t>
        <a:bodyPr/>
        <a:lstStyle/>
        <a:p>
          <a:r>
            <a:rPr lang="en-US" sz="1600" dirty="0"/>
            <a:t>Single Point of Access (SPOA) </a:t>
          </a:r>
        </a:p>
      </dgm:t>
    </dgm:pt>
    <dgm:pt modelId="{2A5263E0-42AD-4E8A-9CD9-0631938E47E4}" type="parTrans" cxnId="{07BC7506-9480-4031-8532-9D7EC7383C59}">
      <dgm:prSet/>
      <dgm:spPr/>
      <dgm:t>
        <a:bodyPr/>
        <a:lstStyle/>
        <a:p>
          <a:endParaRPr lang="en-US"/>
        </a:p>
      </dgm:t>
    </dgm:pt>
    <dgm:pt modelId="{E95EF672-52A8-48ED-A007-A4576B9D19C0}" type="sibTrans" cxnId="{07BC7506-9480-4031-8532-9D7EC7383C59}">
      <dgm:prSet/>
      <dgm:spPr/>
      <dgm:t>
        <a:bodyPr/>
        <a:lstStyle/>
        <a:p>
          <a:endParaRPr lang="en-US"/>
        </a:p>
      </dgm:t>
    </dgm:pt>
    <dgm:pt modelId="{AFDB9B36-C96A-4308-B751-1AC3F3667B3C}">
      <dgm:prSet custT="1"/>
      <dgm:spPr/>
      <dgm:t>
        <a:bodyPr/>
        <a:lstStyle/>
        <a:p>
          <a:r>
            <a:rPr lang="en-US" sz="1600" dirty="0"/>
            <a:t>Mental Health America of Dutchess County</a:t>
          </a:r>
        </a:p>
      </dgm:t>
    </dgm:pt>
    <dgm:pt modelId="{96281484-722B-4B76-A887-2897BD62562A}" type="parTrans" cxnId="{09C4FD7B-2CAB-4130-A5C8-8E97C7E6A4A5}">
      <dgm:prSet/>
      <dgm:spPr/>
      <dgm:t>
        <a:bodyPr/>
        <a:lstStyle/>
        <a:p>
          <a:endParaRPr lang="en-US"/>
        </a:p>
      </dgm:t>
    </dgm:pt>
    <dgm:pt modelId="{0103F8DA-B478-424F-B20E-49A77EEB14B9}" type="sibTrans" cxnId="{09C4FD7B-2CAB-4130-A5C8-8E97C7E6A4A5}">
      <dgm:prSet/>
      <dgm:spPr/>
      <dgm:t>
        <a:bodyPr/>
        <a:lstStyle/>
        <a:p>
          <a:endParaRPr lang="en-US"/>
        </a:p>
      </dgm:t>
    </dgm:pt>
    <dgm:pt modelId="{0A8E68DE-2267-4848-8B06-870D65D9289D}">
      <dgm:prSet custT="1"/>
      <dgm:spPr/>
      <dgm:t>
        <a:bodyPr/>
        <a:lstStyle/>
        <a:p>
          <a:r>
            <a:rPr lang="en-US" sz="1600" dirty="0"/>
            <a:t>Mobile Crisis Intervention Program</a:t>
          </a:r>
          <a:r>
            <a:rPr lang="en-US" sz="1600" baseline="30000" dirty="0"/>
            <a:t>1 </a:t>
          </a:r>
          <a:endParaRPr lang="en-US" sz="1600" dirty="0"/>
        </a:p>
      </dgm:t>
    </dgm:pt>
    <dgm:pt modelId="{BF5BC2FD-8B03-49AD-83BE-720CC5B4CE2F}" type="parTrans" cxnId="{CF7DB9F3-DB69-4DE0-8981-8E759EC4EFBB}">
      <dgm:prSet/>
      <dgm:spPr/>
      <dgm:t>
        <a:bodyPr/>
        <a:lstStyle/>
        <a:p>
          <a:endParaRPr lang="en-US"/>
        </a:p>
      </dgm:t>
    </dgm:pt>
    <dgm:pt modelId="{E373C1F4-C751-4421-968B-754E097422F0}" type="sibTrans" cxnId="{CF7DB9F3-DB69-4DE0-8981-8E759EC4EFBB}">
      <dgm:prSet/>
      <dgm:spPr/>
      <dgm:t>
        <a:bodyPr/>
        <a:lstStyle/>
        <a:p>
          <a:endParaRPr lang="en-US"/>
        </a:p>
      </dgm:t>
    </dgm:pt>
    <dgm:pt modelId="{836CBAC9-D0E8-4BB4-9505-BBECAEC01A7F}">
      <dgm:prSet custT="1"/>
      <dgm:spPr/>
      <dgm:t>
        <a:bodyPr/>
        <a:lstStyle/>
        <a:p>
          <a:r>
            <a:rPr lang="en-US" sz="1600" dirty="0"/>
            <a:t>People USA</a:t>
          </a:r>
        </a:p>
      </dgm:t>
    </dgm:pt>
    <dgm:pt modelId="{506CBAAC-E8A2-4A5D-8D71-A7DCC549624E}" type="parTrans" cxnId="{D798EDFD-E741-4FB9-BFCE-FD875DEDD638}">
      <dgm:prSet/>
      <dgm:spPr/>
      <dgm:t>
        <a:bodyPr/>
        <a:lstStyle/>
        <a:p>
          <a:endParaRPr lang="en-US"/>
        </a:p>
      </dgm:t>
    </dgm:pt>
    <dgm:pt modelId="{AE308084-DA62-49EC-AE90-46EC5DF85862}" type="sibTrans" cxnId="{D798EDFD-E741-4FB9-BFCE-FD875DEDD638}">
      <dgm:prSet/>
      <dgm:spPr/>
      <dgm:t>
        <a:bodyPr/>
        <a:lstStyle/>
        <a:p>
          <a:endParaRPr lang="en-US"/>
        </a:p>
      </dgm:t>
    </dgm:pt>
    <dgm:pt modelId="{D837CE1D-55E6-4BB5-A2EF-C339600A8A22}">
      <dgm:prSet custT="1"/>
      <dgm:spPr/>
      <dgm:t>
        <a:bodyPr/>
        <a:lstStyle/>
        <a:p>
          <a:r>
            <a:rPr lang="en-US" sz="1600" dirty="0"/>
            <a:t>Stabilization Center</a:t>
          </a:r>
          <a:r>
            <a:rPr lang="en-US" sz="1600" baseline="30000" dirty="0"/>
            <a:t>1 </a:t>
          </a:r>
          <a:endParaRPr lang="en-US" sz="1600" dirty="0"/>
        </a:p>
      </dgm:t>
    </dgm:pt>
    <dgm:pt modelId="{06630FD1-805D-4DBE-B46C-6606E53EAF15}" type="parTrans" cxnId="{3D1FCD49-1D6B-4459-A27D-DE2D7F31424D}">
      <dgm:prSet/>
      <dgm:spPr/>
      <dgm:t>
        <a:bodyPr/>
        <a:lstStyle/>
        <a:p>
          <a:endParaRPr lang="en-US"/>
        </a:p>
      </dgm:t>
    </dgm:pt>
    <dgm:pt modelId="{DABE60B9-FA41-4FBE-BDAE-26B58FF0C359}" type="sibTrans" cxnId="{3D1FCD49-1D6B-4459-A27D-DE2D7F31424D}">
      <dgm:prSet/>
      <dgm:spPr/>
      <dgm:t>
        <a:bodyPr/>
        <a:lstStyle/>
        <a:p>
          <a:endParaRPr lang="en-US"/>
        </a:p>
      </dgm:t>
    </dgm:pt>
    <dgm:pt modelId="{0CCF0F3E-7442-4E28-9E33-0B1DB8BA6151}">
      <dgm:prSet custT="1"/>
      <dgm:spPr/>
      <dgm:t>
        <a:bodyPr/>
        <a:lstStyle/>
        <a:p>
          <a:r>
            <a:rPr lang="en-US" sz="1600" dirty="0"/>
            <a:t>HONOR’s </a:t>
          </a:r>
        </a:p>
      </dgm:t>
    </dgm:pt>
    <dgm:pt modelId="{198E9703-166A-4B80-8E75-73F3B871C6B7}" type="parTrans" cxnId="{A7AB349D-FB1F-45C1-A796-0459826ADF8F}">
      <dgm:prSet/>
      <dgm:spPr/>
      <dgm:t>
        <a:bodyPr/>
        <a:lstStyle/>
        <a:p>
          <a:endParaRPr lang="en-US"/>
        </a:p>
      </dgm:t>
    </dgm:pt>
    <dgm:pt modelId="{0F87C88F-D7A4-4219-9076-E78B2D529028}" type="sibTrans" cxnId="{A7AB349D-FB1F-45C1-A796-0459826ADF8F}">
      <dgm:prSet/>
      <dgm:spPr/>
      <dgm:t>
        <a:bodyPr/>
        <a:lstStyle/>
        <a:p>
          <a:endParaRPr lang="en-US"/>
        </a:p>
      </dgm:t>
    </dgm:pt>
    <dgm:pt modelId="{47E77BA6-99D1-4DEA-B59A-4337C7E38B16}">
      <dgm:prSet custT="1"/>
      <dgm:spPr/>
      <dgm:t>
        <a:bodyPr/>
        <a:lstStyle/>
        <a:p>
          <a:r>
            <a:rPr lang="en-US" sz="1600" b="0" dirty="0"/>
            <a:t>Safe </a:t>
          </a:r>
          <a:r>
            <a:rPr lang="en-US" sz="1600" dirty="0"/>
            <a:t>Options Support (SOS) Critical Time Intervention (CTI): SOS-CTI</a:t>
          </a:r>
        </a:p>
      </dgm:t>
    </dgm:pt>
    <dgm:pt modelId="{898948B7-721D-4B3A-91C7-0FE924BA7E25}" type="parTrans" cxnId="{0799D92A-18CE-4AF1-9DF9-594078F858BB}">
      <dgm:prSet/>
      <dgm:spPr/>
      <dgm:t>
        <a:bodyPr/>
        <a:lstStyle/>
        <a:p>
          <a:endParaRPr lang="en-US"/>
        </a:p>
      </dgm:t>
    </dgm:pt>
    <dgm:pt modelId="{70E1E5CF-D648-45D1-98D1-28110946EDC6}" type="sibTrans" cxnId="{0799D92A-18CE-4AF1-9DF9-594078F858BB}">
      <dgm:prSet/>
      <dgm:spPr/>
      <dgm:t>
        <a:bodyPr/>
        <a:lstStyle/>
        <a:p>
          <a:endParaRPr lang="en-US"/>
        </a:p>
      </dgm:t>
    </dgm:pt>
    <dgm:pt modelId="{AB16EE45-4CEC-4BAA-A55D-C02A4B1E979B}">
      <dgm:prSet custT="1"/>
      <dgm:spPr/>
      <dgm:t>
        <a:bodyPr/>
        <a:lstStyle/>
        <a:p>
          <a:r>
            <a:rPr lang="en-US" sz="1600" dirty="0"/>
            <a:t>Hudson River Housing</a:t>
          </a:r>
        </a:p>
      </dgm:t>
    </dgm:pt>
    <dgm:pt modelId="{85775AEF-6046-4FD7-AF90-DAD723F76B42}" type="parTrans" cxnId="{5386E937-579E-49EF-9EEE-FCB20F7285F3}">
      <dgm:prSet/>
      <dgm:spPr/>
      <dgm:t>
        <a:bodyPr/>
        <a:lstStyle/>
        <a:p>
          <a:endParaRPr lang="en-US"/>
        </a:p>
      </dgm:t>
    </dgm:pt>
    <dgm:pt modelId="{9C60B237-4A54-4482-8635-DAA811B766E8}" type="sibTrans" cxnId="{5386E937-579E-49EF-9EEE-FCB20F7285F3}">
      <dgm:prSet/>
      <dgm:spPr/>
      <dgm:t>
        <a:bodyPr/>
        <a:lstStyle/>
        <a:p>
          <a:endParaRPr lang="en-US"/>
        </a:p>
      </dgm:t>
    </dgm:pt>
    <dgm:pt modelId="{2392E700-91DD-4397-9194-E784891D7562}">
      <dgm:prSet custT="1"/>
      <dgm:spPr/>
      <dgm:t>
        <a:bodyPr/>
        <a:lstStyle/>
        <a:p>
          <a:r>
            <a:rPr lang="en-US" sz="1600" dirty="0"/>
            <a:t>Outreach program</a:t>
          </a:r>
          <a:r>
            <a:rPr lang="en-US" sz="1600" baseline="30000" dirty="0"/>
            <a:t>1 </a:t>
          </a:r>
          <a:endParaRPr lang="en-US" sz="1600" dirty="0"/>
        </a:p>
      </dgm:t>
    </dgm:pt>
    <dgm:pt modelId="{16EB308F-A2BE-4229-94A4-AEC6E0847EAA}" type="parTrans" cxnId="{3A028C07-9E0C-4751-BA03-6B892450A44A}">
      <dgm:prSet/>
      <dgm:spPr/>
      <dgm:t>
        <a:bodyPr/>
        <a:lstStyle/>
        <a:p>
          <a:endParaRPr lang="en-US"/>
        </a:p>
      </dgm:t>
    </dgm:pt>
    <dgm:pt modelId="{EC51F039-E9BB-4B1C-83BB-40F3D9641F8B}" type="sibTrans" cxnId="{3A028C07-9E0C-4751-BA03-6B892450A44A}">
      <dgm:prSet/>
      <dgm:spPr/>
      <dgm:t>
        <a:bodyPr/>
        <a:lstStyle/>
        <a:p>
          <a:endParaRPr lang="en-US"/>
        </a:p>
      </dgm:t>
    </dgm:pt>
    <dgm:pt modelId="{A48D4C02-6894-40BD-981B-5A627A567C56}" type="pres">
      <dgm:prSet presAssocID="{88F989A0-CF63-4FB1-872F-21CE4CDDA6EE}" presName="linear" presStyleCnt="0">
        <dgm:presLayoutVars>
          <dgm:dir/>
          <dgm:animLvl val="lvl"/>
          <dgm:resizeHandles val="exact"/>
        </dgm:presLayoutVars>
      </dgm:prSet>
      <dgm:spPr/>
    </dgm:pt>
    <dgm:pt modelId="{3E6CE7CF-C485-4806-B5C5-BA75DE96C98C}" type="pres">
      <dgm:prSet presAssocID="{B454C871-C218-42CD-B2F5-DE35E7178345}" presName="parentLin" presStyleCnt="0"/>
      <dgm:spPr/>
    </dgm:pt>
    <dgm:pt modelId="{28274D86-785F-433F-96B5-03D942068D47}" type="pres">
      <dgm:prSet presAssocID="{B454C871-C218-42CD-B2F5-DE35E7178345}" presName="parentLeftMargin" presStyleLbl="node1" presStyleIdx="0" presStyleCnt="6"/>
      <dgm:spPr/>
    </dgm:pt>
    <dgm:pt modelId="{FC8A8895-15A9-4BF6-B0E0-8775A42B6E6E}" type="pres">
      <dgm:prSet presAssocID="{B454C871-C218-42CD-B2F5-DE35E7178345}" presName="parentText" presStyleLbl="node1" presStyleIdx="0" presStyleCnt="6" custScaleX="107391" custScaleY="119137" custLinFactNeighborX="-1" custLinFactNeighborY="11667">
        <dgm:presLayoutVars>
          <dgm:chMax val="0"/>
          <dgm:bulletEnabled val="1"/>
        </dgm:presLayoutVars>
      </dgm:prSet>
      <dgm:spPr/>
    </dgm:pt>
    <dgm:pt modelId="{FCE2DCCB-12A8-4B0B-B861-5A514A106680}" type="pres">
      <dgm:prSet presAssocID="{B454C871-C218-42CD-B2F5-DE35E7178345}" presName="negativeSpace" presStyleCnt="0"/>
      <dgm:spPr/>
    </dgm:pt>
    <dgm:pt modelId="{964DC6A6-431D-436D-B447-8A8C7820576C}" type="pres">
      <dgm:prSet presAssocID="{B454C871-C218-42CD-B2F5-DE35E7178345}" presName="childText" presStyleLbl="conFgAcc1" presStyleIdx="0" presStyleCnt="6" custLinFactNeighborY="5484">
        <dgm:presLayoutVars>
          <dgm:bulletEnabled val="1"/>
        </dgm:presLayoutVars>
      </dgm:prSet>
      <dgm:spPr/>
    </dgm:pt>
    <dgm:pt modelId="{F6C39BC9-F38A-44D1-9DD1-30EAF0C291C7}" type="pres">
      <dgm:prSet presAssocID="{018192B2-A6C5-468C-93A6-A61A90DEF511}" presName="spaceBetweenRectangles" presStyleCnt="0"/>
      <dgm:spPr/>
    </dgm:pt>
    <dgm:pt modelId="{337C0248-9E03-4274-B769-5D587E638935}" type="pres">
      <dgm:prSet presAssocID="{8159164C-B486-4748-B864-EB4692F1D8A8}" presName="parentLin" presStyleCnt="0"/>
      <dgm:spPr/>
    </dgm:pt>
    <dgm:pt modelId="{1A384165-1AEC-49D1-AF96-B8AE9091D89E}" type="pres">
      <dgm:prSet presAssocID="{8159164C-B486-4748-B864-EB4692F1D8A8}" presName="parentLeftMargin" presStyleLbl="node1" presStyleIdx="0" presStyleCnt="6"/>
      <dgm:spPr/>
    </dgm:pt>
    <dgm:pt modelId="{EA72D439-A6B3-4DA5-9AE1-BFB657D1788C}" type="pres">
      <dgm:prSet presAssocID="{8159164C-B486-4748-B864-EB4692F1D8A8}" presName="parentText" presStyleLbl="node1" presStyleIdx="1" presStyleCnt="6" custScaleX="107391" custScaleY="151804" custLinFactNeighborY="6619">
        <dgm:presLayoutVars>
          <dgm:chMax val="0"/>
          <dgm:bulletEnabled val="1"/>
        </dgm:presLayoutVars>
      </dgm:prSet>
      <dgm:spPr/>
    </dgm:pt>
    <dgm:pt modelId="{BEDEF97C-4F22-42BA-913C-0A05E9811507}" type="pres">
      <dgm:prSet presAssocID="{8159164C-B486-4748-B864-EB4692F1D8A8}" presName="negativeSpace" presStyleCnt="0"/>
      <dgm:spPr/>
    </dgm:pt>
    <dgm:pt modelId="{A10875FC-6587-4E81-8F45-ADB178602993}" type="pres">
      <dgm:prSet presAssocID="{8159164C-B486-4748-B864-EB4692F1D8A8}" presName="childText" presStyleLbl="conFgAcc1" presStyleIdx="1" presStyleCnt="6" custLinFactY="7112" custLinFactNeighborX="-1392" custLinFactNeighborY="100000">
        <dgm:presLayoutVars>
          <dgm:bulletEnabled val="1"/>
        </dgm:presLayoutVars>
      </dgm:prSet>
      <dgm:spPr/>
    </dgm:pt>
    <dgm:pt modelId="{4B7093F9-4F0F-4B62-A756-53A0482C83D3}" type="pres">
      <dgm:prSet presAssocID="{22FFE3BE-C3E1-4DA9-9F31-12C0D8666934}" presName="spaceBetweenRectangles" presStyleCnt="0"/>
      <dgm:spPr/>
    </dgm:pt>
    <dgm:pt modelId="{F99D5070-E6BA-4955-903C-81C6B9E4FA0D}" type="pres">
      <dgm:prSet presAssocID="{AFDB9B36-C96A-4308-B751-1AC3F3667B3C}" presName="parentLin" presStyleCnt="0"/>
      <dgm:spPr/>
    </dgm:pt>
    <dgm:pt modelId="{C0B23A1A-A45F-4507-B2E0-E18E1DA9076E}" type="pres">
      <dgm:prSet presAssocID="{AFDB9B36-C96A-4308-B751-1AC3F3667B3C}" presName="parentLeftMargin" presStyleLbl="node1" presStyleIdx="1" presStyleCnt="6"/>
      <dgm:spPr/>
    </dgm:pt>
    <dgm:pt modelId="{89D1F737-DB55-4579-8313-CC1B2F84C128}" type="pres">
      <dgm:prSet presAssocID="{AFDB9B36-C96A-4308-B751-1AC3F3667B3C}" presName="parentText" presStyleLbl="node1" presStyleIdx="2" presStyleCnt="6" custScaleX="107391" custScaleY="129065">
        <dgm:presLayoutVars>
          <dgm:chMax val="0"/>
          <dgm:bulletEnabled val="1"/>
        </dgm:presLayoutVars>
      </dgm:prSet>
      <dgm:spPr/>
    </dgm:pt>
    <dgm:pt modelId="{F1A69386-FAA9-4EF1-BE81-6E91B0C854F5}" type="pres">
      <dgm:prSet presAssocID="{AFDB9B36-C96A-4308-B751-1AC3F3667B3C}" presName="negativeSpace" presStyleCnt="0"/>
      <dgm:spPr/>
    </dgm:pt>
    <dgm:pt modelId="{8877C578-2F5A-4C25-B297-233D9811D52B}" type="pres">
      <dgm:prSet presAssocID="{AFDB9B36-C96A-4308-B751-1AC3F3667B3C}" presName="childText" presStyleLbl="conFgAcc1" presStyleIdx="2" presStyleCnt="6">
        <dgm:presLayoutVars>
          <dgm:bulletEnabled val="1"/>
        </dgm:presLayoutVars>
      </dgm:prSet>
      <dgm:spPr/>
    </dgm:pt>
    <dgm:pt modelId="{780A1950-D034-4499-9942-373902AC9DC1}" type="pres">
      <dgm:prSet presAssocID="{0103F8DA-B478-424F-B20E-49A77EEB14B9}" presName="spaceBetweenRectangles" presStyleCnt="0"/>
      <dgm:spPr/>
    </dgm:pt>
    <dgm:pt modelId="{002C1D5C-A1B0-49E1-99CC-9F1C3354813D}" type="pres">
      <dgm:prSet presAssocID="{836CBAC9-D0E8-4BB4-9505-BBECAEC01A7F}" presName="parentLin" presStyleCnt="0"/>
      <dgm:spPr/>
    </dgm:pt>
    <dgm:pt modelId="{DCDFBC1E-F965-4334-97C4-77AC25CF4DAA}" type="pres">
      <dgm:prSet presAssocID="{836CBAC9-D0E8-4BB4-9505-BBECAEC01A7F}" presName="parentLeftMargin" presStyleLbl="node1" presStyleIdx="2" presStyleCnt="6"/>
      <dgm:spPr/>
    </dgm:pt>
    <dgm:pt modelId="{F681F16E-F9E6-49D6-92E2-3E8D61997FA7}" type="pres">
      <dgm:prSet presAssocID="{836CBAC9-D0E8-4BB4-9505-BBECAEC01A7F}" presName="parentText" presStyleLbl="node1" presStyleIdx="3" presStyleCnt="6" custScaleX="107391" custLinFactNeighborX="11601" custLinFactNeighborY="-4964">
        <dgm:presLayoutVars>
          <dgm:chMax val="0"/>
          <dgm:bulletEnabled val="1"/>
        </dgm:presLayoutVars>
      </dgm:prSet>
      <dgm:spPr/>
    </dgm:pt>
    <dgm:pt modelId="{66B3DBA9-50D5-460B-8ADC-6DBEEB4710D9}" type="pres">
      <dgm:prSet presAssocID="{836CBAC9-D0E8-4BB4-9505-BBECAEC01A7F}" presName="negativeSpace" presStyleCnt="0"/>
      <dgm:spPr/>
    </dgm:pt>
    <dgm:pt modelId="{3FEF495D-1B0D-4050-AEE3-44DAD8EBDB83}" type="pres">
      <dgm:prSet presAssocID="{836CBAC9-D0E8-4BB4-9505-BBECAEC01A7F}" presName="childText" presStyleLbl="conFgAcc1" presStyleIdx="3" presStyleCnt="6">
        <dgm:presLayoutVars>
          <dgm:bulletEnabled val="1"/>
        </dgm:presLayoutVars>
      </dgm:prSet>
      <dgm:spPr/>
    </dgm:pt>
    <dgm:pt modelId="{52189A09-ED65-4A53-BD64-421F2CC6824D}" type="pres">
      <dgm:prSet presAssocID="{AE308084-DA62-49EC-AE90-46EC5DF85862}" presName="spaceBetweenRectangles" presStyleCnt="0"/>
      <dgm:spPr/>
    </dgm:pt>
    <dgm:pt modelId="{7A484E4B-2DB6-46EF-9117-44B77F1155C6}" type="pres">
      <dgm:prSet presAssocID="{0CCF0F3E-7442-4E28-9E33-0B1DB8BA6151}" presName="parentLin" presStyleCnt="0"/>
      <dgm:spPr/>
    </dgm:pt>
    <dgm:pt modelId="{6904D35B-3570-4D37-9E19-A1A84CC1F236}" type="pres">
      <dgm:prSet presAssocID="{0CCF0F3E-7442-4E28-9E33-0B1DB8BA6151}" presName="parentLeftMargin" presStyleLbl="node1" presStyleIdx="3" presStyleCnt="6"/>
      <dgm:spPr/>
    </dgm:pt>
    <dgm:pt modelId="{C11EE5A0-A188-4E14-A50F-C322088381C5}" type="pres">
      <dgm:prSet presAssocID="{0CCF0F3E-7442-4E28-9E33-0B1DB8BA6151}" presName="parentText" presStyleLbl="node1" presStyleIdx="4" presStyleCnt="6" custScaleX="107391">
        <dgm:presLayoutVars>
          <dgm:chMax val="0"/>
          <dgm:bulletEnabled val="1"/>
        </dgm:presLayoutVars>
      </dgm:prSet>
      <dgm:spPr/>
    </dgm:pt>
    <dgm:pt modelId="{7F6D10F9-47D0-480A-81FD-763E127B2121}" type="pres">
      <dgm:prSet presAssocID="{0CCF0F3E-7442-4E28-9E33-0B1DB8BA6151}" presName="negativeSpace" presStyleCnt="0"/>
      <dgm:spPr/>
    </dgm:pt>
    <dgm:pt modelId="{63821F60-2BE6-4824-80AF-9B774AB5799C}" type="pres">
      <dgm:prSet presAssocID="{0CCF0F3E-7442-4E28-9E33-0B1DB8BA6151}" presName="childText" presStyleLbl="conFgAcc1" presStyleIdx="4" presStyleCnt="6">
        <dgm:presLayoutVars>
          <dgm:bulletEnabled val="1"/>
        </dgm:presLayoutVars>
      </dgm:prSet>
      <dgm:spPr/>
    </dgm:pt>
    <dgm:pt modelId="{171BFD2C-05FD-48BA-A99A-76DD3E583B9F}" type="pres">
      <dgm:prSet presAssocID="{0F87C88F-D7A4-4219-9076-E78B2D529028}" presName="spaceBetweenRectangles" presStyleCnt="0"/>
      <dgm:spPr/>
    </dgm:pt>
    <dgm:pt modelId="{59C2467B-0602-405C-86CE-735363511B0A}" type="pres">
      <dgm:prSet presAssocID="{AB16EE45-4CEC-4BAA-A55D-C02A4B1E979B}" presName="parentLin" presStyleCnt="0"/>
      <dgm:spPr/>
    </dgm:pt>
    <dgm:pt modelId="{277D2790-5595-472C-BC69-56BBA580C503}" type="pres">
      <dgm:prSet presAssocID="{AB16EE45-4CEC-4BAA-A55D-C02A4B1E979B}" presName="parentLeftMargin" presStyleLbl="node1" presStyleIdx="4" presStyleCnt="6"/>
      <dgm:spPr/>
    </dgm:pt>
    <dgm:pt modelId="{BC2BF7BE-47C0-403E-A035-7EB42A48420D}" type="pres">
      <dgm:prSet presAssocID="{AB16EE45-4CEC-4BAA-A55D-C02A4B1E979B}" presName="parentText" presStyleLbl="node1" presStyleIdx="5" presStyleCnt="6" custScaleX="107391">
        <dgm:presLayoutVars>
          <dgm:chMax val="0"/>
          <dgm:bulletEnabled val="1"/>
        </dgm:presLayoutVars>
      </dgm:prSet>
      <dgm:spPr/>
    </dgm:pt>
    <dgm:pt modelId="{D186AE26-DE05-48C8-B9E3-A0A267BFE82B}" type="pres">
      <dgm:prSet presAssocID="{AB16EE45-4CEC-4BAA-A55D-C02A4B1E979B}" presName="negativeSpace" presStyleCnt="0"/>
      <dgm:spPr/>
    </dgm:pt>
    <dgm:pt modelId="{C7738720-B792-4FCE-ABB7-7594F78095D5}" type="pres">
      <dgm:prSet presAssocID="{AB16EE45-4CEC-4BAA-A55D-C02A4B1E979B}" presName="childText" presStyleLbl="conFgAcc1" presStyleIdx="5" presStyleCnt="6">
        <dgm:presLayoutVars>
          <dgm:bulletEnabled val="1"/>
        </dgm:presLayoutVars>
      </dgm:prSet>
      <dgm:spPr/>
    </dgm:pt>
  </dgm:ptLst>
  <dgm:cxnLst>
    <dgm:cxn modelId="{46320B01-6EBE-435A-A5A9-CCAC74304606}" type="presOf" srcId="{FC203E6E-3B4F-43DE-BF88-B4C78C59B665}" destId="{964DC6A6-431D-436D-B447-8A8C7820576C}" srcOrd="0" destOrd="0" presId="urn:microsoft.com/office/officeart/2005/8/layout/list1"/>
    <dgm:cxn modelId="{D3474903-7E7E-465A-AE68-E65689F094A9}" type="presOf" srcId="{AB16EE45-4CEC-4BAA-A55D-C02A4B1E979B}" destId="{BC2BF7BE-47C0-403E-A035-7EB42A48420D}" srcOrd="1" destOrd="0" presId="urn:microsoft.com/office/officeart/2005/8/layout/list1"/>
    <dgm:cxn modelId="{07BC7506-9480-4031-8532-9D7EC7383C59}" srcId="{8159164C-B486-4748-B864-EB4692F1D8A8}" destId="{DDD7CCFE-BD74-4FC9-9776-AB0345F54DEC}" srcOrd="1" destOrd="0" parTransId="{2A5263E0-42AD-4E8A-9CD9-0631938E47E4}" sibTransId="{E95EF672-52A8-48ED-A007-A4576B9D19C0}"/>
    <dgm:cxn modelId="{BC7E0C07-C111-46D0-ABEA-96D52E9414CB}" srcId="{B454C871-C218-42CD-B2F5-DE35E7178345}" destId="{FC203E6E-3B4F-43DE-BF88-B4C78C59B665}" srcOrd="0" destOrd="0" parTransId="{62F6BCE1-E9CE-4CB4-8F3B-F3E4E16961B1}" sibTransId="{7E4F5E44-52B0-4391-AB6F-F90A7E1BF5ED}"/>
    <dgm:cxn modelId="{3A028C07-9E0C-4751-BA03-6B892450A44A}" srcId="{AB16EE45-4CEC-4BAA-A55D-C02A4B1E979B}" destId="{2392E700-91DD-4397-9194-E784891D7562}" srcOrd="0" destOrd="0" parTransId="{16EB308F-A2BE-4229-94A4-AEC6E0847EAA}" sibTransId="{EC51F039-E9BB-4B1C-83BB-40F3D9641F8B}"/>
    <dgm:cxn modelId="{DBE8A208-1BE5-444C-9ABF-C03B137D2EA1}" type="presOf" srcId="{ADBD68C6-48C5-4F86-8196-60BAAA049643}" destId="{A10875FC-6587-4E81-8F45-ADB178602993}" srcOrd="0" destOrd="0" presId="urn:microsoft.com/office/officeart/2005/8/layout/list1"/>
    <dgm:cxn modelId="{E3D72317-A4DB-4A31-8397-D2A615C4CB1D}" type="presOf" srcId="{B454C871-C218-42CD-B2F5-DE35E7178345}" destId="{28274D86-785F-433F-96B5-03D942068D47}" srcOrd="0" destOrd="0" presId="urn:microsoft.com/office/officeart/2005/8/layout/list1"/>
    <dgm:cxn modelId="{471C0229-7625-4ED3-B78B-3B240A12B90B}" type="presOf" srcId="{8159164C-B486-4748-B864-EB4692F1D8A8}" destId="{1A384165-1AEC-49D1-AF96-B8AE9091D89E}" srcOrd="0" destOrd="0" presId="urn:microsoft.com/office/officeart/2005/8/layout/list1"/>
    <dgm:cxn modelId="{0799D92A-18CE-4AF1-9DF9-594078F858BB}" srcId="{0CCF0F3E-7442-4E28-9E33-0B1DB8BA6151}" destId="{47E77BA6-99D1-4DEA-B59A-4337C7E38B16}" srcOrd="0" destOrd="0" parTransId="{898948B7-721D-4B3A-91C7-0FE924BA7E25}" sibTransId="{70E1E5CF-D648-45D1-98D1-28110946EDC6}"/>
    <dgm:cxn modelId="{E4D4972F-38A2-4E87-B2C3-13852C21AFCF}" type="presOf" srcId="{AB16EE45-4CEC-4BAA-A55D-C02A4B1E979B}" destId="{277D2790-5595-472C-BC69-56BBA580C503}" srcOrd="0" destOrd="0" presId="urn:microsoft.com/office/officeart/2005/8/layout/list1"/>
    <dgm:cxn modelId="{5386E937-579E-49EF-9EEE-FCB20F7285F3}" srcId="{88F989A0-CF63-4FB1-872F-21CE4CDDA6EE}" destId="{AB16EE45-4CEC-4BAA-A55D-C02A4B1E979B}" srcOrd="5" destOrd="0" parTransId="{85775AEF-6046-4FD7-AF90-DAD723F76B42}" sibTransId="{9C60B237-4A54-4482-8635-DAA811B766E8}"/>
    <dgm:cxn modelId="{90E4AC3A-0E35-4B08-A86D-15975681255A}" type="presOf" srcId="{AFDB9B36-C96A-4308-B751-1AC3F3667B3C}" destId="{C0B23A1A-A45F-4507-B2E0-E18E1DA9076E}" srcOrd="0" destOrd="0" presId="urn:microsoft.com/office/officeart/2005/8/layout/list1"/>
    <dgm:cxn modelId="{1D4D1A3F-9F47-406C-9D9D-CECBA82F1E39}" type="presOf" srcId="{1B997E29-C791-4901-ACC2-A8ED596B0EB2}" destId="{964DC6A6-431D-436D-B447-8A8C7820576C}" srcOrd="0" destOrd="1" presId="urn:microsoft.com/office/officeart/2005/8/layout/list1"/>
    <dgm:cxn modelId="{1D7CBC3F-EC37-4879-BDF8-E7718BF497D1}" type="presOf" srcId="{836CBAC9-D0E8-4BB4-9505-BBECAEC01A7F}" destId="{DCDFBC1E-F965-4334-97C4-77AC25CF4DAA}" srcOrd="0" destOrd="0" presId="urn:microsoft.com/office/officeart/2005/8/layout/list1"/>
    <dgm:cxn modelId="{EA793343-6AD0-40AF-83BB-CA57728FFB2D}" type="presOf" srcId="{2392E700-91DD-4397-9194-E784891D7562}" destId="{C7738720-B792-4FCE-ABB7-7594F78095D5}" srcOrd="0" destOrd="0" presId="urn:microsoft.com/office/officeart/2005/8/layout/list1"/>
    <dgm:cxn modelId="{A44C6046-55E5-41E9-BF34-40D544647D0F}" type="presOf" srcId="{8159164C-B486-4748-B864-EB4692F1D8A8}" destId="{EA72D439-A6B3-4DA5-9AE1-BFB657D1788C}" srcOrd="1" destOrd="0" presId="urn:microsoft.com/office/officeart/2005/8/layout/list1"/>
    <dgm:cxn modelId="{3D1FCD49-1D6B-4459-A27D-DE2D7F31424D}" srcId="{836CBAC9-D0E8-4BB4-9505-BBECAEC01A7F}" destId="{D837CE1D-55E6-4BB5-A2EF-C339600A8A22}" srcOrd="0" destOrd="0" parTransId="{06630FD1-805D-4DBE-B46C-6606E53EAF15}" sibTransId="{DABE60B9-FA41-4FBE-BDAE-26B58FF0C359}"/>
    <dgm:cxn modelId="{35161E6A-DADC-4A6B-9B78-C0D38B15ADA8}" type="presOf" srcId="{0CCF0F3E-7442-4E28-9E33-0B1DB8BA6151}" destId="{6904D35B-3570-4D37-9E19-A1A84CC1F236}" srcOrd="0" destOrd="0" presId="urn:microsoft.com/office/officeart/2005/8/layout/list1"/>
    <dgm:cxn modelId="{9734BA6C-9377-4237-B0E6-658F2866896C}" type="presOf" srcId="{47E77BA6-99D1-4DEA-B59A-4337C7E38B16}" destId="{63821F60-2BE6-4824-80AF-9B774AB5799C}" srcOrd="0" destOrd="0" presId="urn:microsoft.com/office/officeart/2005/8/layout/list1"/>
    <dgm:cxn modelId="{5B26D076-EAAE-4EF1-8F81-F5AFCF0DE3E9}" srcId="{88F989A0-CF63-4FB1-872F-21CE4CDDA6EE}" destId="{B454C871-C218-42CD-B2F5-DE35E7178345}" srcOrd="0" destOrd="0" parTransId="{2CE61488-889E-4FC9-B107-A2DBB33B9326}" sibTransId="{018192B2-A6C5-468C-93A6-A61A90DEF511}"/>
    <dgm:cxn modelId="{CEE3DE56-2AA8-4A34-8FFA-00243A9645E5}" type="presOf" srcId="{B454C871-C218-42CD-B2F5-DE35E7178345}" destId="{FC8A8895-15A9-4BF6-B0E0-8775A42B6E6E}" srcOrd="1" destOrd="0" presId="urn:microsoft.com/office/officeart/2005/8/layout/list1"/>
    <dgm:cxn modelId="{46D21C59-F330-49F1-97A3-801C1C34CCDC}" type="presOf" srcId="{AFDB9B36-C96A-4308-B751-1AC3F3667B3C}" destId="{89D1F737-DB55-4579-8313-CC1B2F84C128}" srcOrd="1" destOrd="0" presId="urn:microsoft.com/office/officeart/2005/8/layout/list1"/>
    <dgm:cxn modelId="{EF1ACB7B-47FF-47B5-9878-F3512C8A3EB5}" type="presOf" srcId="{836CBAC9-D0E8-4BB4-9505-BBECAEC01A7F}" destId="{F681F16E-F9E6-49D6-92E2-3E8D61997FA7}" srcOrd="1" destOrd="0" presId="urn:microsoft.com/office/officeart/2005/8/layout/list1"/>
    <dgm:cxn modelId="{09C4FD7B-2CAB-4130-A5C8-8E97C7E6A4A5}" srcId="{88F989A0-CF63-4FB1-872F-21CE4CDDA6EE}" destId="{AFDB9B36-C96A-4308-B751-1AC3F3667B3C}" srcOrd="2" destOrd="0" parTransId="{96281484-722B-4B76-A887-2897BD62562A}" sibTransId="{0103F8DA-B478-424F-B20E-49A77EEB14B9}"/>
    <dgm:cxn modelId="{54E84395-87E4-4504-A684-01F7E5BC06EE}" type="presOf" srcId="{0A8E68DE-2267-4848-8B06-870D65D9289D}" destId="{8877C578-2F5A-4C25-B297-233D9811D52B}" srcOrd="0" destOrd="0" presId="urn:microsoft.com/office/officeart/2005/8/layout/list1"/>
    <dgm:cxn modelId="{A7AB349D-FB1F-45C1-A796-0459826ADF8F}" srcId="{88F989A0-CF63-4FB1-872F-21CE4CDDA6EE}" destId="{0CCF0F3E-7442-4E28-9E33-0B1DB8BA6151}" srcOrd="4" destOrd="0" parTransId="{198E9703-166A-4B80-8E75-73F3B871C6B7}" sibTransId="{0F87C88F-D7A4-4219-9076-E78B2D529028}"/>
    <dgm:cxn modelId="{9E13FDCC-F06E-4E23-A9EC-D211B3C6EF7D}" type="presOf" srcId="{88F989A0-CF63-4FB1-872F-21CE4CDDA6EE}" destId="{A48D4C02-6894-40BD-981B-5A627A567C56}" srcOrd="0" destOrd="0" presId="urn:microsoft.com/office/officeart/2005/8/layout/list1"/>
    <dgm:cxn modelId="{D26EA4F3-A0A4-4DC0-AC7B-7A5FE7779006}" srcId="{8159164C-B486-4748-B864-EB4692F1D8A8}" destId="{ADBD68C6-48C5-4F86-8196-60BAAA049643}" srcOrd="0" destOrd="0" parTransId="{77063428-003D-4A46-9896-7145BB577CA4}" sibTransId="{DAC618A7-CFCF-45E9-A8A8-D7D89772918E}"/>
    <dgm:cxn modelId="{CF7DB9F3-DB69-4DE0-8981-8E759EC4EFBB}" srcId="{AFDB9B36-C96A-4308-B751-1AC3F3667B3C}" destId="{0A8E68DE-2267-4848-8B06-870D65D9289D}" srcOrd="0" destOrd="0" parTransId="{BF5BC2FD-8B03-49AD-83BE-720CC5B4CE2F}" sibTransId="{E373C1F4-C751-4421-968B-754E097422F0}"/>
    <dgm:cxn modelId="{AEF811F4-2B8C-40C5-BA27-21819527E0D0}" type="presOf" srcId="{DDD7CCFE-BD74-4FC9-9776-AB0345F54DEC}" destId="{A10875FC-6587-4E81-8F45-ADB178602993}" srcOrd="0" destOrd="1" presId="urn:microsoft.com/office/officeart/2005/8/layout/list1"/>
    <dgm:cxn modelId="{CE9AFAF4-36F3-4ABC-9CF7-968F11B15EF8}" srcId="{B454C871-C218-42CD-B2F5-DE35E7178345}" destId="{1B997E29-C791-4901-ACC2-A8ED596B0EB2}" srcOrd="1" destOrd="0" parTransId="{DD169DAA-382F-4B41-BAEA-BD61AB18FC3D}" sibTransId="{68F60678-58E7-4A86-A1E1-9EBDF1364BCC}"/>
    <dgm:cxn modelId="{FA6771F6-3EDF-4BED-A6DB-4E5CE893ACE9}" srcId="{88F989A0-CF63-4FB1-872F-21CE4CDDA6EE}" destId="{8159164C-B486-4748-B864-EB4692F1D8A8}" srcOrd="1" destOrd="0" parTransId="{A080929F-72E2-498F-BA14-10D84E254EA5}" sibTransId="{22FFE3BE-C3E1-4DA9-9F31-12C0D8666934}"/>
    <dgm:cxn modelId="{C1D080F9-1874-4B6C-A02D-58295B46689F}" type="presOf" srcId="{D837CE1D-55E6-4BB5-A2EF-C339600A8A22}" destId="{3FEF495D-1B0D-4050-AEE3-44DAD8EBDB83}" srcOrd="0" destOrd="0" presId="urn:microsoft.com/office/officeart/2005/8/layout/list1"/>
    <dgm:cxn modelId="{D798EDFD-E741-4FB9-BFCE-FD875DEDD638}" srcId="{88F989A0-CF63-4FB1-872F-21CE4CDDA6EE}" destId="{836CBAC9-D0E8-4BB4-9505-BBECAEC01A7F}" srcOrd="3" destOrd="0" parTransId="{506CBAAC-E8A2-4A5D-8D71-A7DCC549624E}" sibTransId="{AE308084-DA62-49EC-AE90-46EC5DF85862}"/>
    <dgm:cxn modelId="{40D7B7FF-895D-4114-8A08-2696B7003390}" type="presOf" srcId="{0CCF0F3E-7442-4E28-9E33-0B1DB8BA6151}" destId="{C11EE5A0-A188-4E14-A50F-C322088381C5}" srcOrd="1" destOrd="0" presId="urn:microsoft.com/office/officeart/2005/8/layout/list1"/>
    <dgm:cxn modelId="{C806E908-7EE2-4702-ADA9-CC493C60DE44}" type="presParOf" srcId="{A48D4C02-6894-40BD-981B-5A627A567C56}" destId="{3E6CE7CF-C485-4806-B5C5-BA75DE96C98C}" srcOrd="0" destOrd="0" presId="urn:microsoft.com/office/officeart/2005/8/layout/list1"/>
    <dgm:cxn modelId="{9D7F963E-26FD-4D74-B9D6-1FF1CBBDE914}" type="presParOf" srcId="{3E6CE7CF-C485-4806-B5C5-BA75DE96C98C}" destId="{28274D86-785F-433F-96B5-03D942068D47}" srcOrd="0" destOrd="0" presId="urn:microsoft.com/office/officeart/2005/8/layout/list1"/>
    <dgm:cxn modelId="{6AE6A2C7-DBFC-4640-8419-2F24927B3310}" type="presParOf" srcId="{3E6CE7CF-C485-4806-B5C5-BA75DE96C98C}" destId="{FC8A8895-15A9-4BF6-B0E0-8775A42B6E6E}" srcOrd="1" destOrd="0" presId="urn:microsoft.com/office/officeart/2005/8/layout/list1"/>
    <dgm:cxn modelId="{E404A369-8B42-4ADE-B263-7E9EBD992C6C}" type="presParOf" srcId="{A48D4C02-6894-40BD-981B-5A627A567C56}" destId="{FCE2DCCB-12A8-4B0B-B861-5A514A106680}" srcOrd="1" destOrd="0" presId="urn:microsoft.com/office/officeart/2005/8/layout/list1"/>
    <dgm:cxn modelId="{D68A5FC6-3E03-43B6-83DC-75E95615528A}" type="presParOf" srcId="{A48D4C02-6894-40BD-981B-5A627A567C56}" destId="{964DC6A6-431D-436D-B447-8A8C7820576C}" srcOrd="2" destOrd="0" presId="urn:microsoft.com/office/officeart/2005/8/layout/list1"/>
    <dgm:cxn modelId="{BE659498-9902-4F1F-AD2E-A39B6E16874A}" type="presParOf" srcId="{A48D4C02-6894-40BD-981B-5A627A567C56}" destId="{F6C39BC9-F38A-44D1-9DD1-30EAF0C291C7}" srcOrd="3" destOrd="0" presId="urn:microsoft.com/office/officeart/2005/8/layout/list1"/>
    <dgm:cxn modelId="{02FB40B8-A0E3-4FD8-BA15-5376BA7F5A01}" type="presParOf" srcId="{A48D4C02-6894-40BD-981B-5A627A567C56}" destId="{337C0248-9E03-4274-B769-5D587E638935}" srcOrd="4" destOrd="0" presId="urn:microsoft.com/office/officeart/2005/8/layout/list1"/>
    <dgm:cxn modelId="{ACEAB4B5-06E1-4E47-A088-2F0117003405}" type="presParOf" srcId="{337C0248-9E03-4274-B769-5D587E638935}" destId="{1A384165-1AEC-49D1-AF96-B8AE9091D89E}" srcOrd="0" destOrd="0" presId="urn:microsoft.com/office/officeart/2005/8/layout/list1"/>
    <dgm:cxn modelId="{1CB84A7F-7B23-48EF-8CDE-92FE4FB38EEB}" type="presParOf" srcId="{337C0248-9E03-4274-B769-5D587E638935}" destId="{EA72D439-A6B3-4DA5-9AE1-BFB657D1788C}" srcOrd="1" destOrd="0" presId="urn:microsoft.com/office/officeart/2005/8/layout/list1"/>
    <dgm:cxn modelId="{1D5E75C8-D5C2-4048-ACF3-2BEB9EF5C182}" type="presParOf" srcId="{A48D4C02-6894-40BD-981B-5A627A567C56}" destId="{BEDEF97C-4F22-42BA-913C-0A05E9811507}" srcOrd="5" destOrd="0" presId="urn:microsoft.com/office/officeart/2005/8/layout/list1"/>
    <dgm:cxn modelId="{E57A7A94-0CFB-411D-870A-C4CC75084DDF}" type="presParOf" srcId="{A48D4C02-6894-40BD-981B-5A627A567C56}" destId="{A10875FC-6587-4E81-8F45-ADB178602993}" srcOrd="6" destOrd="0" presId="urn:microsoft.com/office/officeart/2005/8/layout/list1"/>
    <dgm:cxn modelId="{5F367A27-38A7-448A-AA5F-62A065401C01}" type="presParOf" srcId="{A48D4C02-6894-40BD-981B-5A627A567C56}" destId="{4B7093F9-4F0F-4B62-A756-53A0482C83D3}" srcOrd="7" destOrd="0" presId="urn:microsoft.com/office/officeart/2005/8/layout/list1"/>
    <dgm:cxn modelId="{61351356-B2F8-4D7C-BD57-7B38D9A9107C}" type="presParOf" srcId="{A48D4C02-6894-40BD-981B-5A627A567C56}" destId="{F99D5070-E6BA-4955-903C-81C6B9E4FA0D}" srcOrd="8" destOrd="0" presId="urn:microsoft.com/office/officeart/2005/8/layout/list1"/>
    <dgm:cxn modelId="{89B8D64C-EBE9-4B45-AAAD-61BDF9DEC199}" type="presParOf" srcId="{F99D5070-E6BA-4955-903C-81C6B9E4FA0D}" destId="{C0B23A1A-A45F-4507-B2E0-E18E1DA9076E}" srcOrd="0" destOrd="0" presId="urn:microsoft.com/office/officeart/2005/8/layout/list1"/>
    <dgm:cxn modelId="{CE7B30E8-7230-47B6-897C-FB132F67BE69}" type="presParOf" srcId="{F99D5070-E6BA-4955-903C-81C6B9E4FA0D}" destId="{89D1F737-DB55-4579-8313-CC1B2F84C128}" srcOrd="1" destOrd="0" presId="urn:microsoft.com/office/officeart/2005/8/layout/list1"/>
    <dgm:cxn modelId="{37594AFB-2318-4E05-93B8-3094965DDC53}" type="presParOf" srcId="{A48D4C02-6894-40BD-981B-5A627A567C56}" destId="{F1A69386-FAA9-4EF1-BE81-6E91B0C854F5}" srcOrd="9" destOrd="0" presId="urn:microsoft.com/office/officeart/2005/8/layout/list1"/>
    <dgm:cxn modelId="{2925D846-1C89-4467-90EF-DD2DF414F614}" type="presParOf" srcId="{A48D4C02-6894-40BD-981B-5A627A567C56}" destId="{8877C578-2F5A-4C25-B297-233D9811D52B}" srcOrd="10" destOrd="0" presId="urn:microsoft.com/office/officeart/2005/8/layout/list1"/>
    <dgm:cxn modelId="{C420A7B1-FE23-4400-AD0D-0956E5C1D8B2}" type="presParOf" srcId="{A48D4C02-6894-40BD-981B-5A627A567C56}" destId="{780A1950-D034-4499-9942-373902AC9DC1}" srcOrd="11" destOrd="0" presId="urn:microsoft.com/office/officeart/2005/8/layout/list1"/>
    <dgm:cxn modelId="{9D417C9F-94E5-4C9A-B31A-78BE7F646E45}" type="presParOf" srcId="{A48D4C02-6894-40BD-981B-5A627A567C56}" destId="{002C1D5C-A1B0-49E1-99CC-9F1C3354813D}" srcOrd="12" destOrd="0" presId="urn:microsoft.com/office/officeart/2005/8/layout/list1"/>
    <dgm:cxn modelId="{8CDB535C-1325-4609-9EF4-E6D59371F3E2}" type="presParOf" srcId="{002C1D5C-A1B0-49E1-99CC-9F1C3354813D}" destId="{DCDFBC1E-F965-4334-97C4-77AC25CF4DAA}" srcOrd="0" destOrd="0" presId="urn:microsoft.com/office/officeart/2005/8/layout/list1"/>
    <dgm:cxn modelId="{FFDB29FC-3D45-4CD8-A433-FC888A0394CB}" type="presParOf" srcId="{002C1D5C-A1B0-49E1-99CC-9F1C3354813D}" destId="{F681F16E-F9E6-49D6-92E2-3E8D61997FA7}" srcOrd="1" destOrd="0" presId="urn:microsoft.com/office/officeart/2005/8/layout/list1"/>
    <dgm:cxn modelId="{74094248-0E90-4964-9C39-4115481A01E3}" type="presParOf" srcId="{A48D4C02-6894-40BD-981B-5A627A567C56}" destId="{66B3DBA9-50D5-460B-8ADC-6DBEEB4710D9}" srcOrd="13" destOrd="0" presId="urn:microsoft.com/office/officeart/2005/8/layout/list1"/>
    <dgm:cxn modelId="{CC72AA9F-CB09-4859-9A0F-87458B550848}" type="presParOf" srcId="{A48D4C02-6894-40BD-981B-5A627A567C56}" destId="{3FEF495D-1B0D-4050-AEE3-44DAD8EBDB83}" srcOrd="14" destOrd="0" presId="urn:microsoft.com/office/officeart/2005/8/layout/list1"/>
    <dgm:cxn modelId="{3E04B18E-3A61-492B-95FD-046ECCBC4307}" type="presParOf" srcId="{A48D4C02-6894-40BD-981B-5A627A567C56}" destId="{52189A09-ED65-4A53-BD64-421F2CC6824D}" srcOrd="15" destOrd="0" presId="urn:microsoft.com/office/officeart/2005/8/layout/list1"/>
    <dgm:cxn modelId="{140A4A85-9C72-4FF3-AF44-17BCB7C535A8}" type="presParOf" srcId="{A48D4C02-6894-40BD-981B-5A627A567C56}" destId="{7A484E4B-2DB6-46EF-9117-44B77F1155C6}" srcOrd="16" destOrd="0" presId="urn:microsoft.com/office/officeart/2005/8/layout/list1"/>
    <dgm:cxn modelId="{164D505E-DFBC-42F1-A5F2-0339D438E7B8}" type="presParOf" srcId="{7A484E4B-2DB6-46EF-9117-44B77F1155C6}" destId="{6904D35B-3570-4D37-9E19-A1A84CC1F236}" srcOrd="0" destOrd="0" presId="urn:microsoft.com/office/officeart/2005/8/layout/list1"/>
    <dgm:cxn modelId="{C7EA8D99-9C24-4157-BC62-5B54422E4420}" type="presParOf" srcId="{7A484E4B-2DB6-46EF-9117-44B77F1155C6}" destId="{C11EE5A0-A188-4E14-A50F-C322088381C5}" srcOrd="1" destOrd="0" presId="urn:microsoft.com/office/officeart/2005/8/layout/list1"/>
    <dgm:cxn modelId="{2EA330F9-6FB9-4FA7-AB01-2D575F62E7C0}" type="presParOf" srcId="{A48D4C02-6894-40BD-981B-5A627A567C56}" destId="{7F6D10F9-47D0-480A-81FD-763E127B2121}" srcOrd="17" destOrd="0" presId="urn:microsoft.com/office/officeart/2005/8/layout/list1"/>
    <dgm:cxn modelId="{C25A1DC8-1877-4E4C-86EB-7FDE8CAED256}" type="presParOf" srcId="{A48D4C02-6894-40BD-981B-5A627A567C56}" destId="{63821F60-2BE6-4824-80AF-9B774AB5799C}" srcOrd="18" destOrd="0" presId="urn:microsoft.com/office/officeart/2005/8/layout/list1"/>
    <dgm:cxn modelId="{58AB704C-25AD-4B9C-A0A5-D2E4E183C8DC}" type="presParOf" srcId="{A48D4C02-6894-40BD-981B-5A627A567C56}" destId="{171BFD2C-05FD-48BA-A99A-76DD3E583B9F}" srcOrd="19" destOrd="0" presId="urn:microsoft.com/office/officeart/2005/8/layout/list1"/>
    <dgm:cxn modelId="{D836C9A3-B2B1-4FD9-A1FC-31C5DABF4DBD}" type="presParOf" srcId="{A48D4C02-6894-40BD-981B-5A627A567C56}" destId="{59C2467B-0602-405C-86CE-735363511B0A}" srcOrd="20" destOrd="0" presId="urn:microsoft.com/office/officeart/2005/8/layout/list1"/>
    <dgm:cxn modelId="{4CA9FDBB-099F-4D0C-A929-3B31D1A3BE46}" type="presParOf" srcId="{59C2467B-0602-405C-86CE-735363511B0A}" destId="{277D2790-5595-472C-BC69-56BBA580C503}" srcOrd="0" destOrd="0" presId="urn:microsoft.com/office/officeart/2005/8/layout/list1"/>
    <dgm:cxn modelId="{7F3261F8-485F-4EE5-A7A9-195FFED53240}" type="presParOf" srcId="{59C2467B-0602-405C-86CE-735363511B0A}" destId="{BC2BF7BE-47C0-403E-A035-7EB42A48420D}" srcOrd="1" destOrd="0" presId="urn:microsoft.com/office/officeart/2005/8/layout/list1"/>
    <dgm:cxn modelId="{5AFB6252-878C-42B5-89DF-BAD692F4A15F}" type="presParOf" srcId="{A48D4C02-6894-40BD-981B-5A627A567C56}" destId="{D186AE26-DE05-48C8-B9E3-A0A267BFE82B}" srcOrd="21" destOrd="0" presId="urn:microsoft.com/office/officeart/2005/8/layout/list1"/>
    <dgm:cxn modelId="{38AD0EDA-012F-48B6-9D8E-FBEFFA7DF473}" type="presParOf" srcId="{A48D4C02-6894-40BD-981B-5A627A567C56}" destId="{C7738720-B792-4FCE-ABB7-7594F78095D5}"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C1A637-6FA4-431F-8534-011BA624E5C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406C81E-1CBF-4B90-8495-9D4CED701B4B}">
      <dgm:prSet custT="1"/>
      <dgm:spPr/>
      <dgm:t>
        <a:bodyPr/>
        <a:lstStyle/>
        <a:p>
          <a:r>
            <a:rPr lang="en-US" sz="2000" dirty="0"/>
            <a:t>City of Poughkeepsie Police Department</a:t>
          </a:r>
        </a:p>
      </dgm:t>
    </dgm:pt>
    <dgm:pt modelId="{6B99BFAE-E90B-4565-916A-D5575AB2AEEC}" type="parTrans" cxnId="{40989536-1058-452C-AE7E-5BCECCA7363E}">
      <dgm:prSet/>
      <dgm:spPr/>
      <dgm:t>
        <a:bodyPr/>
        <a:lstStyle/>
        <a:p>
          <a:endParaRPr lang="en-US" sz="2000"/>
        </a:p>
      </dgm:t>
    </dgm:pt>
    <dgm:pt modelId="{2C078B64-74A7-4DE0-B6D3-65C72CBD54C9}" type="sibTrans" cxnId="{40989536-1058-452C-AE7E-5BCECCA7363E}">
      <dgm:prSet/>
      <dgm:spPr/>
      <dgm:t>
        <a:bodyPr/>
        <a:lstStyle/>
        <a:p>
          <a:endParaRPr lang="en-US" sz="2000"/>
        </a:p>
      </dgm:t>
    </dgm:pt>
    <dgm:pt modelId="{4D12332F-9709-4F83-A7BE-13EE8ADBACB1}">
      <dgm:prSet custT="1"/>
      <dgm:spPr/>
      <dgm:t>
        <a:bodyPr/>
        <a:lstStyle/>
        <a:p>
          <a:r>
            <a:rPr lang="en-US" sz="2000" dirty="0"/>
            <a:t>Behavioral Evaluation and Assessment Team (Behavioral health and law enforcement outreach team)</a:t>
          </a:r>
          <a:r>
            <a:rPr lang="en-US" sz="2000" baseline="30000" dirty="0"/>
            <a:t>1 </a:t>
          </a:r>
          <a:endParaRPr lang="en-US" sz="2000" dirty="0"/>
        </a:p>
      </dgm:t>
    </dgm:pt>
    <dgm:pt modelId="{8234E185-A3B5-408F-A10D-AA7F48195508}" type="parTrans" cxnId="{E08FD590-DCFE-49E5-829A-B8351C29E9BA}">
      <dgm:prSet/>
      <dgm:spPr/>
      <dgm:t>
        <a:bodyPr/>
        <a:lstStyle/>
        <a:p>
          <a:endParaRPr lang="en-US" sz="2000"/>
        </a:p>
      </dgm:t>
    </dgm:pt>
    <dgm:pt modelId="{62FFB607-9F2B-400D-86FD-C320EC3DF18B}" type="sibTrans" cxnId="{E08FD590-DCFE-49E5-829A-B8351C29E9BA}">
      <dgm:prSet/>
      <dgm:spPr/>
      <dgm:t>
        <a:bodyPr/>
        <a:lstStyle/>
        <a:p>
          <a:endParaRPr lang="en-US" sz="2000"/>
        </a:p>
      </dgm:t>
    </dgm:pt>
    <dgm:pt modelId="{7062958F-3F4E-4115-A958-70B6D643D67C}">
      <dgm:prSet custT="1"/>
      <dgm:spPr/>
      <dgm:t>
        <a:bodyPr/>
        <a:lstStyle/>
        <a:p>
          <a:r>
            <a:rPr lang="en-US" sz="2000"/>
            <a:t>Town of Poughkeepsie Police Department </a:t>
          </a:r>
        </a:p>
      </dgm:t>
    </dgm:pt>
    <dgm:pt modelId="{76D8DF0B-B047-4CC6-AD24-617678E2E0E2}" type="parTrans" cxnId="{B92401E5-3836-4FB4-8949-AD4C6A5145B0}">
      <dgm:prSet/>
      <dgm:spPr/>
      <dgm:t>
        <a:bodyPr/>
        <a:lstStyle/>
        <a:p>
          <a:endParaRPr lang="en-US" sz="2000"/>
        </a:p>
      </dgm:t>
    </dgm:pt>
    <dgm:pt modelId="{C0BBB00A-28E7-426D-A3E0-E51F71CB6298}" type="sibTrans" cxnId="{B92401E5-3836-4FB4-8949-AD4C6A5145B0}">
      <dgm:prSet/>
      <dgm:spPr/>
      <dgm:t>
        <a:bodyPr/>
        <a:lstStyle/>
        <a:p>
          <a:endParaRPr lang="en-US" sz="2000"/>
        </a:p>
      </dgm:t>
    </dgm:pt>
    <dgm:pt modelId="{A4625BEB-1B81-4F56-BC2E-8DE483C30921}">
      <dgm:prSet custT="1"/>
      <dgm:spPr/>
      <dgm:t>
        <a:bodyPr/>
        <a:lstStyle/>
        <a:p>
          <a:r>
            <a:rPr lang="en-US" sz="2000" dirty="0"/>
            <a:t>Behavioral Evaluation and Assessment Team (Behavioral health and law enforcement outreach team)</a:t>
          </a:r>
          <a:r>
            <a:rPr lang="en-US" sz="2000" baseline="30000" dirty="0"/>
            <a:t>1 </a:t>
          </a:r>
          <a:endParaRPr lang="en-US" sz="2000" dirty="0"/>
        </a:p>
      </dgm:t>
    </dgm:pt>
    <dgm:pt modelId="{F20E5F2B-F208-4C35-9A7A-DF1A421D8A95}" type="parTrans" cxnId="{DFDDCE14-94C6-4206-BD3C-E42AA3152055}">
      <dgm:prSet/>
      <dgm:spPr/>
      <dgm:t>
        <a:bodyPr/>
        <a:lstStyle/>
        <a:p>
          <a:endParaRPr lang="en-US" sz="2000"/>
        </a:p>
      </dgm:t>
    </dgm:pt>
    <dgm:pt modelId="{8454060D-7DC7-44B7-A124-EE38A84C0AD1}" type="sibTrans" cxnId="{DFDDCE14-94C6-4206-BD3C-E42AA3152055}">
      <dgm:prSet/>
      <dgm:spPr/>
      <dgm:t>
        <a:bodyPr/>
        <a:lstStyle/>
        <a:p>
          <a:endParaRPr lang="en-US" sz="2000"/>
        </a:p>
      </dgm:t>
    </dgm:pt>
    <dgm:pt modelId="{C0C621A4-593B-4CAD-B4ED-14FD9B8A5CCC}">
      <dgm:prSet custT="1"/>
      <dgm:spPr/>
      <dgm:t>
        <a:bodyPr/>
        <a:lstStyle/>
        <a:p>
          <a:r>
            <a:rPr lang="en-US" sz="2000"/>
            <a:t>Town of Hyde Park</a:t>
          </a:r>
        </a:p>
      </dgm:t>
    </dgm:pt>
    <dgm:pt modelId="{FE076A28-B887-4AD1-8DFF-8164B169F6F6}" type="parTrans" cxnId="{257C4F51-3A3E-4FF3-B4DE-A91CAED2996A}">
      <dgm:prSet/>
      <dgm:spPr/>
      <dgm:t>
        <a:bodyPr/>
        <a:lstStyle/>
        <a:p>
          <a:endParaRPr lang="en-US" sz="2000"/>
        </a:p>
      </dgm:t>
    </dgm:pt>
    <dgm:pt modelId="{A0A0EE5B-B6C7-480D-BB07-DB048BDACF6C}" type="sibTrans" cxnId="{257C4F51-3A3E-4FF3-B4DE-A91CAED2996A}">
      <dgm:prSet/>
      <dgm:spPr/>
      <dgm:t>
        <a:bodyPr/>
        <a:lstStyle/>
        <a:p>
          <a:endParaRPr lang="en-US" sz="2000"/>
        </a:p>
      </dgm:t>
    </dgm:pt>
    <dgm:pt modelId="{F30F3006-B8D3-4E17-81B7-67584D4D5188}">
      <dgm:prSet custT="1"/>
      <dgm:spPr/>
      <dgm:t>
        <a:bodyPr/>
        <a:lstStyle/>
        <a:p>
          <a:r>
            <a:rPr lang="en-US" sz="2000" dirty="0"/>
            <a:t>Behavioral Evaluation and Assessment Team (Behavioral health and law enforcement outreach team)</a:t>
          </a:r>
          <a:r>
            <a:rPr lang="en-US" sz="2000" baseline="30000" dirty="0"/>
            <a:t>1 </a:t>
          </a:r>
          <a:endParaRPr lang="en-US" sz="2000" dirty="0"/>
        </a:p>
      </dgm:t>
    </dgm:pt>
    <dgm:pt modelId="{7DACF718-78E1-41C5-A2D6-CDFCEBC5723E}" type="parTrans" cxnId="{31495177-B6BD-4702-BABE-7268E7309F95}">
      <dgm:prSet/>
      <dgm:spPr/>
      <dgm:t>
        <a:bodyPr/>
        <a:lstStyle/>
        <a:p>
          <a:endParaRPr lang="en-US" sz="2000"/>
        </a:p>
      </dgm:t>
    </dgm:pt>
    <dgm:pt modelId="{DB6D8C32-4938-4E81-A73E-82006BAF74E1}" type="sibTrans" cxnId="{31495177-B6BD-4702-BABE-7268E7309F95}">
      <dgm:prSet/>
      <dgm:spPr/>
      <dgm:t>
        <a:bodyPr/>
        <a:lstStyle/>
        <a:p>
          <a:endParaRPr lang="en-US" sz="2000"/>
        </a:p>
      </dgm:t>
    </dgm:pt>
    <dgm:pt modelId="{3F8C5779-8C23-4479-AD7F-FAE85D214151}">
      <dgm:prSet custT="1"/>
      <dgm:spPr/>
      <dgm:t>
        <a:bodyPr/>
        <a:lstStyle/>
        <a:p>
          <a:r>
            <a:rPr lang="en-US" sz="2000"/>
            <a:t>City of Beacon Police Department</a:t>
          </a:r>
        </a:p>
      </dgm:t>
    </dgm:pt>
    <dgm:pt modelId="{D4F0F9E5-E4DD-4E12-8FCF-946E000DADBD}" type="parTrans" cxnId="{A8F4CEDA-A23E-492F-8D50-994E5CA71F73}">
      <dgm:prSet/>
      <dgm:spPr/>
      <dgm:t>
        <a:bodyPr/>
        <a:lstStyle/>
        <a:p>
          <a:endParaRPr lang="en-US" sz="2000"/>
        </a:p>
      </dgm:t>
    </dgm:pt>
    <dgm:pt modelId="{C1431A24-606B-4955-83C2-580449C1352B}" type="sibTrans" cxnId="{A8F4CEDA-A23E-492F-8D50-994E5CA71F73}">
      <dgm:prSet/>
      <dgm:spPr/>
      <dgm:t>
        <a:bodyPr/>
        <a:lstStyle/>
        <a:p>
          <a:endParaRPr lang="en-US" sz="2000"/>
        </a:p>
      </dgm:t>
    </dgm:pt>
    <dgm:pt modelId="{21AB971B-EBDC-4D99-A9B9-AD118947C6A9}">
      <dgm:prSet custT="1"/>
      <dgm:spPr/>
      <dgm:t>
        <a:bodyPr/>
        <a:lstStyle/>
        <a:p>
          <a:r>
            <a:rPr lang="en-US" sz="2000" dirty="0"/>
            <a:t>Enhancing Community Health Through Outreach (ECHO)</a:t>
          </a:r>
        </a:p>
      </dgm:t>
    </dgm:pt>
    <dgm:pt modelId="{BE293A19-4813-4436-95DF-EAEE266BE8F0}" type="parTrans" cxnId="{C5D86948-6225-4720-BF8C-531EBC8E7C53}">
      <dgm:prSet/>
      <dgm:spPr/>
      <dgm:t>
        <a:bodyPr/>
        <a:lstStyle/>
        <a:p>
          <a:endParaRPr lang="en-US" sz="2000"/>
        </a:p>
      </dgm:t>
    </dgm:pt>
    <dgm:pt modelId="{ACE27712-B873-49AC-86C6-1184F64F22DF}" type="sibTrans" cxnId="{C5D86948-6225-4720-BF8C-531EBC8E7C53}">
      <dgm:prSet/>
      <dgm:spPr/>
      <dgm:t>
        <a:bodyPr/>
        <a:lstStyle/>
        <a:p>
          <a:endParaRPr lang="en-US" sz="2000"/>
        </a:p>
      </dgm:t>
    </dgm:pt>
    <dgm:pt modelId="{339D2785-BF41-4445-9FA4-BF9F78F82E24}" type="pres">
      <dgm:prSet presAssocID="{6CC1A637-6FA4-431F-8534-011BA624E5C1}" presName="linear" presStyleCnt="0">
        <dgm:presLayoutVars>
          <dgm:animLvl val="lvl"/>
          <dgm:resizeHandles val="exact"/>
        </dgm:presLayoutVars>
      </dgm:prSet>
      <dgm:spPr/>
    </dgm:pt>
    <dgm:pt modelId="{B6B6695C-BA7D-4125-9FC9-9C5D3D88A3FB}" type="pres">
      <dgm:prSet presAssocID="{7406C81E-1CBF-4B90-8495-9D4CED701B4B}" presName="parentText" presStyleLbl="node1" presStyleIdx="0" presStyleCnt="4">
        <dgm:presLayoutVars>
          <dgm:chMax val="0"/>
          <dgm:bulletEnabled val="1"/>
        </dgm:presLayoutVars>
      </dgm:prSet>
      <dgm:spPr/>
    </dgm:pt>
    <dgm:pt modelId="{E50B784F-78EC-421F-8879-A4796A5D7EBB}" type="pres">
      <dgm:prSet presAssocID="{7406C81E-1CBF-4B90-8495-9D4CED701B4B}" presName="childText" presStyleLbl="revTx" presStyleIdx="0" presStyleCnt="4">
        <dgm:presLayoutVars>
          <dgm:bulletEnabled val="1"/>
        </dgm:presLayoutVars>
      </dgm:prSet>
      <dgm:spPr/>
    </dgm:pt>
    <dgm:pt modelId="{9DC77E57-2718-4F4A-BCEB-6A1144520EC3}" type="pres">
      <dgm:prSet presAssocID="{7062958F-3F4E-4115-A958-70B6D643D67C}" presName="parentText" presStyleLbl="node1" presStyleIdx="1" presStyleCnt="4">
        <dgm:presLayoutVars>
          <dgm:chMax val="0"/>
          <dgm:bulletEnabled val="1"/>
        </dgm:presLayoutVars>
      </dgm:prSet>
      <dgm:spPr/>
    </dgm:pt>
    <dgm:pt modelId="{67E5920F-723A-4F15-97DD-421BBD4359B6}" type="pres">
      <dgm:prSet presAssocID="{7062958F-3F4E-4115-A958-70B6D643D67C}" presName="childText" presStyleLbl="revTx" presStyleIdx="1" presStyleCnt="4">
        <dgm:presLayoutVars>
          <dgm:bulletEnabled val="1"/>
        </dgm:presLayoutVars>
      </dgm:prSet>
      <dgm:spPr/>
    </dgm:pt>
    <dgm:pt modelId="{864313AF-CDFB-4D09-90E0-6655047EE51E}" type="pres">
      <dgm:prSet presAssocID="{C0C621A4-593B-4CAD-B4ED-14FD9B8A5CCC}" presName="parentText" presStyleLbl="node1" presStyleIdx="2" presStyleCnt="4">
        <dgm:presLayoutVars>
          <dgm:chMax val="0"/>
          <dgm:bulletEnabled val="1"/>
        </dgm:presLayoutVars>
      </dgm:prSet>
      <dgm:spPr/>
    </dgm:pt>
    <dgm:pt modelId="{A845F0AE-F8B3-4BEA-BE0C-95759F207450}" type="pres">
      <dgm:prSet presAssocID="{C0C621A4-593B-4CAD-B4ED-14FD9B8A5CCC}" presName="childText" presStyleLbl="revTx" presStyleIdx="2" presStyleCnt="4">
        <dgm:presLayoutVars>
          <dgm:bulletEnabled val="1"/>
        </dgm:presLayoutVars>
      </dgm:prSet>
      <dgm:spPr/>
    </dgm:pt>
    <dgm:pt modelId="{510273F4-C18D-4695-AF5E-A81D9853CC18}" type="pres">
      <dgm:prSet presAssocID="{3F8C5779-8C23-4479-AD7F-FAE85D214151}" presName="parentText" presStyleLbl="node1" presStyleIdx="3" presStyleCnt="4">
        <dgm:presLayoutVars>
          <dgm:chMax val="0"/>
          <dgm:bulletEnabled val="1"/>
        </dgm:presLayoutVars>
      </dgm:prSet>
      <dgm:spPr/>
    </dgm:pt>
    <dgm:pt modelId="{DC4995B9-0FDB-4A53-97A3-0A70C405F6BA}" type="pres">
      <dgm:prSet presAssocID="{3F8C5779-8C23-4479-AD7F-FAE85D214151}" presName="childText" presStyleLbl="revTx" presStyleIdx="3" presStyleCnt="4">
        <dgm:presLayoutVars>
          <dgm:bulletEnabled val="1"/>
        </dgm:presLayoutVars>
      </dgm:prSet>
      <dgm:spPr/>
    </dgm:pt>
  </dgm:ptLst>
  <dgm:cxnLst>
    <dgm:cxn modelId="{D7DA8904-D0A4-4D37-8518-6A06A2EC1935}" type="presOf" srcId="{F30F3006-B8D3-4E17-81B7-67584D4D5188}" destId="{A845F0AE-F8B3-4BEA-BE0C-95759F207450}" srcOrd="0" destOrd="0" presId="urn:microsoft.com/office/officeart/2005/8/layout/vList2"/>
    <dgm:cxn modelId="{46C5F710-C73E-4D80-84F8-678E1C3F5D5D}" type="presOf" srcId="{7062958F-3F4E-4115-A958-70B6D643D67C}" destId="{9DC77E57-2718-4F4A-BCEB-6A1144520EC3}" srcOrd="0" destOrd="0" presId="urn:microsoft.com/office/officeart/2005/8/layout/vList2"/>
    <dgm:cxn modelId="{DFDDCE14-94C6-4206-BD3C-E42AA3152055}" srcId="{7062958F-3F4E-4115-A958-70B6D643D67C}" destId="{A4625BEB-1B81-4F56-BC2E-8DE483C30921}" srcOrd="0" destOrd="0" parTransId="{F20E5F2B-F208-4C35-9A7A-DF1A421D8A95}" sibTransId="{8454060D-7DC7-44B7-A124-EE38A84C0AD1}"/>
    <dgm:cxn modelId="{2C85D323-554A-4F98-8268-5ED597520557}" type="presOf" srcId="{7406C81E-1CBF-4B90-8495-9D4CED701B4B}" destId="{B6B6695C-BA7D-4125-9FC9-9C5D3D88A3FB}" srcOrd="0" destOrd="0" presId="urn:microsoft.com/office/officeart/2005/8/layout/vList2"/>
    <dgm:cxn modelId="{40989536-1058-452C-AE7E-5BCECCA7363E}" srcId="{6CC1A637-6FA4-431F-8534-011BA624E5C1}" destId="{7406C81E-1CBF-4B90-8495-9D4CED701B4B}" srcOrd="0" destOrd="0" parTransId="{6B99BFAE-E90B-4565-916A-D5575AB2AEEC}" sibTransId="{2C078B64-74A7-4DE0-B6D3-65C72CBD54C9}"/>
    <dgm:cxn modelId="{A37E3D62-74CE-45E9-A113-84CC1B39D373}" type="presOf" srcId="{6CC1A637-6FA4-431F-8534-011BA624E5C1}" destId="{339D2785-BF41-4445-9FA4-BF9F78F82E24}" srcOrd="0" destOrd="0" presId="urn:microsoft.com/office/officeart/2005/8/layout/vList2"/>
    <dgm:cxn modelId="{C5D86948-6225-4720-BF8C-531EBC8E7C53}" srcId="{3F8C5779-8C23-4479-AD7F-FAE85D214151}" destId="{21AB971B-EBDC-4D99-A9B9-AD118947C6A9}" srcOrd="0" destOrd="0" parTransId="{BE293A19-4813-4436-95DF-EAEE266BE8F0}" sibTransId="{ACE27712-B873-49AC-86C6-1184F64F22DF}"/>
    <dgm:cxn modelId="{257C4F51-3A3E-4FF3-B4DE-A91CAED2996A}" srcId="{6CC1A637-6FA4-431F-8534-011BA624E5C1}" destId="{C0C621A4-593B-4CAD-B4ED-14FD9B8A5CCC}" srcOrd="2" destOrd="0" parTransId="{FE076A28-B887-4AD1-8DFF-8164B169F6F6}" sibTransId="{A0A0EE5B-B6C7-480D-BB07-DB048BDACF6C}"/>
    <dgm:cxn modelId="{31495177-B6BD-4702-BABE-7268E7309F95}" srcId="{C0C621A4-593B-4CAD-B4ED-14FD9B8A5CCC}" destId="{F30F3006-B8D3-4E17-81B7-67584D4D5188}" srcOrd="0" destOrd="0" parTransId="{7DACF718-78E1-41C5-A2D6-CDFCEBC5723E}" sibTransId="{DB6D8C32-4938-4E81-A73E-82006BAF74E1}"/>
    <dgm:cxn modelId="{845E3A8D-B86E-4784-84A5-A3CD2756BF17}" type="presOf" srcId="{4D12332F-9709-4F83-A7BE-13EE8ADBACB1}" destId="{E50B784F-78EC-421F-8879-A4796A5D7EBB}" srcOrd="0" destOrd="0" presId="urn:microsoft.com/office/officeart/2005/8/layout/vList2"/>
    <dgm:cxn modelId="{E08FD590-DCFE-49E5-829A-B8351C29E9BA}" srcId="{7406C81E-1CBF-4B90-8495-9D4CED701B4B}" destId="{4D12332F-9709-4F83-A7BE-13EE8ADBACB1}" srcOrd="0" destOrd="0" parTransId="{8234E185-A3B5-408F-A10D-AA7F48195508}" sibTransId="{62FFB607-9F2B-400D-86FD-C320EC3DF18B}"/>
    <dgm:cxn modelId="{7E6E0EA0-8BA0-4BD0-BB35-CFBFAE6B1249}" type="presOf" srcId="{C0C621A4-593B-4CAD-B4ED-14FD9B8A5CCC}" destId="{864313AF-CDFB-4D09-90E0-6655047EE51E}" srcOrd="0" destOrd="0" presId="urn:microsoft.com/office/officeart/2005/8/layout/vList2"/>
    <dgm:cxn modelId="{A8F4CEDA-A23E-492F-8D50-994E5CA71F73}" srcId="{6CC1A637-6FA4-431F-8534-011BA624E5C1}" destId="{3F8C5779-8C23-4479-AD7F-FAE85D214151}" srcOrd="3" destOrd="0" parTransId="{D4F0F9E5-E4DD-4E12-8FCF-946E000DADBD}" sibTransId="{C1431A24-606B-4955-83C2-580449C1352B}"/>
    <dgm:cxn modelId="{4A95B8E2-65FD-4037-989A-98E2AC680B04}" type="presOf" srcId="{21AB971B-EBDC-4D99-A9B9-AD118947C6A9}" destId="{DC4995B9-0FDB-4A53-97A3-0A70C405F6BA}" srcOrd="0" destOrd="0" presId="urn:microsoft.com/office/officeart/2005/8/layout/vList2"/>
    <dgm:cxn modelId="{B92401E5-3836-4FB4-8949-AD4C6A5145B0}" srcId="{6CC1A637-6FA4-431F-8534-011BA624E5C1}" destId="{7062958F-3F4E-4115-A958-70B6D643D67C}" srcOrd="1" destOrd="0" parTransId="{76D8DF0B-B047-4CC6-AD24-617678E2E0E2}" sibTransId="{C0BBB00A-28E7-426D-A3E0-E51F71CB6298}"/>
    <dgm:cxn modelId="{60CE9DE8-1EDC-48C5-852D-FBD536121BF8}" type="presOf" srcId="{3F8C5779-8C23-4479-AD7F-FAE85D214151}" destId="{510273F4-C18D-4695-AF5E-A81D9853CC18}" srcOrd="0" destOrd="0" presId="urn:microsoft.com/office/officeart/2005/8/layout/vList2"/>
    <dgm:cxn modelId="{FFC4E2F9-814F-4C44-968F-7E97F6CCD4CB}" type="presOf" srcId="{A4625BEB-1B81-4F56-BC2E-8DE483C30921}" destId="{67E5920F-723A-4F15-97DD-421BBD4359B6}" srcOrd="0" destOrd="0" presId="urn:microsoft.com/office/officeart/2005/8/layout/vList2"/>
    <dgm:cxn modelId="{FE4D599C-D5F7-461A-B59C-B47EEF569BED}" type="presParOf" srcId="{339D2785-BF41-4445-9FA4-BF9F78F82E24}" destId="{B6B6695C-BA7D-4125-9FC9-9C5D3D88A3FB}" srcOrd="0" destOrd="0" presId="urn:microsoft.com/office/officeart/2005/8/layout/vList2"/>
    <dgm:cxn modelId="{B317540F-D0F5-4138-B0F4-5176ECE7DDF3}" type="presParOf" srcId="{339D2785-BF41-4445-9FA4-BF9F78F82E24}" destId="{E50B784F-78EC-421F-8879-A4796A5D7EBB}" srcOrd="1" destOrd="0" presId="urn:microsoft.com/office/officeart/2005/8/layout/vList2"/>
    <dgm:cxn modelId="{FEF8B683-1026-4854-9483-2D8C5F5F48B1}" type="presParOf" srcId="{339D2785-BF41-4445-9FA4-BF9F78F82E24}" destId="{9DC77E57-2718-4F4A-BCEB-6A1144520EC3}" srcOrd="2" destOrd="0" presId="urn:microsoft.com/office/officeart/2005/8/layout/vList2"/>
    <dgm:cxn modelId="{BB863474-6C11-4A0E-BB75-190674AE6E14}" type="presParOf" srcId="{339D2785-BF41-4445-9FA4-BF9F78F82E24}" destId="{67E5920F-723A-4F15-97DD-421BBD4359B6}" srcOrd="3" destOrd="0" presId="urn:microsoft.com/office/officeart/2005/8/layout/vList2"/>
    <dgm:cxn modelId="{C2D7B47B-5BA3-4145-8D76-EB91FDB38BB3}" type="presParOf" srcId="{339D2785-BF41-4445-9FA4-BF9F78F82E24}" destId="{864313AF-CDFB-4D09-90E0-6655047EE51E}" srcOrd="4" destOrd="0" presId="urn:microsoft.com/office/officeart/2005/8/layout/vList2"/>
    <dgm:cxn modelId="{9F74712F-8076-413F-9C20-72AB695EB43F}" type="presParOf" srcId="{339D2785-BF41-4445-9FA4-BF9F78F82E24}" destId="{A845F0AE-F8B3-4BEA-BE0C-95759F207450}" srcOrd="5" destOrd="0" presId="urn:microsoft.com/office/officeart/2005/8/layout/vList2"/>
    <dgm:cxn modelId="{8CF84FAD-5C72-4ABC-8A0A-ADC68E1BA7BC}" type="presParOf" srcId="{339D2785-BF41-4445-9FA4-BF9F78F82E24}" destId="{510273F4-C18D-4695-AF5E-A81D9853CC18}" srcOrd="6" destOrd="0" presId="urn:microsoft.com/office/officeart/2005/8/layout/vList2"/>
    <dgm:cxn modelId="{0CF84514-6B2D-4AAA-9DA7-60CF665723C3}" type="presParOf" srcId="{339D2785-BF41-4445-9FA4-BF9F78F82E24}" destId="{DC4995B9-0FDB-4A53-97A3-0A70C405F6B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25ED6-16C9-4354-B1A2-121412E041BF}">
      <dsp:nvSpPr>
        <dsp:cNvPr id="0" name=""/>
        <dsp:cNvSpPr/>
      </dsp:nvSpPr>
      <dsp:spPr>
        <a:xfrm>
          <a:off x="0" y="545"/>
          <a:ext cx="645194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E2593-173F-4F86-9E9A-0BCD2B679C4E}">
      <dsp:nvSpPr>
        <dsp:cNvPr id="0" name=""/>
        <dsp:cNvSpPr/>
      </dsp:nvSpPr>
      <dsp:spPr>
        <a:xfrm>
          <a:off x="0" y="545"/>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Local Government Agencies</a:t>
          </a:r>
        </a:p>
      </dsp:txBody>
      <dsp:txXfrm>
        <a:off x="0" y="545"/>
        <a:ext cx="6451943" cy="496310"/>
      </dsp:txXfrm>
    </dsp:sp>
    <dsp:sp modelId="{FA4AC973-4944-4FC4-A19E-31457598AFE0}">
      <dsp:nvSpPr>
        <dsp:cNvPr id="0" name=""/>
        <dsp:cNvSpPr/>
      </dsp:nvSpPr>
      <dsp:spPr>
        <a:xfrm>
          <a:off x="0" y="496856"/>
          <a:ext cx="6451943" cy="0"/>
        </a:xfrm>
        <a:prstGeom prst="line">
          <a:avLst/>
        </a:prstGeom>
        <a:solidFill>
          <a:schemeClr val="accent2">
            <a:hueOff val="-104765"/>
            <a:satOff val="-1207"/>
            <a:lumOff val="270"/>
            <a:alphaOff val="0"/>
          </a:schemeClr>
        </a:solidFill>
        <a:ln w="19050" cap="flat" cmpd="sng" algn="ctr">
          <a:solidFill>
            <a:schemeClr val="accent2">
              <a:hueOff val="-104765"/>
              <a:satOff val="-1207"/>
              <a:lumOff val="2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30924-7C4B-4008-9C89-6B830A4F1BFC}">
      <dsp:nvSpPr>
        <dsp:cNvPr id="0" name=""/>
        <dsp:cNvSpPr/>
      </dsp:nvSpPr>
      <dsp:spPr>
        <a:xfrm>
          <a:off x="0" y="496856"/>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Mental Health Providers</a:t>
          </a:r>
        </a:p>
      </dsp:txBody>
      <dsp:txXfrm>
        <a:off x="0" y="496856"/>
        <a:ext cx="6451943" cy="496310"/>
      </dsp:txXfrm>
    </dsp:sp>
    <dsp:sp modelId="{C621BA2D-2C52-44F1-9F2D-E6B5BD8168AB}">
      <dsp:nvSpPr>
        <dsp:cNvPr id="0" name=""/>
        <dsp:cNvSpPr/>
      </dsp:nvSpPr>
      <dsp:spPr>
        <a:xfrm>
          <a:off x="0" y="993166"/>
          <a:ext cx="6451943" cy="0"/>
        </a:xfrm>
        <a:prstGeom prst="line">
          <a:avLst/>
        </a:prstGeom>
        <a:solidFill>
          <a:schemeClr val="accent2">
            <a:hueOff val="-209531"/>
            <a:satOff val="-2415"/>
            <a:lumOff val="540"/>
            <a:alphaOff val="0"/>
          </a:schemeClr>
        </a:solidFill>
        <a:ln w="19050" cap="flat" cmpd="sng" algn="ctr">
          <a:solidFill>
            <a:schemeClr val="accent2">
              <a:hueOff val="-209531"/>
              <a:satOff val="-2415"/>
              <a:lumOff val="5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604D9-69CA-4986-BC65-AC659AC3A0C0}">
      <dsp:nvSpPr>
        <dsp:cNvPr id="0" name=""/>
        <dsp:cNvSpPr/>
      </dsp:nvSpPr>
      <dsp:spPr>
        <a:xfrm>
          <a:off x="0" y="993166"/>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Substance Use Providers</a:t>
          </a:r>
        </a:p>
      </dsp:txBody>
      <dsp:txXfrm>
        <a:off x="0" y="993166"/>
        <a:ext cx="6451943" cy="496310"/>
      </dsp:txXfrm>
    </dsp:sp>
    <dsp:sp modelId="{2A5B241D-450B-4065-82FB-D6B89D587C78}">
      <dsp:nvSpPr>
        <dsp:cNvPr id="0" name=""/>
        <dsp:cNvSpPr/>
      </dsp:nvSpPr>
      <dsp:spPr>
        <a:xfrm>
          <a:off x="0" y="1489477"/>
          <a:ext cx="6451943" cy="0"/>
        </a:xfrm>
        <a:prstGeom prst="line">
          <a:avLst/>
        </a:prstGeom>
        <a:solidFill>
          <a:schemeClr val="accent2">
            <a:hueOff val="-314296"/>
            <a:satOff val="-3622"/>
            <a:lumOff val="810"/>
            <a:alphaOff val="0"/>
          </a:schemeClr>
        </a:solidFill>
        <a:ln w="19050" cap="flat" cmpd="sng" algn="ctr">
          <a:solidFill>
            <a:schemeClr val="accent2">
              <a:hueOff val="-314296"/>
              <a:satOff val="-3622"/>
              <a:lumOff val="8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81CE2-2394-4034-919A-97289F5CF570}">
      <dsp:nvSpPr>
        <dsp:cNvPr id="0" name=""/>
        <dsp:cNvSpPr/>
      </dsp:nvSpPr>
      <dsp:spPr>
        <a:xfrm>
          <a:off x="0" y="1489477"/>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Outreach Providers</a:t>
          </a:r>
        </a:p>
      </dsp:txBody>
      <dsp:txXfrm>
        <a:off x="0" y="1489477"/>
        <a:ext cx="6451943" cy="496310"/>
      </dsp:txXfrm>
    </dsp:sp>
    <dsp:sp modelId="{5C1D8BA2-6F0D-40AB-A9A7-6C94A68A8CEA}">
      <dsp:nvSpPr>
        <dsp:cNvPr id="0" name=""/>
        <dsp:cNvSpPr/>
      </dsp:nvSpPr>
      <dsp:spPr>
        <a:xfrm>
          <a:off x="0" y="1985788"/>
          <a:ext cx="6451943" cy="0"/>
        </a:xfrm>
        <a:prstGeom prst="line">
          <a:avLst/>
        </a:prstGeom>
        <a:solidFill>
          <a:schemeClr val="accent2">
            <a:hueOff val="-419062"/>
            <a:satOff val="-4829"/>
            <a:lumOff val="1079"/>
            <a:alphaOff val="0"/>
          </a:schemeClr>
        </a:solidFill>
        <a:ln w="19050" cap="flat" cmpd="sng" algn="ctr">
          <a:solidFill>
            <a:schemeClr val="accent2">
              <a:hueOff val="-419062"/>
              <a:satOff val="-4829"/>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6AB1A-A775-4920-A194-D304A291BD8E}">
      <dsp:nvSpPr>
        <dsp:cNvPr id="0" name=""/>
        <dsp:cNvSpPr/>
      </dsp:nvSpPr>
      <dsp:spPr>
        <a:xfrm>
          <a:off x="0" y="1985788"/>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Veteran Providers </a:t>
          </a:r>
        </a:p>
      </dsp:txBody>
      <dsp:txXfrm>
        <a:off x="0" y="1985788"/>
        <a:ext cx="6451943" cy="496310"/>
      </dsp:txXfrm>
    </dsp:sp>
    <dsp:sp modelId="{07F2C17B-CBA2-4ECA-951B-541C32521A49}">
      <dsp:nvSpPr>
        <dsp:cNvPr id="0" name=""/>
        <dsp:cNvSpPr/>
      </dsp:nvSpPr>
      <dsp:spPr>
        <a:xfrm>
          <a:off x="0" y="2482098"/>
          <a:ext cx="6451943" cy="0"/>
        </a:xfrm>
        <a:prstGeom prst="line">
          <a:avLst/>
        </a:prstGeom>
        <a:solidFill>
          <a:schemeClr val="accent2">
            <a:hueOff val="-523827"/>
            <a:satOff val="-6036"/>
            <a:lumOff val="1349"/>
            <a:alphaOff val="0"/>
          </a:schemeClr>
        </a:solidFill>
        <a:ln w="19050" cap="flat" cmpd="sng" algn="ctr">
          <a:solidFill>
            <a:schemeClr val="accent2">
              <a:hueOff val="-523827"/>
              <a:satOff val="-6036"/>
              <a:lumOff val="13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E865D-F9BC-46EA-978E-7D2AE9EA3E81}">
      <dsp:nvSpPr>
        <dsp:cNvPr id="0" name=""/>
        <dsp:cNvSpPr/>
      </dsp:nvSpPr>
      <dsp:spPr>
        <a:xfrm>
          <a:off x="0" y="2482098"/>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Housing Providers</a:t>
          </a:r>
        </a:p>
      </dsp:txBody>
      <dsp:txXfrm>
        <a:off x="0" y="2482098"/>
        <a:ext cx="6451943" cy="496310"/>
      </dsp:txXfrm>
    </dsp:sp>
    <dsp:sp modelId="{0637721F-3124-4C8F-9C1C-1C24836B2903}">
      <dsp:nvSpPr>
        <dsp:cNvPr id="0" name=""/>
        <dsp:cNvSpPr/>
      </dsp:nvSpPr>
      <dsp:spPr>
        <a:xfrm>
          <a:off x="0" y="2978409"/>
          <a:ext cx="6451943" cy="0"/>
        </a:xfrm>
        <a:prstGeom prst="line">
          <a:avLst/>
        </a:prstGeom>
        <a:solidFill>
          <a:schemeClr val="accent2">
            <a:hueOff val="-628592"/>
            <a:satOff val="-7244"/>
            <a:lumOff val="1619"/>
            <a:alphaOff val="0"/>
          </a:schemeClr>
        </a:solidFill>
        <a:ln w="19050" cap="flat" cmpd="sng" algn="ctr">
          <a:solidFill>
            <a:schemeClr val="accent2">
              <a:hueOff val="-628592"/>
              <a:satOff val="-7244"/>
              <a:lumOff val="16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1876E6-45F4-4781-B2A3-1648D215A8A7}">
      <dsp:nvSpPr>
        <dsp:cNvPr id="0" name=""/>
        <dsp:cNvSpPr/>
      </dsp:nvSpPr>
      <dsp:spPr>
        <a:xfrm>
          <a:off x="0" y="2978409"/>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Food Insecurity Agencies</a:t>
          </a:r>
        </a:p>
      </dsp:txBody>
      <dsp:txXfrm>
        <a:off x="0" y="2978409"/>
        <a:ext cx="6451943" cy="496310"/>
      </dsp:txXfrm>
    </dsp:sp>
    <dsp:sp modelId="{7E1A6A3B-3225-4516-BD04-E7337457F085}">
      <dsp:nvSpPr>
        <dsp:cNvPr id="0" name=""/>
        <dsp:cNvSpPr/>
      </dsp:nvSpPr>
      <dsp:spPr>
        <a:xfrm>
          <a:off x="0" y="3474720"/>
          <a:ext cx="6451943" cy="0"/>
        </a:xfrm>
        <a:prstGeom prst="line">
          <a:avLst/>
        </a:prstGeom>
        <a:solidFill>
          <a:schemeClr val="accent2">
            <a:hueOff val="-733358"/>
            <a:satOff val="-8451"/>
            <a:lumOff val="1889"/>
            <a:alphaOff val="0"/>
          </a:schemeClr>
        </a:solidFill>
        <a:ln w="19050" cap="flat" cmpd="sng" algn="ctr">
          <a:solidFill>
            <a:schemeClr val="accent2">
              <a:hueOff val="-733358"/>
              <a:satOff val="-8451"/>
              <a:lumOff val="18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683A6-8179-4858-AFC2-1FDF5496DEC4}">
      <dsp:nvSpPr>
        <dsp:cNvPr id="0" name=""/>
        <dsp:cNvSpPr/>
      </dsp:nvSpPr>
      <dsp:spPr>
        <a:xfrm>
          <a:off x="0" y="3474720"/>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Case Management</a:t>
          </a:r>
        </a:p>
      </dsp:txBody>
      <dsp:txXfrm>
        <a:off x="0" y="3474720"/>
        <a:ext cx="6451943" cy="496310"/>
      </dsp:txXfrm>
    </dsp:sp>
    <dsp:sp modelId="{2EF6784E-E75C-4854-8602-D8257B64B5BC}">
      <dsp:nvSpPr>
        <dsp:cNvPr id="0" name=""/>
        <dsp:cNvSpPr/>
      </dsp:nvSpPr>
      <dsp:spPr>
        <a:xfrm>
          <a:off x="0" y="3971030"/>
          <a:ext cx="6451943" cy="0"/>
        </a:xfrm>
        <a:prstGeom prst="line">
          <a:avLst/>
        </a:prstGeom>
        <a:solidFill>
          <a:schemeClr val="accent2">
            <a:hueOff val="-838123"/>
            <a:satOff val="-9658"/>
            <a:lumOff val="2159"/>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0A1623-2684-4DCB-B3B9-869AD7B0E99D}">
      <dsp:nvSpPr>
        <dsp:cNvPr id="0" name=""/>
        <dsp:cNvSpPr/>
      </dsp:nvSpPr>
      <dsp:spPr>
        <a:xfrm>
          <a:off x="0" y="3971030"/>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Persons with Lived Experience</a:t>
          </a:r>
        </a:p>
      </dsp:txBody>
      <dsp:txXfrm>
        <a:off x="0" y="3971030"/>
        <a:ext cx="6451943" cy="496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FF8AD-1A52-4E99-9A78-5ACB7FABF7B0}">
      <dsp:nvSpPr>
        <dsp:cNvPr id="0" name=""/>
        <dsp:cNvSpPr/>
      </dsp:nvSpPr>
      <dsp:spPr>
        <a:xfrm rot="5400000">
          <a:off x="3404417" y="-809186"/>
          <a:ext cx="2034428" cy="41615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Prioritize bonus funding to high-need areas</a:t>
          </a:r>
        </a:p>
      </dsp:txBody>
      <dsp:txXfrm rot="-5400000">
        <a:off x="2340864" y="353680"/>
        <a:ext cx="4062223" cy="1835802"/>
      </dsp:txXfrm>
    </dsp:sp>
    <dsp:sp modelId="{9FBBF58F-EF6D-439B-A5BB-E194C5FEE6EE}">
      <dsp:nvSpPr>
        <dsp:cNvPr id="0" name=""/>
        <dsp:cNvSpPr/>
      </dsp:nvSpPr>
      <dsp:spPr>
        <a:xfrm>
          <a:off x="0" y="63"/>
          <a:ext cx="2340864" cy="25430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Have a voice in how the CoC prioritizes “bonus” funding </a:t>
          </a:r>
        </a:p>
      </dsp:txBody>
      <dsp:txXfrm>
        <a:off x="114272" y="114335"/>
        <a:ext cx="2112320" cy="2314491"/>
      </dsp:txXfrm>
    </dsp:sp>
    <dsp:sp modelId="{7B72C15F-39D8-4CB6-B790-8E0AA0E70A12}">
      <dsp:nvSpPr>
        <dsp:cNvPr id="0" name=""/>
        <dsp:cNvSpPr/>
      </dsp:nvSpPr>
      <dsp:spPr>
        <a:xfrm rot="5400000">
          <a:off x="3404417" y="1861000"/>
          <a:ext cx="2034428" cy="41615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Permanent supportive housing</a:t>
          </a:r>
        </a:p>
        <a:p>
          <a:pPr marL="285750" lvl="1" indent="-285750" algn="l" defTabSz="1422400">
            <a:lnSpc>
              <a:spcPct val="90000"/>
            </a:lnSpc>
            <a:spcBef>
              <a:spcPct val="0"/>
            </a:spcBef>
            <a:spcAft>
              <a:spcPct val="15000"/>
            </a:spcAft>
            <a:buChar char="•"/>
          </a:pPr>
          <a:r>
            <a:rPr lang="en-US" sz="3200" kern="1200" dirty="0"/>
            <a:t>Support Services</a:t>
          </a:r>
        </a:p>
        <a:p>
          <a:pPr marL="285750" lvl="1" indent="-285750" algn="l" defTabSz="1422400">
            <a:lnSpc>
              <a:spcPct val="90000"/>
            </a:lnSpc>
            <a:spcBef>
              <a:spcPct val="0"/>
            </a:spcBef>
            <a:spcAft>
              <a:spcPct val="15000"/>
            </a:spcAft>
            <a:buChar char="•"/>
          </a:pPr>
          <a:r>
            <a:rPr lang="en-US" sz="3200" kern="1200" dirty="0"/>
            <a:t>Rapid Rehousing</a:t>
          </a:r>
        </a:p>
      </dsp:txBody>
      <dsp:txXfrm rot="-5400000">
        <a:off x="2340864" y="3023867"/>
        <a:ext cx="4062223" cy="1835802"/>
      </dsp:txXfrm>
    </dsp:sp>
    <dsp:sp modelId="{97CDDEE3-7995-432A-9D17-CA378F7B2C53}">
      <dsp:nvSpPr>
        <dsp:cNvPr id="0" name=""/>
        <dsp:cNvSpPr/>
      </dsp:nvSpPr>
      <dsp:spPr>
        <a:xfrm>
          <a:off x="0" y="2670250"/>
          <a:ext cx="2340864" cy="25430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CoC Funding Areas</a:t>
          </a:r>
        </a:p>
      </dsp:txBody>
      <dsp:txXfrm>
        <a:off x="114272" y="2784522"/>
        <a:ext cx="2112320" cy="2314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25ED6-16C9-4354-B1A2-121412E041BF}">
      <dsp:nvSpPr>
        <dsp:cNvPr id="0" name=""/>
        <dsp:cNvSpPr/>
      </dsp:nvSpPr>
      <dsp:spPr>
        <a:xfrm>
          <a:off x="0" y="2181"/>
          <a:ext cx="645194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E2593-173F-4F86-9E9A-0BCD2B679C4E}">
      <dsp:nvSpPr>
        <dsp:cNvPr id="0" name=""/>
        <dsp:cNvSpPr/>
      </dsp:nvSpPr>
      <dsp:spPr>
        <a:xfrm>
          <a:off x="0" y="2181"/>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Local Government Agencies</a:t>
          </a:r>
        </a:p>
      </dsp:txBody>
      <dsp:txXfrm>
        <a:off x="0" y="2181"/>
        <a:ext cx="6451943" cy="743920"/>
      </dsp:txXfrm>
    </dsp:sp>
    <dsp:sp modelId="{FA4AC973-4944-4FC4-A19E-31457598AFE0}">
      <dsp:nvSpPr>
        <dsp:cNvPr id="0" name=""/>
        <dsp:cNvSpPr/>
      </dsp:nvSpPr>
      <dsp:spPr>
        <a:xfrm>
          <a:off x="0" y="746102"/>
          <a:ext cx="6451943" cy="0"/>
        </a:xfrm>
        <a:prstGeom prst="line">
          <a:avLst/>
        </a:prstGeom>
        <a:solidFill>
          <a:schemeClr val="accent2">
            <a:hueOff val="-167625"/>
            <a:satOff val="-1932"/>
            <a:lumOff val="432"/>
            <a:alphaOff val="0"/>
          </a:schemeClr>
        </a:solidFill>
        <a:ln w="19050" cap="flat" cmpd="sng" algn="ctr">
          <a:solidFill>
            <a:schemeClr val="accent2">
              <a:hueOff val="-167625"/>
              <a:satOff val="-1932"/>
              <a:lumOff val="4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30924-7C4B-4008-9C89-6B830A4F1BFC}">
      <dsp:nvSpPr>
        <dsp:cNvPr id="0" name=""/>
        <dsp:cNvSpPr/>
      </dsp:nvSpPr>
      <dsp:spPr>
        <a:xfrm>
          <a:off x="0" y="746102"/>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Mental Health Providers</a:t>
          </a:r>
        </a:p>
      </dsp:txBody>
      <dsp:txXfrm>
        <a:off x="0" y="746102"/>
        <a:ext cx="6451943" cy="743920"/>
      </dsp:txXfrm>
    </dsp:sp>
    <dsp:sp modelId="{C621BA2D-2C52-44F1-9F2D-E6B5BD8168AB}">
      <dsp:nvSpPr>
        <dsp:cNvPr id="0" name=""/>
        <dsp:cNvSpPr/>
      </dsp:nvSpPr>
      <dsp:spPr>
        <a:xfrm>
          <a:off x="0" y="1490022"/>
          <a:ext cx="6451943" cy="0"/>
        </a:xfrm>
        <a:prstGeom prst="line">
          <a:avLst/>
        </a:prstGeom>
        <a:solidFill>
          <a:schemeClr val="accent2">
            <a:hueOff val="-335249"/>
            <a:satOff val="-3863"/>
            <a:lumOff val="864"/>
            <a:alphaOff val="0"/>
          </a:schemeClr>
        </a:solidFill>
        <a:ln w="19050" cap="flat" cmpd="sng" algn="ctr">
          <a:solidFill>
            <a:schemeClr val="accent2">
              <a:hueOff val="-335249"/>
              <a:satOff val="-3863"/>
              <a:lumOff val="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604D9-69CA-4986-BC65-AC659AC3A0C0}">
      <dsp:nvSpPr>
        <dsp:cNvPr id="0" name=""/>
        <dsp:cNvSpPr/>
      </dsp:nvSpPr>
      <dsp:spPr>
        <a:xfrm>
          <a:off x="0" y="1490022"/>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Substance Use Providers</a:t>
          </a:r>
        </a:p>
      </dsp:txBody>
      <dsp:txXfrm>
        <a:off x="0" y="1490022"/>
        <a:ext cx="6451943" cy="743920"/>
      </dsp:txXfrm>
    </dsp:sp>
    <dsp:sp modelId="{2A5B241D-450B-4065-82FB-D6B89D587C78}">
      <dsp:nvSpPr>
        <dsp:cNvPr id="0" name=""/>
        <dsp:cNvSpPr/>
      </dsp:nvSpPr>
      <dsp:spPr>
        <a:xfrm>
          <a:off x="0" y="2233943"/>
          <a:ext cx="6451943" cy="0"/>
        </a:xfrm>
        <a:prstGeom prst="line">
          <a:avLst/>
        </a:prstGeom>
        <a:solidFill>
          <a:schemeClr val="accent2">
            <a:hueOff val="-502874"/>
            <a:satOff val="-5795"/>
            <a:lumOff val="1295"/>
            <a:alphaOff val="0"/>
          </a:schemeClr>
        </a:solidFill>
        <a:ln w="19050" cap="flat" cmpd="sng" algn="ctr">
          <a:solidFill>
            <a:schemeClr val="accent2">
              <a:hueOff val="-502874"/>
              <a:satOff val="-5795"/>
              <a:lumOff val="12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81CE2-2394-4034-919A-97289F5CF570}">
      <dsp:nvSpPr>
        <dsp:cNvPr id="0" name=""/>
        <dsp:cNvSpPr/>
      </dsp:nvSpPr>
      <dsp:spPr>
        <a:xfrm>
          <a:off x="0" y="2233943"/>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Outreach Providers</a:t>
          </a:r>
        </a:p>
      </dsp:txBody>
      <dsp:txXfrm>
        <a:off x="0" y="2233943"/>
        <a:ext cx="6451943" cy="743920"/>
      </dsp:txXfrm>
    </dsp:sp>
    <dsp:sp modelId="{5C1D8BA2-6F0D-40AB-A9A7-6C94A68A8CEA}">
      <dsp:nvSpPr>
        <dsp:cNvPr id="0" name=""/>
        <dsp:cNvSpPr/>
      </dsp:nvSpPr>
      <dsp:spPr>
        <a:xfrm>
          <a:off x="0" y="2977864"/>
          <a:ext cx="6451943" cy="0"/>
        </a:xfrm>
        <a:prstGeom prst="line">
          <a:avLst/>
        </a:prstGeom>
        <a:solidFill>
          <a:schemeClr val="accent2">
            <a:hueOff val="-670499"/>
            <a:satOff val="-7726"/>
            <a:lumOff val="1727"/>
            <a:alphaOff val="0"/>
          </a:schemeClr>
        </a:solidFill>
        <a:ln w="19050" cap="flat" cmpd="sng" algn="ctr">
          <a:solidFill>
            <a:schemeClr val="accent2">
              <a:hueOff val="-670499"/>
              <a:satOff val="-7726"/>
              <a:lumOff val="17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6AB1A-A775-4920-A194-D304A291BD8E}">
      <dsp:nvSpPr>
        <dsp:cNvPr id="0" name=""/>
        <dsp:cNvSpPr/>
      </dsp:nvSpPr>
      <dsp:spPr>
        <a:xfrm>
          <a:off x="0" y="2977864"/>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Veteran Providers </a:t>
          </a:r>
        </a:p>
      </dsp:txBody>
      <dsp:txXfrm>
        <a:off x="0" y="2977864"/>
        <a:ext cx="6451943" cy="743920"/>
      </dsp:txXfrm>
    </dsp:sp>
    <dsp:sp modelId="{07F2C17B-CBA2-4ECA-951B-541C32521A49}">
      <dsp:nvSpPr>
        <dsp:cNvPr id="0" name=""/>
        <dsp:cNvSpPr/>
      </dsp:nvSpPr>
      <dsp:spPr>
        <a:xfrm>
          <a:off x="0" y="3721784"/>
          <a:ext cx="6451943" cy="0"/>
        </a:xfrm>
        <a:prstGeom prst="line">
          <a:avLst/>
        </a:prstGeom>
        <a:solidFill>
          <a:schemeClr val="accent2">
            <a:hueOff val="-838123"/>
            <a:satOff val="-9658"/>
            <a:lumOff val="2159"/>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E865D-F9BC-46EA-978E-7D2AE9EA3E81}">
      <dsp:nvSpPr>
        <dsp:cNvPr id="0" name=""/>
        <dsp:cNvSpPr/>
      </dsp:nvSpPr>
      <dsp:spPr>
        <a:xfrm>
          <a:off x="0" y="3721784"/>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Housing Providers</a:t>
          </a:r>
        </a:p>
      </dsp:txBody>
      <dsp:txXfrm>
        <a:off x="0" y="3721784"/>
        <a:ext cx="6451943" cy="743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DC6A6-431D-436D-B447-8A8C7820576C}">
      <dsp:nvSpPr>
        <dsp:cNvPr id="0" name=""/>
        <dsp:cNvSpPr/>
      </dsp:nvSpPr>
      <dsp:spPr>
        <a:xfrm>
          <a:off x="0" y="308181"/>
          <a:ext cx="7298265" cy="8505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Adult Protective Services</a:t>
          </a:r>
        </a:p>
        <a:p>
          <a:pPr marL="171450" lvl="1" indent="-171450" algn="l" defTabSz="711200">
            <a:lnSpc>
              <a:spcPct val="90000"/>
            </a:lnSpc>
            <a:spcBef>
              <a:spcPct val="0"/>
            </a:spcBef>
            <a:spcAft>
              <a:spcPct val="15000"/>
            </a:spcAft>
            <a:buChar char="•"/>
          </a:pPr>
          <a:r>
            <a:rPr lang="en-US" sz="1600" kern="1200" dirty="0"/>
            <a:t>Housing Unit</a:t>
          </a:r>
        </a:p>
      </dsp:txBody>
      <dsp:txXfrm>
        <a:off x="0" y="308181"/>
        <a:ext cx="7298265" cy="850500"/>
      </dsp:txXfrm>
    </dsp:sp>
    <dsp:sp modelId="{FC8A8895-15A9-4BF6-B0E0-8775A42B6E6E}">
      <dsp:nvSpPr>
        <dsp:cNvPr id="0" name=""/>
        <dsp:cNvSpPr/>
      </dsp:nvSpPr>
      <dsp:spPr>
        <a:xfrm>
          <a:off x="364909" y="101046"/>
          <a:ext cx="5486375" cy="42203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Department of Community and Family Services (DCFS)</a:t>
          </a:r>
        </a:p>
      </dsp:txBody>
      <dsp:txXfrm>
        <a:off x="385511" y="121648"/>
        <a:ext cx="5445171" cy="380826"/>
      </dsp:txXfrm>
    </dsp:sp>
    <dsp:sp modelId="{A10875FC-6587-4E81-8F45-ADB178602993}">
      <dsp:nvSpPr>
        <dsp:cNvPr id="0" name=""/>
        <dsp:cNvSpPr/>
      </dsp:nvSpPr>
      <dsp:spPr>
        <a:xfrm>
          <a:off x="0" y="1705846"/>
          <a:ext cx="7298265" cy="850500"/>
        </a:xfrm>
        <a:prstGeom prst="rect">
          <a:avLst/>
        </a:prstGeom>
        <a:solidFill>
          <a:schemeClr val="lt1">
            <a:alpha val="90000"/>
            <a:hueOff val="0"/>
            <a:satOff val="0"/>
            <a:lumOff val="0"/>
            <a:alphaOff val="0"/>
          </a:schemeClr>
        </a:solidFill>
        <a:ln w="19050" cap="flat" cmpd="sng" algn="ctr">
          <a:solidFill>
            <a:schemeClr val="accent2">
              <a:hueOff val="-167625"/>
              <a:satOff val="-1932"/>
              <a:lumOff val="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Law Enforcement Assisted Diversion Program (LEAD)</a:t>
          </a:r>
        </a:p>
        <a:p>
          <a:pPr marL="171450" lvl="1" indent="-171450" algn="l" defTabSz="711200">
            <a:lnSpc>
              <a:spcPct val="90000"/>
            </a:lnSpc>
            <a:spcBef>
              <a:spcPct val="0"/>
            </a:spcBef>
            <a:spcAft>
              <a:spcPct val="15000"/>
            </a:spcAft>
            <a:buChar char="•"/>
          </a:pPr>
          <a:r>
            <a:rPr lang="en-US" sz="1600" kern="1200" dirty="0"/>
            <a:t>Single Point of Access (SPOA) </a:t>
          </a:r>
        </a:p>
      </dsp:txBody>
      <dsp:txXfrm>
        <a:off x="0" y="1705846"/>
        <a:ext cx="7298265" cy="850500"/>
      </dsp:txXfrm>
    </dsp:sp>
    <dsp:sp modelId="{EA72D439-A6B3-4DA5-9AE1-BFB657D1788C}">
      <dsp:nvSpPr>
        <dsp:cNvPr id="0" name=""/>
        <dsp:cNvSpPr/>
      </dsp:nvSpPr>
      <dsp:spPr>
        <a:xfrm>
          <a:off x="364913" y="1243375"/>
          <a:ext cx="5486375" cy="537750"/>
        </a:xfrm>
        <a:prstGeom prst="roundRect">
          <a:avLst/>
        </a:prstGeom>
        <a:solidFill>
          <a:schemeClr val="accent2">
            <a:hueOff val="-167625"/>
            <a:satOff val="-1932"/>
            <a:lumOff val="43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Department of Behavioral and Community Health (DBCH)</a:t>
          </a:r>
        </a:p>
      </dsp:txBody>
      <dsp:txXfrm>
        <a:off x="391164" y="1269626"/>
        <a:ext cx="5433873" cy="485248"/>
      </dsp:txXfrm>
    </dsp:sp>
    <dsp:sp modelId="{8877C578-2F5A-4C25-B297-233D9811D52B}">
      <dsp:nvSpPr>
        <dsp:cNvPr id="0" name=""/>
        <dsp:cNvSpPr/>
      </dsp:nvSpPr>
      <dsp:spPr>
        <a:xfrm>
          <a:off x="0" y="2775938"/>
          <a:ext cx="7298265" cy="595350"/>
        </a:xfrm>
        <a:prstGeom prst="rect">
          <a:avLst/>
        </a:prstGeom>
        <a:solidFill>
          <a:schemeClr val="lt1">
            <a:alpha val="90000"/>
            <a:hueOff val="0"/>
            <a:satOff val="0"/>
            <a:lumOff val="0"/>
            <a:alphaOff val="0"/>
          </a:schemeClr>
        </a:solidFill>
        <a:ln w="19050" cap="flat" cmpd="sng" algn="ctr">
          <a:solidFill>
            <a:schemeClr val="accent2">
              <a:hueOff val="-335249"/>
              <a:satOff val="-3863"/>
              <a:lumOff val="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Mobile Crisis Intervention Program</a:t>
          </a:r>
          <a:r>
            <a:rPr lang="en-US" sz="1600" kern="1200" baseline="30000" dirty="0"/>
            <a:t>1 </a:t>
          </a:r>
          <a:endParaRPr lang="en-US" sz="1600" kern="1200" dirty="0"/>
        </a:p>
      </dsp:txBody>
      <dsp:txXfrm>
        <a:off x="0" y="2775938"/>
        <a:ext cx="7298265" cy="595350"/>
      </dsp:txXfrm>
    </dsp:sp>
    <dsp:sp modelId="{89D1F737-DB55-4579-8313-CC1B2F84C128}">
      <dsp:nvSpPr>
        <dsp:cNvPr id="0" name=""/>
        <dsp:cNvSpPr/>
      </dsp:nvSpPr>
      <dsp:spPr>
        <a:xfrm>
          <a:off x="364913" y="2495858"/>
          <a:ext cx="5486375" cy="457199"/>
        </a:xfrm>
        <a:prstGeom prst="roundRect">
          <a:avLst/>
        </a:prstGeom>
        <a:solidFill>
          <a:schemeClr val="accent2">
            <a:hueOff val="-335249"/>
            <a:satOff val="-3863"/>
            <a:lumOff val="86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Mental Health America of Dutchess County</a:t>
          </a:r>
        </a:p>
      </dsp:txBody>
      <dsp:txXfrm>
        <a:off x="387232" y="2518177"/>
        <a:ext cx="5441737" cy="412561"/>
      </dsp:txXfrm>
    </dsp:sp>
    <dsp:sp modelId="{3FEF495D-1B0D-4050-AEE3-44DAD8EBDB83}">
      <dsp:nvSpPr>
        <dsp:cNvPr id="0" name=""/>
        <dsp:cNvSpPr/>
      </dsp:nvSpPr>
      <dsp:spPr>
        <a:xfrm>
          <a:off x="0" y="3613208"/>
          <a:ext cx="7298265" cy="595350"/>
        </a:xfrm>
        <a:prstGeom prst="rect">
          <a:avLst/>
        </a:prstGeom>
        <a:solidFill>
          <a:schemeClr val="lt1">
            <a:alpha val="90000"/>
            <a:hueOff val="0"/>
            <a:satOff val="0"/>
            <a:lumOff val="0"/>
            <a:alphaOff val="0"/>
          </a:schemeClr>
        </a:solidFill>
        <a:ln w="19050" cap="flat" cmpd="sng" algn="ctr">
          <a:solidFill>
            <a:schemeClr val="accent2">
              <a:hueOff val="-502874"/>
              <a:satOff val="-5795"/>
              <a:lumOff val="12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Stabilization Center</a:t>
          </a:r>
          <a:r>
            <a:rPr lang="en-US" sz="1600" kern="1200" baseline="30000" dirty="0"/>
            <a:t>1 </a:t>
          </a:r>
          <a:endParaRPr lang="en-US" sz="1600" kern="1200" dirty="0"/>
        </a:p>
      </dsp:txBody>
      <dsp:txXfrm>
        <a:off x="0" y="3613208"/>
        <a:ext cx="7298265" cy="595350"/>
      </dsp:txXfrm>
    </dsp:sp>
    <dsp:sp modelId="{F681F16E-F9E6-49D6-92E2-3E8D61997FA7}">
      <dsp:nvSpPr>
        <dsp:cNvPr id="0" name=""/>
        <dsp:cNvSpPr/>
      </dsp:nvSpPr>
      <dsp:spPr>
        <a:xfrm>
          <a:off x="407246" y="3418504"/>
          <a:ext cx="5486375" cy="354240"/>
        </a:xfrm>
        <a:prstGeom prst="roundRect">
          <a:avLst/>
        </a:prstGeom>
        <a:solidFill>
          <a:schemeClr val="accent2">
            <a:hueOff val="-502874"/>
            <a:satOff val="-5795"/>
            <a:lumOff val="129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People USA</a:t>
          </a:r>
        </a:p>
      </dsp:txBody>
      <dsp:txXfrm>
        <a:off x="424539" y="3435797"/>
        <a:ext cx="5451789" cy="319654"/>
      </dsp:txXfrm>
    </dsp:sp>
    <dsp:sp modelId="{63821F60-2BE6-4824-80AF-9B774AB5799C}">
      <dsp:nvSpPr>
        <dsp:cNvPr id="0" name=""/>
        <dsp:cNvSpPr/>
      </dsp:nvSpPr>
      <dsp:spPr>
        <a:xfrm>
          <a:off x="0" y="4450478"/>
          <a:ext cx="7298265" cy="595350"/>
        </a:xfrm>
        <a:prstGeom prst="rect">
          <a:avLst/>
        </a:prstGeom>
        <a:solidFill>
          <a:schemeClr val="lt1">
            <a:alpha val="90000"/>
            <a:hueOff val="0"/>
            <a:satOff val="0"/>
            <a:lumOff val="0"/>
            <a:alphaOff val="0"/>
          </a:schemeClr>
        </a:solidFill>
        <a:ln w="19050" cap="flat" cmpd="sng" algn="ctr">
          <a:solidFill>
            <a:schemeClr val="accent2">
              <a:hueOff val="-670499"/>
              <a:satOff val="-7726"/>
              <a:lumOff val="17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Safe </a:t>
          </a:r>
          <a:r>
            <a:rPr lang="en-US" sz="1600" kern="1200" dirty="0"/>
            <a:t>Options Support (SOS) Critical Time Intervention (CTI): SOS-CTI</a:t>
          </a:r>
        </a:p>
      </dsp:txBody>
      <dsp:txXfrm>
        <a:off x="0" y="4450478"/>
        <a:ext cx="7298265" cy="595350"/>
      </dsp:txXfrm>
    </dsp:sp>
    <dsp:sp modelId="{C11EE5A0-A188-4E14-A50F-C322088381C5}">
      <dsp:nvSpPr>
        <dsp:cNvPr id="0" name=""/>
        <dsp:cNvSpPr/>
      </dsp:nvSpPr>
      <dsp:spPr>
        <a:xfrm>
          <a:off x="364913" y="4273358"/>
          <a:ext cx="5486375" cy="354240"/>
        </a:xfrm>
        <a:prstGeom prst="roundRect">
          <a:avLst/>
        </a:prstGeom>
        <a:solidFill>
          <a:schemeClr val="accent2">
            <a:hueOff val="-670499"/>
            <a:satOff val="-7726"/>
            <a:lumOff val="172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HONOR’s </a:t>
          </a:r>
        </a:p>
      </dsp:txBody>
      <dsp:txXfrm>
        <a:off x="382206" y="4290651"/>
        <a:ext cx="5451789" cy="319654"/>
      </dsp:txXfrm>
    </dsp:sp>
    <dsp:sp modelId="{C7738720-B792-4FCE-ABB7-7594F78095D5}">
      <dsp:nvSpPr>
        <dsp:cNvPr id="0" name=""/>
        <dsp:cNvSpPr/>
      </dsp:nvSpPr>
      <dsp:spPr>
        <a:xfrm>
          <a:off x="0" y="5287748"/>
          <a:ext cx="7298265" cy="595350"/>
        </a:xfrm>
        <a:prstGeom prst="rect">
          <a:avLst/>
        </a:prstGeom>
        <a:solidFill>
          <a:schemeClr val="lt1">
            <a:alpha val="90000"/>
            <a:hueOff val="0"/>
            <a:satOff val="0"/>
            <a:lumOff val="0"/>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426" tIns="249936" rIns="56642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Outreach program</a:t>
          </a:r>
          <a:r>
            <a:rPr lang="en-US" sz="1600" kern="1200" baseline="30000" dirty="0"/>
            <a:t>1 </a:t>
          </a:r>
          <a:endParaRPr lang="en-US" sz="1600" kern="1200" dirty="0"/>
        </a:p>
      </dsp:txBody>
      <dsp:txXfrm>
        <a:off x="0" y="5287748"/>
        <a:ext cx="7298265" cy="595350"/>
      </dsp:txXfrm>
    </dsp:sp>
    <dsp:sp modelId="{BC2BF7BE-47C0-403E-A035-7EB42A48420D}">
      <dsp:nvSpPr>
        <dsp:cNvPr id="0" name=""/>
        <dsp:cNvSpPr/>
      </dsp:nvSpPr>
      <dsp:spPr>
        <a:xfrm>
          <a:off x="364913" y="5110628"/>
          <a:ext cx="5486375" cy="354240"/>
        </a:xfrm>
        <a:prstGeom prst="roundRect">
          <a:avLst/>
        </a:prstGeom>
        <a:solidFill>
          <a:schemeClr val="accent2">
            <a:hueOff val="-838123"/>
            <a:satOff val="-9658"/>
            <a:lumOff val="21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100" tIns="0" rIns="193100" bIns="0" numCol="1" spcCol="1270" anchor="ctr" anchorCtr="0">
          <a:noAutofit/>
        </a:bodyPr>
        <a:lstStyle/>
        <a:p>
          <a:pPr marL="0" lvl="0" indent="0" algn="l" defTabSz="711200">
            <a:lnSpc>
              <a:spcPct val="90000"/>
            </a:lnSpc>
            <a:spcBef>
              <a:spcPct val="0"/>
            </a:spcBef>
            <a:spcAft>
              <a:spcPct val="35000"/>
            </a:spcAft>
            <a:buNone/>
          </a:pPr>
          <a:r>
            <a:rPr lang="en-US" sz="1600" kern="1200" dirty="0"/>
            <a:t>Hudson River Housing</a:t>
          </a:r>
        </a:p>
      </dsp:txBody>
      <dsp:txXfrm>
        <a:off x="382206" y="5127921"/>
        <a:ext cx="5451789"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6695C-BA7D-4125-9FC9-9C5D3D88A3FB}">
      <dsp:nvSpPr>
        <dsp:cNvPr id="0" name=""/>
        <dsp:cNvSpPr/>
      </dsp:nvSpPr>
      <dsp:spPr>
        <a:xfrm>
          <a:off x="0" y="51231"/>
          <a:ext cx="7196666" cy="7300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City of Poughkeepsie Police Department</a:t>
          </a:r>
        </a:p>
      </dsp:txBody>
      <dsp:txXfrm>
        <a:off x="35640" y="86871"/>
        <a:ext cx="7125386" cy="658800"/>
      </dsp:txXfrm>
    </dsp:sp>
    <dsp:sp modelId="{E50B784F-78EC-421F-8879-A4796A5D7EBB}">
      <dsp:nvSpPr>
        <dsp:cNvPr id="0" name=""/>
        <dsp:cNvSpPr/>
      </dsp:nvSpPr>
      <dsp:spPr>
        <a:xfrm>
          <a:off x="0" y="781311"/>
          <a:ext cx="7196666"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49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Behavioral Evaluation and Assessment Team (Behavioral health and law enforcement outreach team)</a:t>
          </a:r>
          <a:r>
            <a:rPr lang="en-US" sz="2000" kern="1200" baseline="30000" dirty="0"/>
            <a:t>1 </a:t>
          </a:r>
          <a:endParaRPr lang="en-US" sz="2000" kern="1200" dirty="0"/>
        </a:p>
      </dsp:txBody>
      <dsp:txXfrm>
        <a:off x="0" y="781311"/>
        <a:ext cx="7196666" cy="645840"/>
      </dsp:txXfrm>
    </dsp:sp>
    <dsp:sp modelId="{9DC77E57-2718-4F4A-BCEB-6A1144520EC3}">
      <dsp:nvSpPr>
        <dsp:cNvPr id="0" name=""/>
        <dsp:cNvSpPr/>
      </dsp:nvSpPr>
      <dsp:spPr>
        <a:xfrm>
          <a:off x="0" y="1427151"/>
          <a:ext cx="7196666" cy="730080"/>
        </a:xfrm>
        <a:prstGeom prst="roundRect">
          <a:avLst/>
        </a:prstGeom>
        <a:solidFill>
          <a:schemeClr val="accent2">
            <a:hueOff val="-279374"/>
            <a:satOff val="-3219"/>
            <a:lumOff val="72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Town of Poughkeepsie Police Department </a:t>
          </a:r>
        </a:p>
      </dsp:txBody>
      <dsp:txXfrm>
        <a:off x="35640" y="1462791"/>
        <a:ext cx="7125386" cy="658800"/>
      </dsp:txXfrm>
    </dsp:sp>
    <dsp:sp modelId="{67E5920F-723A-4F15-97DD-421BBD4359B6}">
      <dsp:nvSpPr>
        <dsp:cNvPr id="0" name=""/>
        <dsp:cNvSpPr/>
      </dsp:nvSpPr>
      <dsp:spPr>
        <a:xfrm>
          <a:off x="0" y="2157231"/>
          <a:ext cx="7196666"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49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Behavioral Evaluation and Assessment Team (Behavioral health and law enforcement outreach team)</a:t>
          </a:r>
          <a:r>
            <a:rPr lang="en-US" sz="2000" kern="1200" baseline="30000" dirty="0"/>
            <a:t>1 </a:t>
          </a:r>
          <a:endParaRPr lang="en-US" sz="2000" kern="1200" dirty="0"/>
        </a:p>
      </dsp:txBody>
      <dsp:txXfrm>
        <a:off x="0" y="2157231"/>
        <a:ext cx="7196666" cy="645840"/>
      </dsp:txXfrm>
    </dsp:sp>
    <dsp:sp modelId="{864313AF-CDFB-4D09-90E0-6655047EE51E}">
      <dsp:nvSpPr>
        <dsp:cNvPr id="0" name=""/>
        <dsp:cNvSpPr/>
      </dsp:nvSpPr>
      <dsp:spPr>
        <a:xfrm>
          <a:off x="0" y="2803071"/>
          <a:ext cx="7196666" cy="730080"/>
        </a:xfrm>
        <a:prstGeom prst="roundRect">
          <a:avLst/>
        </a:prstGeom>
        <a:solidFill>
          <a:schemeClr val="accent2">
            <a:hueOff val="-558749"/>
            <a:satOff val="-6439"/>
            <a:lumOff val="14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Town of Hyde Park</a:t>
          </a:r>
        </a:p>
      </dsp:txBody>
      <dsp:txXfrm>
        <a:off x="35640" y="2838711"/>
        <a:ext cx="7125386" cy="658800"/>
      </dsp:txXfrm>
    </dsp:sp>
    <dsp:sp modelId="{A845F0AE-F8B3-4BEA-BE0C-95759F207450}">
      <dsp:nvSpPr>
        <dsp:cNvPr id="0" name=""/>
        <dsp:cNvSpPr/>
      </dsp:nvSpPr>
      <dsp:spPr>
        <a:xfrm>
          <a:off x="0" y="3533151"/>
          <a:ext cx="7196666"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49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Behavioral Evaluation and Assessment Team (Behavioral health and law enforcement outreach team)</a:t>
          </a:r>
          <a:r>
            <a:rPr lang="en-US" sz="2000" kern="1200" baseline="30000" dirty="0"/>
            <a:t>1 </a:t>
          </a:r>
          <a:endParaRPr lang="en-US" sz="2000" kern="1200" dirty="0"/>
        </a:p>
      </dsp:txBody>
      <dsp:txXfrm>
        <a:off x="0" y="3533151"/>
        <a:ext cx="7196666" cy="645840"/>
      </dsp:txXfrm>
    </dsp:sp>
    <dsp:sp modelId="{510273F4-C18D-4695-AF5E-A81D9853CC18}">
      <dsp:nvSpPr>
        <dsp:cNvPr id="0" name=""/>
        <dsp:cNvSpPr/>
      </dsp:nvSpPr>
      <dsp:spPr>
        <a:xfrm>
          <a:off x="0" y="4178991"/>
          <a:ext cx="7196666" cy="730080"/>
        </a:xfrm>
        <a:prstGeom prst="roundRect">
          <a:avLst/>
        </a:prstGeom>
        <a:solidFill>
          <a:schemeClr val="accent2">
            <a:hueOff val="-838123"/>
            <a:satOff val="-9658"/>
            <a:lumOff val="21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City of Beacon Police Department</a:t>
          </a:r>
        </a:p>
      </dsp:txBody>
      <dsp:txXfrm>
        <a:off x="35640" y="4214631"/>
        <a:ext cx="7125386" cy="658800"/>
      </dsp:txXfrm>
    </dsp:sp>
    <dsp:sp modelId="{DC4995B9-0FDB-4A53-97A3-0A70C405F6BA}">
      <dsp:nvSpPr>
        <dsp:cNvPr id="0" name=""/>
        <dsp:cNvSpPr/>
      </dsp:nvSpPr>
      <dsp:spPr>
        <a:xfrm>
          <a:off x="0" y="4909071"/>
          <a:ext cx="7196666"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49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Enhancing Community Health Through Outreach (ECHO)</a:t>
          </a:r>
        </a:p>
      </dsp:txBody>
      <dsp:txXfrm>
        <a:off x="0" y="4909071"/>
        <a:ext cx="7196666" cy="64584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0.43984</cdr:x>
      <cdr:y>0.25142</cdr:y>
    </cdr:from>
    <cdr:to>
      <cdr:x>0.52902</cdr:x>
      <cdr:y>0.39817</cdr:y>
    </cdr:to>
    <cdr:sp macro="" textlink="">
      <cdr:nvSpPr>
        <cdr:cNvPr id="2" name="TextBox 1">
          <a:extLst xmlns:a="http://schemas.openxmlformats.org/drawingml/2006/main">
            <a:ext uri="{FF2B5EF4-FFF2-40B4-BE49-F238E27FC236}">
              <a16:creationId xmlns:a16="http://schemas.microsoft.com/office/drawing/2014/main" id="{95F22286-10C1-51D3-B162-8649564D0A00}"/>
            </a:ext>
          </a:extLst>
        </cdr:cNvPr>
        <cdr:cNvSpPr txBox="1"/>
      </cdr:nvSpPr>
      <cdr:spPr>
        <a:xfrm xmlns:a="http://schemas.openxmlformats.org/drawingml/2006/main">
          <a:off x="4689406" y="1314252"/>
          <a:ext cx="950793" cy="7671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a:t>
          </a:r>
        </a:p>
      </cdr:txBody>
    </cdr:sp>
  </cdr:relSizeAnchor>
  <cdr:relSizeAnchor xmlns:cdr="http://schemas.openxmlformats.org/drawingml/2006/chartDrawing">
    <cdr:from>
      <cdr:x>0.6473</cdr:x>
      <cdr:y>0.21218</cdr:y>
    </cdr:from>
    <cdr:to>
      <cdr:x>0.69225</cdr:x>
      <cdr:y>0.35579</cdr:y>
    </cdr:to>
    <cdr:sp macro="" textlink="">
      <cdr:nvSpPr>
        <cdr:cNvPr id="4" name="TextBox 3">
          <a:extLst xmlns:a="http://schemas.openxmlformats.org/drawingml/2006/main">
            <a:ext uri="{FF2B5EF4-FFF2-40B4-BE49-F238E27FC236}">
              <a16:creationId xmlns:a16="http://schemas.microsoft.com/office/drawing/2014/main" id="{E0FD8402-042E-B38B-0EE0-F5DCB835F705}"/>
            </a:ext>
          </a:extLst>
        </cdr:cNvPr>
        <cdr:cNvSpPr txBox="1"/>
      </cdr:nvSpPr>
      <cdr:spPr>
        <a:xfrm xmlns:a="http://schemas.openxmlformats.org/drawingml/2006/main">
          <a:off x="6901232" y="1109133"/>
          <a:ext cx="479197" cy="7507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12%</a:t>
          </a:r>
        </a:p>
      </cdr:txBody>
    </cdr:sp>
  </cdr:relSizeAnchor>
  <cdr:relSizeAnchor xmlns:cdr="http://schemas.openxmlformats.org/drawingml/2006/chartDrawing">
    <cdr:from>
      <cdr:x>0.85523</cdr:x>
      <cdr:y>0</cdr:y>
    </cdr:from>
    <cdr:to>
      <cdr:x>0.92812</cdr:x>
      <cdr:y>0.15401</cdr:y>
    </cdr:to>
    <cdr:sp macro="" textlink="">
      <cdr:nvSpPr>
        <cdr:cNvPr id="5" name="TextBox 4">
          <a:extLst xmlns:a="http://schemas.openxmlformats.org/drawingml/2006/main">
            <a:ext uri="{FF2B5EF4-FFF2-40B4-BE49-F238E27FC236}">
              <a16:creationId xmlns:a16="http://schemas.microsoft.com/office/drawing/2014/main" id="{2021646B-5DA0-AA83-B9EB-31E1293C3FAA}"/>
            </a:ext>
          </a:extLst>
        </cdr:cNvPr>
        <cdr:cNvSpPr txBox="1"/>
      </cdr:nvSpPr>
      <cdr:spPr>
        <a:xfrm xmlns:a="http://schemas.openxmlformats.org/drawingml/2006/main">
          <a:off x="9118061" y="0"/>
          <a:ext cx="777117" cy="8050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31%</a:t>
          </a:r>
        </a:p>
      </cdr:txBody>
    </cdr:sp>
  </cdr:relSizeAnchor>
  <cdr:relSizeAnchor xmlns:cdr="http://schemas.openxmlformats.org/drawingml/2006/chartDrawing">
    <cdr:from>
      <cdr:x>0.47842</cdr:x>
      <cdr:y>0.09106</cdr:y>
    </cdr:from>
    <cdr:to>
      <cdr:x>0.89653</cdr:x>
      <cdr:y>0.21218</cdr:y>
    </cdr:to>
    <cdr:sp macro="" textlink="">
      <cdr:nvSpPr>
        <cdr:cNvPr id="3" name="TextBox 2">
          <a:extLst xmlns:a="http://schemas.openxmlformats.org/drawingml/2006/main">
            <a:ext uri="{FF2B5EF4-FFF2-40B4-BE49-F238E27FC236}">
              <a16:creationId xmlns:a16="http://schemas.microsoft.com/office/drawing/2014/main" id="{B92E1E83-9524-906C-C517-E30A16360926}"/>
            </a:ext>
          </a:extLst>
        </cdr:cNvPr>
        <cdr:cNvSpPr txBox="1"/>
      </cdr:nvSpPr>
      <cdr:spPr>
        <a:xfrm xmlns:a="http://schemas.openxmlformats.org/drawingml/2006/main">
          <a:off x="5100638" y="476011"/>
          <a:ext cx="4457700" cy="6331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t>% Increase Year Over 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0EF52-4212-480B-8F0D-57DCF16D46BF}"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D0B4A-2C47-4472-8532-CB031B0BD611}" type="slidenum">
              <a:rPr lang="en-US" smtClean="0"/>
              <a:t>‹#›</a:t>
            </a:fld>
            <a:endParaRPr lang="en-US"/>
          </a:p>
        </p:txBody>
      </p:sp>
    </p:spTree>
    <p:extLst>
      <p:ext uri="{BB962C8B-B14F-4D97-AF65-F5344CB8AC3E}">
        <p14:creationId xmlns:p14="http://schemas.microsoft.com/office/powerpoint/2010/main" val="213949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a:t>
            </a:fld>
            <a:endParaRPr lang="en-US"/>
          </a:p>
        </p:txBody>
      </p:sp>
    </p:spTree>
    <p:extLst>
      <p:ext uri="{BB962C8B-B14F-4D97-AF65-F5344CB8AC3E}">
        <p14:creationId xmlns:p14="http://schemas.microsoft.com/office/powerpoint/2010/main" val="272260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people housed</a:t>
            </a:r>
          </a:p>
          <a:p>
            <a:r>
              <a:rPr lang="en-US" dirty="0"/>
              <a:t>Locations of houses </a:t>
            </a:r>
          </a:p>
        </p:txBody>
      </p:sp>
      <p:sp>
        <p:nvSpPr>
          <p:cNvPr id="4" name="Slide Number Placeholder 3"/>
          <p:cNvSpPr>
            <a:spLocks noGrp="1"/>
          </p:cNvSpPr>
          <p:nvPr>
            <p:ph type="sldNum" sz="quarter" idx="5"/>
          </p:nvPr>
        </p:nvSpPr>
        <p:spPr/>
        <p:txBody>
          <a:bodyPr/>
          <a:lstStyle/>
          <a:p>
            <a:fld id="{A72D0B4A-2C47-4472-8532-CB031B0BD611}" type="slidenum">
              <a:rPr lang="en-US" smtClean="0"/>
              <a:t>11</a:t>
            </a:fld>
            <a:endParaRPr lang="en-US"/>
          </a:p>
        </p:txBody>
      </p:sp>
    </p:spTree>
    <p:extLst>
      <p:ext uri="{BB962C8B-B14F-4D97-AF65-F5344CB8AC3E}">
        <p14:creationId xmlns:p14="http://schemas.microsoft.com/office/powerpoint/2010/main" val="290037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12</a:t>
            </a:fld>
            <a:endParaRPr lang="en-US"/>
          </a:p>
        </p:txBody>
      </p:sp>
    </p:spTree>
    <p:extLst>
      <p:ext uri="{BB962C8B-B14F-4D97-AF65-F5344CB8AC3E}">
        <p14:creationId xmlns:p14="http://schemas.microsoft.com/office/powerpoint/2010/main" val="162647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13</a:t>
            </a:fld>
            <a:endParaRPr lang="en-US"/>
          </a:p>
        </p:txBody>
      </p:sp>
    </p:spTree>
    <p:extLst>
      <p:ext uri="{BB962C8B-B14F-4D97-AF65-F5344CB8AC3E}">
        <p14:creationId xmlns:p14="http://schemas.microsoft.com/office/powerpoint/2010/main" val="193256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17</a:t>
            </a:fld>
            <a:endParaRPr lang="en-US"/>
          </a:p>
        </p:txBody>
      </p:sp>
    </p:spTree>
    <p:extLst>
      <p:ext uri="{BB962C8B-B14F-4D97-AF65-F5344CB8AC3E}">
        <p14:creationId xmlns:p14="http://schemas.microsoft.com/office/powerpoint/2010/main" val="3807538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18</a:t>
            </a:fld>
            <a:endParaRPr lang="en-US"/>
          </a:p>
        </p:txBody>
      </p:sp>
    </p:spTree>
    <p:extLst>
      <p:ext uri="{BB962C8B-B14F-4D97-AF65-F5344CB8AC3E}">
        <p14:creationId xmlns:p14="http://schemas.microsoft.com/office/powerpoint/2010/main" val="1208930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19</a:t>
            </a:fld>
            <a:endParaRPr lang="en-US"/>
          </a:p>
        </p:txBody>
      </p:sp>
    </p:spTree>
    <p:extLst>
      <p:ext uri="{BB962C8B-B14F-4D97-AF65-F5344CB8AC3E}">
        <p14:creationId xmlns:p14="http://schemas.microsoft.com/office/powerpoint/2010/main" val="106400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21</a:t>
            </a:fld>
            <a:endParaRPr lang="en-US"/>
          </a:p>
        </p:txBody>
      </p:sp>
    </p:spTree>
    <p:extLst>
      <p:ext uri="{BB962C8B-B14F-4D97-AF65-F5344CB8AC3E}">
        <p14:creationId xmlns:p14="http://schemas.microsoft.com/office/powerpoint/2010/main" val="757003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22</a:t>
            </a:fld>
            <a:endParaRPr lang="en-US"/>
          </a:p>
        </p:txBody>
      </p:sp>
    </p:spTree>
    <p:extLst>
      <p:ext uri="{BB962C8B-B14F-4D97-AF65-F5344CB8AC3E}">
        <p14:creationId xmlns:p14="http://schemas.microsoft.com/office/powerpoint/2010/main" val="2868962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23</a:t>
            </a:fld>
            <a:endParaRPr lang="en-US"/>
          </a:p>
        </p:txBody>
      </p:sp>
    </p:spTree>
    <p:extLst>
      <p:ext uri="{BB962C8B-B14F-4D97-AF65-F5344CB8AC3E}">
        <p14:creationId xmlns:p14="http://schemas.microsoft.com/office/powerpoint/2010/main" val="2138511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24</a:t>
            </a:fld>
            <a:endParaRPr lang="en-US"/>
          </a:p>
        </p:txBody>
      </p:sp>
    </p:spTree>
    <p:extLst>
      <p:ext uri="{BB962C8B-B14F-4D97-AF65-F5344CB8AC3E}">
        <p14:creationId xmlns:p14="http://schemas.microsoft.com/office/powerpoint/2010/main" val="385585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**Coordinating Criminal Justice Council</a:t>
            </a:r>
          </a:p>
          <a:p>
            <a:r>
              <a:rPr lang="en-US" dirty="0"/>
              <a:t>County Executives office</a:t>
            </a:r>
          </a:p>
          <a:p>
            <a:r>
              <a:rPr lang="en-US" dirty="0"/>
              <a:t>Department of Community and Gamily Services</a:t>
            </a:r>
          </a:p>
          <a:p>
            <a:r>
              <a:rPr lang="en-US" dirty="0"/>
              <a:t>Department of Mental Health </a:t>
            </a:r>
          </a:p>
          <a:p>
            <a:r>
              <a:rPr lang="en-US" dirty="0"/>
              <a:t>Department of Health</a:t>
            </a:r>
          </a:p>
          <a:p>
            <a:r>
              <a:rPr lang="en-US" dirty="0"/>
              <a:t>Planning Department</a:t>
            </a:r>
          </a:p>
          <a:p>
            <a:r>
              <a:rPr lang="en-US" dirty="0"/>
              <a:t>Sherriff's Office</a:t>
            </a:r>
          </a:p>
          <a:p>
            <a:r>
              <a:rPr lang="en-US" dirty="0"/>
              <a:t>Other municipalities </a:t>
            </a:r>
          </a:p>
          <a:p>
            <a:r>
              <a:rPr lang="en-US" dirty="0"/>
              <a:t>Law enforcement</a:t>
            </a:r>
          </a:p>
          <a:p>
            <a:r>
              <a:rPr lang="en-US" dirty="0"/>
              <a:t>Probation </a:t>
            </a:r>
          </a:p>
          <a:p>
            <a:r>
              <a:rPr lang="en-US" dirty="0"/>
              <a:t>Public Defender</a:t>
            </a:r>
          </a:p>
          <a:p>
            <a:r>
              <a:rPr lang="en-US" dirty="0"/>
              <a:t>District Attorney</a:t>
            </a:r>
          </a:p>
          <a:p>
            <a:r>
              <a:rPr lang="en-US" dirty="0"/>
              <a:t>People with lived experiences</a:t>
            </a:r>
          </a:p>
          <a:p>
            <a:r>
              <a:rPr lang="en-US" dirty="0"/>
              <a:t>Community organization</a:t>
            </a:r>
          </a:p>
          <a:p>
            <a:r>
              <a:rPr lang="en-US" dirty="0"/>
              <a:t>Community members</a:t>
            </a:r>
          </a:p>
          <a:p>
            <a:r>
              <a:rPr lang="en-US" dirty="0"/>
              <a:t>Community providers </a:t>
            </a:r>
          </a:p>
          <a:p>
            <a:r>
              <a:rPr lang="en-US" dirty="0"/>
              <a:t>Grassroots organizations</a:t>
            </a:r>
          </a:p>
          <a:p>
            <a:r>
              <a:rPr lang="en-US" dirty="0"/>
              <a:t>Faith based communities </a:t>
            </a:r>
          </a:p>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3</a:t>
            </a:fld>
            <a:endParaRPr lang="en-US"/>
          </a:p>
        </p:txBody>
      </p:sp>
    </p:spTree>
    <p:extLst>
      <p:ext uri="{BB962C8B-B14F-4D97-AF65-F5344CB8AC3E}">
        <p14:creationId xmlns:p14="http://schemas.microsoft.com/office/powerpoint/2010/main" val="309659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25</a:t>
            </a:fld>
            <a:endParaRPr lang="en-US"/>
          </a:p>
        </p:txBody>
      </p:sp>
    </p:spTree>
    <p:extLst>
      <p:ext uri="{BB962C8B-B14F-4D97-AF65-F5344CB8AC3E}">
        <p14:creationId xmlns:p14="http://schemas.microsoft.com/office/powerpoint/2010/main" val="2454635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57066-0EC9-474B-9652-2AD972F61BD0}" type="slidenum">
              <a:rPr lang="en-US" smtClean="0"/>
              <a:t>26</a:t>
            </a:fld>
            <a:endParaRPr lang="en-US"/>
          </a:p>
        </p:txBody>
      </p:sp>
    </p:spTree>
    <p:extLst>
      <p:ext uri="{BB962C8B-B14F-4D97-AF65-F5344CB8AC3E}">
        <p14:creationId xmlns:p14="http://schemas.microsoft.com/office/powerpoint/2010/main" val="93179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711" indent="-296711">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Evaluate our demographic, economic and housing trends from the past 10-20 years to get a sense of what’s been shaping our current housing market </a:t>
            </a:r>
          </a:p>
          <a:p>
            <a:pPr marL="296711" indent="-296711">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Project out to 2040 to help us determine future housing needs </a:t>
            </a:r>
          </a:p>
          <a:p>
            <a:pPr marL="296711" indent="-296711">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Develop a strategy for action</a:t>
            </a:r>
          </a:p>
          <a:p>
            <a:endParaRPr lang="en-US" b="0" dirty="0"/>
          </a:p>
          <a:p>
            <a:endParaRPr lang="en-US" dirty="0"/>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883782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We identified a variety of takeaways including slow population growth, but increasing households, albeit at smaller sizes; aging population, incomes lagging behind housing costs, cost burdens have impacted renters the most, and widening income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This Gap analysis = measures the difference between the number of units in a given price range and the number of households for whom the price range is affordable</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Of note is a lack of units for both the lowest </a:t>
            </a:r>
            <a:r>
              <a:rPr lang="en-US" sz="1400" i="1" dirty="0">
                <a:latin typeface="Calibri" panose="020F0502020204030204" pitchFamily="34" charset="0"/>
                <a:ea typeface="Calibri" panose="020F0502020204030204" pitchFamily="34" charset="0"/>
                <a:cs typeface="Times New Roman" panose="02020603050405020304" pitchFamily="18" charset="0"/>
              </a:rPr>
              <a:t>and</a:t>
            </a:r>
            <a:r>
              <a:rPr lang="en-US" sz="1400" dirty="0">
                <a:latin typeface="Calibri" panose="020F0502020204030204" pitchFamily="34" charset="0"/>
                <a:ea typeface="Calibri" panose="020F0502020204030204" pitchFamily="34" charset="0"/>
                <a:cs typeface="Times New Roman" panose="02020603050405020304" pitchFamily="18" charset="0"/>
              </a:rPr>
              <a:t> highest incomes. </a:t>
            </a:r>
          </a:p>
          <a:p>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Low end isn’t unexpected, but the lack of housing on the high end is a new consideration.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As households with more purchasing power compete for a limited supply of units, they begin to reach down into the middle sectors of the market, which affects housing affordability at all levels. </a:t>
            </a:r>
          </a:p>
          <a:p>
            <a:pPr marL="0" indent="0">
              <a:buFont typeface="Symbol" panose="05050102010706020507" pitchFamily="18" charset="2"/>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059230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57066-0EC9-474B-9652-2AD972F61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920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the number of renting households earning less than $50,000 and the number of rentals that are affordable to those households </a:t>
            </a:r>
          </a:p>
          <a:p>
            <a:endParaRPr lang="en-US" dirty="0"/>
          </a:p>
          <a:p>
            <a:r>
              <a:rPr lang="en-US" dirty="0"/>
              <a:t>ABOVE what we already do</a:t>
            </a:r>
          </a:p>
          <a:p>
            <a:endParaRPr lang="en-US" dirty="0"/>
          </a:p>
          <a:p>
            <a:r>
              <a:rPr lang="en-US" dirty="0"/>
              <a:t>Construction AND other things</a:t>
            </a:r>
          </a:p>
          <a:p>
            <a:endParaRPr lang="en-US" dirty="0"/>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7673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key takeaway from the trend analysis is that affordability challenges in Dutchess County resemble “death by a thousand cuts,” with a range of factors contributing to the cost pressures felt by today’s households.  As there is no single cause for the current housing affordability pressures, there is also not a single solution. </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678788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57066-0EC9-474B-9652-2AD972F61BD0}" type="slidenum">
              <a:rPr lang="en-US" smtClean="0"/>
              <a:t>32</a:t>
            </a:fld>
            <a:endParaRPr lang="en-US"/>
          </a:p>
        </p:txBody>
      </p:sp>
    </p:spTree>
    <p:extLst>
      <p:ext uri="{BB962C8B-B14F-4D97-AF65-F5344CB8AC3E}">
        <p14:creationId xmlns:p14="http://schemas.microsoft.com/office/powerpoint/2010/main" val="1264646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66117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40301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4</a:t>
            </a:fld>
            <a:endParaRPr lang="en-US"/>
          </a:p>
        </p:txBody>
      </p:sp>
    </p:spTree>
    <p:extLst>
      <p:ext uri="{BB962C8B-B14F-4D97-AF65-F5344CB8AC3E}">
        <p14:creationId xmlns:p14="http://schemas.microsoft.com/office/powerpoint/2010/main" val="450097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978798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31460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962065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606217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latin typeface="Source Sans Pro" panose="020B0503030403020204" pitchFamily="34" charset="0"/>
                <a:ea typeface="Source Sans Pro" panose="020B0503030403020204" pitchFamily="34" charset="0"/>
                <a:cs typeface="Raleway Heavy"/>
              </a:rPr>
              <a:t>In 2022 Then County Executive Molinaro and the County Legislature </a:t>
            </a:r>
            <a:r>
              <a:rPr lang="en-US" dirty="0"/>
              <a:t>invested $12.3 million for the establishment of a countywide Housing Trust Fund, using 9.3 million in American Rescue Plan (ARP) funds and an additional $3 million from general fund balance.   That funding has since changed to all fund balance.</a:t>
            </a:r>
          </a:p>
        </p:txBody>
      </p:sp>
      <p:sp>
        <p:nvSpPr>
          <p:cNvPr id="4" name="Slide Number Placeholder 3"/>
          <p:cNvSpPr>
            <a:spLocks noGrp="1"/>
          </p:cNvSpPr>
          <p:nvPr>
            <p:ph type="sldNum" sz="quarter" idx="5"/>
          </p:nvPr>
        </p:nvSpPr>
        <p:spPr/>
        <p:txBody>
          <a:bodyPr/>
          <a:lstStyle/>
          <a:p>
            <a:pPr defTabSz="465887">
              <a:defRPr/>
            </a:pPr>
            <a:fld id="{A6357066-0EC9-474B-9652-2AD972F61BD0}" type="slidenum">
              <a:rPr lang="en-US">
                <a:solidFill>
                  <a:prstClr val="black"/>
                </a:solidFill>
                <a:latin typeface="Calibri" panose="020F0502020204030204"/>
              </a:rPr>
              <a:pPr defTabSz="465887">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4294849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41</a:t>
            </a:fld>
            <a:endParaRPr lang="en-US"/>
          </a:p>
        </p:txBody>
      </p:sp>
    </p:spTree>
    <p:extLst>
      <p:ext uri="{BB962C8B-B14F-4D97-AF65-F5344CB8AC3E}">
        <p14:creationId xmlns:p14="http://schemas.microsoft.com/office/powerpoint/2010/main" val="200053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does LEAD serve</a:t>
            </a:r>
          </a:p>
          <a:p>
            <a:endParaRPr lang="en-US" dirty="0"/>
          </a:p>
          <a:p>
            <a:pPr marL="285750" indent="-285750">
              <a:buFont typeface="Arial" panose="020B0604020202020204" pitchFamily="34" charset="0"/>
              <a:buChar char="•"/>
            </a:pPr>
            <a:r>
              <a:rPr lang="en-US" sz="1200" dirty="0"/>
              <a:t>People who live with unmanaged behavioral health needs</a:t>
            </a:r>
          </a:p>
          <a:p>
            <a:pPr marL="285750" indent="-285750">
              <a:buFont typeface="Arial" panose="020B0604020202020204" pitchFamily="34" charset="0"/>
              <a:buChar char="•"/>
            </a:pPr>
            <a:r>
              <a:rPr lang="en-US" sz="1200" dirty="0"/>
              <a:t>Deep experiences of complex trauma</a:t>
            </a:r>
          </a:p>
          <a:p>
            <a:pPr marL="285750" indent="-285750">
              <a:buFont typeface="Arial" panose="020B0604020202020204" pitchFamily="34" charset="0"/>
              <a:buChar char="•"/>
            </a:pPr>
            <a:r>
              <a:rPr lang="en-US" sz="1200" dirty="0"/>
              <a:t>Intellectual and developmental disabilities</a:t>
            </a:r>
          </a:p>
          <a:p>
            <a:pPr marL="285750" indent="-285750">
              <a:buFont typeface="Arial" panose="020B0604020202020204" pitchFamily="34" charset="0"/>
              <a:buChar char="•"/>
            </a:pPr>
            <a:r>
              <a:rPr lang="en-US" sz="1200" dirty="0"/>
              <a:t>Persistent poverty and often lifelong experiences of punishment, failure and marginalization</a:t>
            </a:r>
          </a:p>
          <a:p>
            <a:endParaRPr lang="en-US" dirty="0"/>
          </a:p>
          <a:p>
            <a:pPr marL="285750" indent="-285750">
              <a:buFont typeface="Arial" panose="020B0604020202020204" pitchFamily="34" charset="0"/>
              <a:buChar char="•"/>
            </a:pPr>
            <a:r>
              <a:rPr lang="en-US" sz="1200" b="1" dirty="0"/>
              <a:t>THE PEOPLE WHO ARE NOT SERVED BY OFFICE-BASED, APPOINTMENT BASED, TIME LIMITED CARE</a:t>
            </a:r>
          </a:p>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5</a:t>
            </a:fld>
            <a:endParaRPr lang="en-US"/>
          </a:p>
        </p:txBody>
      </p:sp>
    </p:spTree>
    <p:extLst>
      <p:ext uri="{BB962C8B-B14F-4D97-AF65-F5344CB8AC3E}">
        <p14:creationId xmlns:p14="http://schemas.microsoft.com/office/powerpoint/2010/main" val="136458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rgbClr val="595959"/>
                </a:solidFill>
                <a:cs typeface="Georgia"/>
              </a:rPr>
              <a:t>LEAD </a:t>
            </a:r>
            <a:r>
              <a:rPr lang="en-US" sz="1200" b="1" dirty="0">
                <a:solidFill>
                  <a:srgbClr val="595959"/>
                </a:solidFill>
                <a:cs typeface="Georgia"/>
              </a:rPr>
              <a:t>isn’t “owned” </a:t>
            </a:r>
            <a:r>
              <a:rPr lang="en-US" sz="1200" dirty="0">
                <a:solidFill>
                  <a:srgbClr val="595959"/>
                </a:solidFill>
                <a:cs typeface="Georgia"/>
              </a:rPr>
              <a:t>by any one stakeholder or agency.</a:t>
            </a:r>
          </a:p>
          <a:p>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Multi-agency </a:t>
            </a:r>
            <a:r>
              <a:rPr lang="en-US" sz="1200" b="1" dirty="0">
                <a:solidFill>
                  <a:srgbClr val="595959"/>
                </a:solidFill>
                <a:cs typeface="Georgia"/>
              </a:rPr>
              <a:t>Policy Coordinating Group (PCG) </a:t>
            </a:r>
            <a:r>
              <a:rPr lang="en-US" sz="1200" dirty="0">
                <a:solidFill>
                  <a:srgbClr val="595959"/>
                </a:solidFill>
                <a:cs typeface="Georgia"/>
              </a:rPr>
              <a:t>provides collective governance and joint decision-making.</a:t>
            </a:r>
          </a:p>
          <a:p>
            <a:pPr marL="800100" lvl="1" indent="-342900">
              <a:buFont typeface="Arial" panose="020B0604020202020204" pitchFamily="34" charset="0"/>
              <a:buChar char="•"/>
            </a:pPr>
            <a:r>
              <a:rPr lang="en-US" sz="1200" dirty="0">
                <a:solidFill>
                  <a:srgbClr val="595959"/>
                </a:solidFill>
                <a:cs typeface="Georgia"/>
              </a:rPr>
              <a:t>City of Poughkeepsie Administrator</a:t>
            </a:r>
          </a:p>
          <a:p>
            <a:pPr marL="800100" lvl="1" indent="-342900">
              <a:buFont typeface="Arial" panose="020B0604020202020204" pitchFamily="34" charset="0"/>
              <a:buChar char="•"/>
            </a:pPr>
            <a:r>
              <a:rPr lang="en-US" sz="1200" dirty="0">
                <a:solidFill>
                  <a:srgbClr val="595959"/>
                </a:solidFill>
                <a:cs typeface="Georgia"/>
              </a:rPr>
              <a:t>Public defender</a:t>
            </a:r>
          </a:p>
          <a:p>
            <a:pPr marL="800100" lvl="1" indent="-342900">
              <a:buFont typeface="Arial" panose="020B0604020202020204" pitchFamily="34" charset="0"/>
              <a:buChar char="•"/>
            </a:pPr>
            <a:r>
              <a:rPr lang="en-US" sz="1200" dirty="0">
                <a:solidFill>
                  <a:srgbClr val="595959"/>
                </a:solidFill>
                <a:cs typeface="Georgia"/>
              </a:rPr>
              <a:t>District Attorney</a:t>
            </a:r>
          </a:p>
          <a:p>
            <a:pPr marL="800100" lvl="1" indent="-342900">
              <a:buFont typeface="Arial" panose="020B0604020202020204" pitchFamily="34" charset="0"/>
              <a:buChar char="•"/>
            </a:pPr>
            <a:r>
              <a:rPr lang="en-US" sz="1200" dirty="0">
                <a:solidFill>
                  <a:srgbClr val="595959"/>
                </a:solidFill>
                <a:cs typeface="Georgia"/>
              </a:rPr>
              <a:t>City of Poughkeepsie Police</a:t>
            </a:r>
          </a:p>
          <a:p>
            <a:pPr marL="800100" lvl="1" indent="-342900">
              <a:buFont typeface="Arial" panose="020B0604020202020204" pitchFamily="34" charset="0"/>
              <a:buChar char="•"/>
            </a:pPr>
            <a:r>
              <a:rPr lang="en-US" sz="1200" dirty="0">
                <a:solidFill>
                  <a:srgbClr val="595959"/>
                </a:solidFill>
                <a:cs typeface="Georgia"/>
              </a:rPr>
              <a:t>Provider agency</a:t>
            </a:r>
          </a:p>
          <a:p>
            <a:pPr marL="800100" lvl="1" indent="-342900">
              <a:buFont typeface="Arial" panose="020B0604020202020204" pitchFamily="34" charset="0"/>
              <a:buChar char="•"/>
            </a:pPr>
            <a:r>
              <a:rPr lang="en-US" sz="1200" dirty="0">
                <a:solidFill>
                  <a:srgbClr val="595959"/>
                </a:solidFill>
                <a:cs typeface="Georgia"/>
              </a:rPr>
              <a:t>County executive’s office </a:t>
            </a:r>
          </a:p>
          <a:p>
            <a:pPr marL="800100" lvl="1" indent="-342900">
              <a:buFont typeface="Arial" panose="020B0604020202020204" pitchFamily="34" charset="0"/>
              <a:buChar char="•"/>
            </a:pPr>
            <a:r>
              <a:rPr lang="en-US" sz="1200" dirty="0">
                <a:solidFill>
                  <a:srgbClr val="595959"/>
                </a:solidFill>
                <a:cs typeface="Georgia"/>
              </a:rPr>
              <a:t>Sherriff’s office </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b="1" dirty="0">
                <a:solidFill>
                  <a:srgbClr val="595959"/>
                </a:solidFill>
                <a:cs typeface="Georgia"/>
              </a:rPr>
              <a:t>Operational Work Group (OWG) </a:t>
            </a:r>
            <a:r>
              <a:rPr lang="en-US" sz="1200" dirty="0">
                <a:solidFill>
                  <a:srgbClr val="595959"/>
                </a:solidFill>
                <a:cs typeface="Georgia"/>
              </a:rPr>
              <a:t>includes all operational partners; together, they support coordination and case reviews.</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b="1" dirty="0">
                <a:solidFill>
                  <a:srgbClr val="595959"/>
                </a:solidFill>
                <a:cs typeface="Georgia"/>
              </a:rPr>
              <a:t>Community Leadership Team (CLT) </a:t>
            </a:r>
            <a:r>
              <a:rPr lang="en-US" sz="1200" dirty="0">
                <a:solidFill>
                  <a:srgbClr val="595959"/>
                </a:solidFill>
                <a:cs typeface="Georgia"/>
              </a:rPr>
              <a:t>provides community input, education, and transparency.</a:t>
            </a:r>
          </a:p>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6</a:t>
            </a:fld>
            <a:endParaRPr lang="en-US"/>
          </a:p>
        </p:txBody>
      </p:sp>
    </p:spTree>
    <p:extLst>
      <p:ext uri="{BB962C8B-B14F-4D97-AF65-F5344CB8AC3E}">
        <p14:creationId xmlns:p14="http://schemas.microsoft.com/office/powerpoint/2010/main" val="236785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What LEAD is not </a:t>
            </a:r>
            <a:r>
              <a:rPr lang="en-US" sz="1200" dirty="0" err="1">
                <a:solidFill>
                  <a:srgbClr val="595959"/>
                </a:solidFill>
                <a:cs typeface="Georgia"/>
              </a:rPr>
              <a:t>Not</a:t>
            </a:r>
            <a:r>
              <a:rPr lang="en-US" sz="1200" dirty="0">
                <a:solidFill>
                  <a:srgbClr val="595959"/>
                </a:solidFill>
                <a:cs typeface="Georgia"/>
              </a:rPr>
              <a:t> </a:t>
            </a:r>
          </a:p>
          <a:p>
            <a:pPr marL="342900" indent="-342900">
              <a:buFont typeface="Arial" panose="020B0604020202020204" pitchFamily="34" charset="0"/>
              <a:buChar char="•"/>
            </a:pPr>
            <a:endParaRPr lang="en-US" sz="1200" b="1" dirty="0">
              <a:solidFill>
                <a:srgbClr val="595959"/>
              </a:solidFill>
              <a:cs typeface="Georgia"/>
            </a:endParaRPr>
          </a:p>
          <a:p>
            <a:pPr marL="342900" indent="-342900">
              <a:buFont typeface="Arial" panose="020B0604020202020204" pitchFamily="34" charset="0"/>
              <a:buChar char="•"/>
            </a:pPr>
            <a:r>
              <a:rPr lang="en-US" sz="1200" b="1" dirty="0">
                <a:solidFill>
                  <a:srgbClr val="595959"/>
                </a:solidFill>
                <a:cs typeface="Georgia"/>
              </a:rPr>
              <a:t>self-referral to treatment </a:t>
            </a:r>
            <a:r>
              <a:rPr lang="en-US" sz="1200" dirty="0">
                <a:solidFill>
                  <a:srgbClr val="595959"/>
                </a:solidFill>
                <a:cs typeface="Georgia"/>
              </a:rPr>
              <a:t>via law enforcement (PAARI, Angel Program, Hope Not Handcuffs)</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Not </a:t>
            </a:r>
            <a:r>
              <a:rPr lang="en-US" sz="1200" b="1" dirty="0">
                <a:solidFill>
                  <a:srgbClr val="595959"/>
                </a:solidFill>
                <a:cs typeface="Georgia"/>
              </a:rPr>
              <a:t>diversion to treatment</a:t>
            </a:r>
            <a:r>
              <a:rPr lang="en-US" sz="1200" dirty="0">
                <a:solidFill>
                  <a:srgbClr val="595959"/>
                </a:solidFill>
                <a:cs typeface="Georgia"/>
              </a:rPr>
              <a:t> (PAARI, Quick Response Team)</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Not </a:t>
            </a:r>
            <a:r>
              <a:rPr lang="en-US" sz="1200" b="1" dirty="0">
                <a:solidFill>
                  <a:srgbClr val="595959"/>
                </a:solidFill>
                <a:cs typeface="Georgia"/>
              </a:rPr>
              <a:t>overdose response </a:t>
            </a:r>
            <a:r>
              <a:rPr lang="en-US" sz="1200" dirty="0">
                <a:solidFill>
                  <a:srgbClr val="595959"/>
                </a:solidFill>
                <a:cs typeface="Georgia"/>
              </a:rPr>
              <a:t>(Drug Abuse Response Team Stop-Triage-Engage-Educate-Rehabilitate)</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Not a </a:t>
            </a:r>
            <a:r>
              <a:rPr lang="en-US" sz="1200" b="1" dirty="0">
                <a:solidFill>
                  <a:srgbClr val="595959"/>
                </a:solidFill>
                <a:cs typeface="Georgia"/>
              </a:rPr>
              <a:t>crisis/co-responder</a:t>
            </a:r>
            <a:r>
              <a:rPr lang="en-US" sz="1200" dirty="0">
                <a:solidFill>
                  <a:srgbClr val="595959"/>
                </a:solidFill>
                <a:cs typeface="Georgia"/>
              </a:rPr>
              <a:t> model (Mobile Crisis, CIT, Co-Responders)</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Not a </a:t>
            </a:r>
            <a:r>
              <a:rPr lang="en-US" sz="1200" b="1" dirty="0">
                <a:solidFill>
                  <a:srgbClr val="595959"/>
                </a:solidFill>
                <a:cs typeface="Georgia"/>
              </a:rPr>
              <a:t>therapeutic court</a:t>
            </a:r>
            <a:r>
              <a:rPr lang="en-US" sz="1200" dirty="0">
                <a:solidFill>
                  <a:srgbClr val="595959"/>
                </a:solidFill>
                <a:cs typeface="Georgia"/>
              </a:rPr>
              <a:t> (drug court, community court, mental health court, homelessness court, veterans’ court)</a:t>
            </a:r>
          </a:p>
          <a:p>
            <a:pPr marL="342900" indent="-342900">
              <a:buFont typeface="Arial" panose="020B0604020202020204" pitchFamily="34" charset="0"/>
              <a:buChar char="•"/>
            </a:pPr>
            <a:endParaRPr lang="en-US" sz="1200" dirty="0">
              <a:solidFill>
                <a:srgbClr val="595959"/>
              </a:solidFill>
              <a:cs typeface="Georgia"/>
            </a:endParaRPr>
          </a:p>
          <a:p>
            <a:pPr marL="342900" indent="-342900">
              <a:buFont typeface="Arial" panose="020B0604020202020204" pitchFamily="34" charset="0"/>
              <a:buChar char="•"/>
            </a:pPr>
            <a:r>
              <a:rPr lang="en-US" sz="1200" dirty="0">
                <a:solidFill>
                  <a:srgbClr val="595959"/>
                </a:solidFill>
                <a:cs typeface="Georgia"/>
              </a:rPr>
              <a:t>Not an alternative to 911 response (CAHOOTS)</a:t>
            </a:r>
          </a:p>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7</a:t>
            </a:fld>
            <a:endParaRPr lang="en-US"/>
          </a:p>
        </p:txBody>
      </p:sp>
    </p:spTree>
    <p:extLst>
      <p:ext uri="{BB962C8B-B14F-4D97-AF65-F5344CB8AC3E}">
        <p14:creationId xmlns:p14="http://schemas.microsoft.com/office/powerpoint/2010/main" val="38854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8</a:t>
            </a:fld>
            <a:endParaRPr lang="en-US"/>
          </a:p>
        </p:txBody>
      </p:sp>
    </p:spTree>
    <p:extLst>
      <p:ext uri="{BB962C8B-B14F-4D97-AF65-F5344CB8AC3E}">
        <p14:creationId xmlns:p14="http://schemas.microsoft.com/office/powerpoint/2010/main" val="281927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9</a:t>
            </a:fld>
            <a:endParaRPr lang="en-US"/>
          </a:p>
        </p:txBody>
      </p:sp>
    </p:spTree>
    <p:extLst>
      <p:ext uri="{BB962C8B-B14F-4D97-AF65-F5344CB8AC3E}">
        <p14:creationId xmlns:p14="http://schemas.microsoft.com/office/powerpoint/2010/main" val="120330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Homes are leased in nice neighborhoods with access to recovery supports and transportation </a:t>
            </a:r>
          </a:p>
          <a:p>
            <a:pPr marL="171450" indent="-171450">
              <a:buFont typeface="Arial" panose="020B0604020202020204" pitchFamily="34" charset="0"/>
              <a:buChar char="•"/>
            </a:pPr>
            <a:r>
              <a:rPr lang="en-US" dirty="0"/>
              <a:t>Individuals are interviewed by other Oxford House residents to see if they will be a good fit </a:t>
            </a:r>
          </a:p>
          <a:p>
            <a:pPr marL="171450" indent="-171450">
              <a:buFont typeface="Arial" panose="020B0604020202020204" pitchFamily="34" charset="0"/>
              <a:buChar char="•"/>
            </a:pPr>
            <a:r>
              <a:rPr lang="en-US" dirty="0"/>
              <a:t>Peer run, democratically run- </a:t>
            </a:r>
          </a:p>
          <a:p>
            <a:pPr marL="628650" lvl="1" indent="-171450">
              <a:buFont typeface="Arial" panose="020B0604020202020204" pitchFamily="34" charset="0"/>
              <a:buChar char="•"/>
            </a:pPr>
            <a:r>
              <a:rPr lang="en-US" dirty="0"/>
              <a:t>President</a:t>
            </a:r>
          </a:p>
          <a:p>
            <a:pPr marL="628650" lvl="1" indent="-171450">
              <a:buFont typeface="Arial" panose="020B0604020202020204" pitchFamily="34" charset="0"/>
              <a:buChar char="•"/>
            </a:pPr>
            <a:r>
              <a:rPr lang="en-US" dirty="0"/>
              <a:t>Treasurer</a:t>
            </a:r>
          </a:p>
          <a:p>
            <a:pPr marL="628650" lvl="1" indent="-171450">
              <a:buFont typeface="Arial" panose="020B0604020202020204" pitchFamily="34" charset="0"/>
              <a:buChar char="•"/>
            </a:pPr>
            <a:r>
              <a:rPr lang="en-US" dirty="0"/>
              <a:t>Comptroller</a:t>
            </a:r>
          </a:p>
          <a:p>
            <a:pPr marL="628650" lvl="1" indent="-171450">
              <a:buFont typeface="Arial" panose="020B0604020202020204" pitchFamily="34" charset="0"/>
              <a:buChar char="•"/>
            </a:pPr>
            <a:r>
              <a:rPr lang="en-US" dirty="0"/>
              <a:t>Secretary</a:t>
            </a:r>
          </a:p>
          <a:p>
            <a:pPr marL="628650" lvl="1" indent="-171450">
              <a:buFont typeface="Arial" panose="020B0604020202020204" pitchFamily="34" charset="0"/>
              <a:buChar char="•"/>
            </a:pPr>
            <a:r>
              <a:rPr lang="en-US" dirty="0"/>
              <a:t>Coordinator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72D0B4A-2C47-4472-8532-CB031B0BD611}" type="slidenum">
              <a:rPr lang="en-US" smtClean="0"/>
              <a:t>10</a:t>
            </a:fld>
            <a:endParaRPr lang="en-US"/>
          </a:p>
        </p:txBody>
      </p:sp>
    </p:spTree>
    <p:extLst>
      <p:ext uri="{BB962C8B-B14F-4D97-AF65-F5344CB8AC3E}">
        <p14:creationId xmlns:p14="http://schemas.microsoft.com/office/powerpoint/2010/main" val="235376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949AC3B-4703-46A3-BF1F-81004A491C03}" type="datetimeFigureOut">
              <a:rPr lang="en-US" smtClean="0"/>
              <a:t>9/4/2024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B32BA6-53EC-442A-96A9-FDB1ED1D48F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74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9AC3B-4703-46A3-BF1F-81004A491C03}"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302789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9AC3B-4703-46A3-BF1F-81004A491C03}"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304879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0D932A-6CE6-9F4A-B29E-FBE27F461862}"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C8A75-7F25-DB47-B3D7-49FCD6B30EDD}" type="slidenum">
              <a:rPr lang="en-US" smtClean="0"/>
              <a:t>‹#›</a:t>
            </a:fld>
            <a:endParaRPr lang="en-US"/>
          </a:p>
        </p:txBody>
      </p:sp>
    </p:spTree>
    <p:extLst>
      <p:ext uri="{BB962C8B-B14F-4D97-AF65-F5344CB8AC3E}">
        <p14:creationId xmlns:p14="http://schemas.microsoft.com/office/powerpoint/2010/main" val="333213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9AC3B-4703-46A3-BF1F-81004A491C03}"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124133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9AC3B-4703-46A3-BF1F-81004A491C03}"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32BA6-53EC-442A-96A9-FDB1ED1D48F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8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49AC3B-4703-46A3-BF1F-81004A491C03}"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36423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49AC3B-4703-46A3-BF1F-81004A491C03}" type="datetimeFigureOut">
              <a:rPr lang="en-US" smtClean="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60667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49AC3B-4703-46A3-BF1F-81004A491C03}" type="datetimeFigureOut">
              <a:rPr lang="en-US" smtClean="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244561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9AC3B-4703-46A3-BF1F-81004A491C03}"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2822755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9AC3B-4703-46A3-BF1F-81004A491C03}"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2546147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9AC3B-4703-46A3-BF1F-81004A491C03}"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32BA6-53EC-442A-96A9-FDB1ED1D48FE}" type="slidenum">
              <a:rPr lang="en-US" smtClean="0"/>
              <a:t>‹#›</a:t>
            </a:fld>
            <a:endParaRPr lang="en-US"/>
          </a:p>
        </p:txBody>
      </p:sp>
    </p:spTree>
    <p:extLst>
      <p:ext uri="{BB962C8B-B14F-4D97-AF65-F5344CB8AC3E}">
        <p14:creationId xmlns:p14="http://schemas.microsoft.com/office/powerpoint/2010/main" val="383227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949AC3B-4703-46A3-BF1F-81004A491C03}" type="datetimeFigureOut">
              <a:rPr lang="en-US" smtClean="0"/>
              <a:t>9/4/2024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B32BA6-53EC-442A-96A9-FDB1ED1D48FE}" type="slidenum">
              <a:rPr lang="en-US" smtClean="0"/>
              <a:t>‹#›</a:t>
            </a:fld>
            <a:endParaRPr lang="en-US"/>
          </a:p>
        </p:txBody>
      </p:sp>
    </p:spTree>
    <p:extLst>
      <p:ext uri="{BB962C8B-B14F-4D97-AF65-F5344CB8AC3E}">
        <p14:creationId xmlns:p14="http://schemas.microsoft.com/office/powerpoint/2010/main" val="121196381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f/funding.html"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hange-meme.com/tag/capabilit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gif"/><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7.gif"/><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27.gif"/></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gi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gif"/><Relationship Id="rId5" Type="http://schemas.openxmlformats.org/officeDocument/2006/relationships/image" Target="../media/image36.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hristie.Bonomo-Gose@dfa.state.ny.u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8733-6784-8086-B0D4-82995CB82053}"/>
              </a:ext>
            </a:extLst>
          </p:cNvPr>
          <p:cNvSpPr>
            <a:spLocks noGrp="1"/>
          </p:cNvSpPr>
          <p:nvPr>
            <p:ph type="ctrTitle"/>
          </p:nvPr>
        </p:nvSpPr>
        <p:spPr/>
        <p:txBody>
          <a:bodyPr>
            <a:normAutofit/>
          </a:bodyPr>
          <a:lstStyle/>
          <a:p>
            <a:br>
              <a:rPr lang="en-US" dirty="0"/>
            </a:br>
            <a:br>
              <a:rPr lang="en-US" dirty="0"/>
            </a:br>
            <a:r>
              <a:rPr lang="en-US" dirty="0"/>
              <a:t>Dutchess County </a:t>
            </a:r>
          </a:p>
        </p:txBody>
      </p:sp>
      <p:sp>
        <p:nvSpPr>
          <p:cNvPr id="3" name="Subtitle 2">
            <a:extLst>
              <a:ext uri="{FF2B5EF4-FFF2-40B4-BE49-F238E27FC236}">
                <a16:creationId xmlns:a16="http://schemas.microsoft.com/office/drawing/2014/main" id="{2F73E09F-F276-6BB5-BB1C-E66CDE644014}"/>
              </a:ext>
            </a:extLst>
          </p:cNvPr>
          <p:cNvSpPr>
            <a:spLocks noGrp="1"/>
          </p:cNvSpPr>
          <p:nvPr>
            <p:ph type="subTitle" idx="1"/>
          </p:nvPr>
        </p:nvSpPr>
        <p:spPr>
          <a:xfrm>
            <a:off x="1709530" y="3869634"/>
            <a:ext cx="8767860" cy="2449279"/>
          </a:xfrm>
        </p:spPr>
        <p:txBody>
          <a:bodyPr/>
          <a:lstStyle/>
          <a:p>
            <a:r>
              <a:rPr lang="en-US" dirty="0"/>
              <a:t>Innovative Approaches to assisting individuals experiencing homelessness </a:t>
            </a:r>
          </a:p>
        </p:txBody>
      </p:sp>
      <p:pic>
        <p:nvPicPr>
          <p:cNvPr id="4" name="Picture 3">
            <a:extLst>
              <a:ext uri="{FF2B5EF4-FFF2-40B4-BE49-F238E27FC236}">
                <a16:creationId xmlns:a16="http://schemas.microsoft.com/office/drawing/2014/main" id="{F316C2DE-BA1C-1676-941D-5101ED80F85E}"/>
              </a:ext>
            </a:extLst>
          </p:cNvPr>
          <p:cNvPicPr>
            <a:picLocks noChangeAspect="1"/>
          </p:cNvPicPr>
          <p:nvPr/>
        </p:nvPicPr>
        <p:blipFill>
          <a:blip r:embed="rId2"/>
          <a:stretch>
            <a:fillRect/>
          </a:stretch>
        </p:blipFill>
        <p:spPr>
          <a:xfrm>
            <a:off x="5190556" y="756371"/>
            <a:ext cx="1428750" cy="1428750"/>
          </a:xfrm>
          <a:prstGeom prst="rect">
            <a:avLst/>
          </a:prstGeom>
        </p:spPr>
      </p:pic>
    </p:spTree>
    <p:extLst>
      <p:ext uri="{BB962C8B-B14F-4D97-AF65-F5344CB8AC3E}">
        <p14:creationId xmlns:p14="http://schemas.microsoft.com/office/powerpoint/2010/main" val="195080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Heart and house paper cutout on a white wood background">
            <a:extLst>
              <a:ext uri="{FF2B5EF4-FFF2-40B4-BE49-F238E27FC236}">
                <a16:creationId xmlns:a16="http://schemas.microsoft.com/office/drawing/2014/main" id="{E38A50D7-7917-BCEF-8D2D-803C9C4D324D}"/>
              </a:ext>
            </a:extLst>
          </p:cNvPr>
          <p:cNvPicPr>
            <a:picLocks noGrp="1" noChangeAspect="1"/>
          </p:cNvPicPr>
          <p:nvPr>
            <p:ph idx="1"/>
          </p:nvPr>
        </p:nvPicPr>
        <p:blipFill>
          <a:blip r:embed="rId3">
            <a:alphaModFix amt="25000"/>
            <a:extLst>
              <a:ext uri="{28A0092B-C50C-407E-A947-70E740481C1C}">
                <a14:useLocalDpi xmlns:a14="http://schemas.microsoft.com/office/drawing/2010/main" val="0"/>
              </a:ext>
            </a:extLst>
          </a:blip>
          <a:srcRect t="287" b="15444"/>
          <a:stretch/>
        </p:blipFill>
        <p:spPr>
          <a:xfrm>
            <a:off x="20" y="3809"/>
            <a:ext cx="12191980" cy="6858000"/>
          </a:xfrm>
          <a:prstGeom prst="rect">
            <a:avLst/>
          </a:prstGeom>
        </p:spPr>
      </p:pic>
      <p:cxnSp>
        <p:nvCxnSpPr>
          <p:cNvPr id="18" name="Straight Connector 17">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E768F72-93A5-2610-7AB2-6CE89E57903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Oxford House- the model </a:t>
            </a:r>
          </a:p>
        </p:txBody>
      </p:sp>
    </p:spTree>
    <p:extLst>
      <p:ext uri="{BB962C8B-B14F-4D97-AF65-F5344CB8AC3E}">
        <p14:creationId xmlns:p14="http://schemas.microsoft.com/office/powerpoint/2010/main" val="302438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FA7B-351A-AD40-6E3C-F64761044429}"/>
              </a:ext>
            </a:extLst>
          </p:cNvPr>
          <p:cNvSpPr>
            <a:spLocks noGrp="1"/>
          </p:cNvSpPr>
          <p:nvPr>
            <p:ph type="title"/>
          </p:nvPr>
        </p:nvSpPr>
        <p:spPr/>
        <p:txBody>
          <a:bodyPr/>
          <a:lstStyle/>
          <a:p>
            <a:pPr algn="ctr"/>
            <a:r>
              <a:rPr lang="en-US" dirty="0"/>
              <a:t>Oxford House in Dutchess County </a:t>
            </a:r>
          </a:p>
        </p:txBody>
      </p:sp>
      <p:pic>
        <p:nvPicPr>
          <p:cNvPr id="4" name="Content Placeholder 3">
            <a:extLst>
              <a:ext uri="{FF2B5EF4-FFF2-40B4-BE49-F238E27FC236}">
                <a16:creationId xmlns:a16="http://schemas.microsoft.com/office/drawing/2014/main" id="{D6BBA239-692A-C083-FA9D-E2451ACD99D5}"/>
              </a:ext>
            </a:extLst>
          </p:cNvPr>
          <p:cNvPicPr>
            <a:picLocks noGrp="1" noChangeAspect="1"/>
          </p:cNvPicPr>
          <p:nvPr>
            <p:ph idx="1"/>
          </p:nvPr>
        </p:nvPicPr>
        <p:blipFill>
          <a:blip r:embed="rId3"/>
          <a:stretch>
            <a:fillRect/>
          </a:stretch>
        </p:blipFill>
        <p:spPr>
          <a:xfrm>
            <a:off x="1386840" y="1690688"/>
            <a:ext cx="2666545" cy="2633833"/>
          </a:xfrm>
          <a:prstGeom prst="rect">
            <a:avLst/>
          </a:prstGeom>
        </p:spPr>
      </p:pic>
      <p:pic>
        <p:nvPicPr>
          <p:cNvPr id="5" name="Picture 4">
            <a:extLst>
              <a:ext uri="{FF2B5EF4-FFF2-40B4-BE49-F238E27FC236}">
                <a16:creationId xmlns:a16="http://schemas.microsoft.com/office/drawing/2014/main" id="{851376FF-E452-FED6-659A-4D1DD18AF59F}"/>
              </a:ext>
            </a:extLst>
          </p:cNvPr>
          <p:cNvPicPr>
            <a:picLocks noChangeAspect="1"/>
          </p:cNvPicPr>
          <p:nvPr/>
        </p:nvPicPr>
        <p:blipFill>
          <a:blip r:embed="rId4"/>
          <a:stretch>
            <a:fillRect/>
          </a:stretch>
        </p:blipFill>
        <p:spPr>
          <a:xfrm>
            <a:off x="5122461" y="3020515"/>
            <a:ext cx="3325833" cy="3157562"/>
          </a:xfrm>
          <a:prstGeom prst="rect">
            <a:avLst/>
          </a:prstGeom>
        </p:spPr>
      </p:pic>
      <p:sp>
        <p:nvSpPr>
          <p:cNvPr id="7" name="TextBox 6">
            <a:extLst>
              <a:ext uri="{FF2B5EF4-FFF2-40B4-BE49-F238E27FC236}">
                <a16:creationId xmlns:a16="http://schemas.microsoft.com/office/drawing/2014/main" id="{3E75E863-9143-F691-42BD-F6531304F246}"/>
              </a:ext>
            </a:extLst>
          </p:cNvPr>
          <p:cNvSpPr txBox="1"/>
          <p:nvPr/>
        </p:nvSpPr>
        <p:spPr>
          <a:xfrm>
            <a:off x="1032354" y="4599296"/>
            <a:ext cx="4090107" cy="2031325"/>
          </a:xfrm>
          <a:prstGeom prst="rect">
            <a:avLst/>
          </a:prstGeom>
          <a:noFill/>
        </p:spPr>
        <p:txBody>
          <a:bodyPr wrap="square" rtlCol="0">
            <a:spAutoFit/>
          </a:bodyPr>
          <a:lstStyle/>
          <a:p>
            <a:r>
              <a:rPr lang="en-US" b="0" i="0" dirty="0">
                <a:solidFill>
                  <a:srgbClr val="242424"/>
                </a:solidFill>
                <a:effectLst/>
                <a:highlight>
                  <a:srgbClr val="FFFFFF"/>
                </a:highlight>
                <a:latin typeface="Segoe UI" panose="020B0502040204020203" pitchFamily="34" charset="0"/>
              </a:rPr>
              <a:t> “Man this house really worked with me. I came in with nothing and today I have a good job and I am current on my EEE (equal expense shared). They really worked with me until I got my job situated. I’m very grateful!“</a:t>
            </a:r>
          </a:p>
          <a:p>
            <a:r>
              <a:rPr lang="en-US" dirty="0">
                <a:solidFill>
                  <a:srgbClr val="242424"/>
                </a:solidFill>
                <a:highlight>
                  <a:srgbClr val="FFFFFF"/>
                </a:highlight>
                <a:latin typeface="Segoe UI" panose="020B0502040204020203" pitchFamily="34" charset="0"/>
              </a:rPr>
              <a:t>- </a:t>
            </a:r>
            <a:r>
              <a:rPr lang="en-US" b="0" i="0" dirty="0" err="1">
                <a:solidFill>
                  <a:srgbClr val="242424"/>
                </a:solidFill>
                <a:effectLst/>
                <a:highlight>
                  <a:srgbClr val="FFFFFF"/>
                </a:highlight>
                <a:latin typeface="Segoe UI" panose="020B0502040204020203" pitchFamily="34" charset="0"/>
              </a:rPr>
              <a:t>Rashoun</a:t>
            </a:r>
            <a:endParaRPr lang="en-US" dirty="0"/>
          </a:p>
        </p:txBody>
      </p:sp>
      <p:sp>
        <p:nvSpPr>
          <p:cNvPr id="8" name="TextBox 7">
            <a:extLst>
              <a:ext uri="{FF2B5EF4-FFF2-40B4-BE49-F238E27FC236}">
                <a16:creationId xmlns:a16="http://schemas.microsoft.com/office/drawing/2014/main" id="{8DC27AA5-18C4-A0C9-2D1F-792DEE9635EF}"/>
              </a:ext>
            </a:extLst>
          </p:cNvPr>
          <p:cNvSpPr txBox="1"/>
          <p:nvPr/>
        </p:nvSpPr>
        <p:spPr>
          <a:xfrm>
            <a:off x="4381096" y="1630960"/>
            <a:ext cx="4808561" cy="1477328"/>
          </a:xfrm>
          <a:prstGeom prst="rect">
            <a:avLst/>
          </a:prstGeom>
          <a:noFill/>
        </p:spPr>
        <p:txBody>
          <a:bodyPr wrap="square" rtlCol="0">
            <a:spAutoFit/>
          </a:bodyPr>
          <a:lstStyle/>
          <a:p>
            <a:r>
              <a:rPr lang="en-US" b="0" i="0" dirty="0">
                <a:solidFill>
                  <a:srgbClr val="242424"/>
                </a:solidFill>
                <a:effectLst/>
                <a:highlight>
                  <a:srgbClr val="FFFFFF"/>
                </a:highlight>
                <a:latin typeface="Segoe UI" panose="020B0502040204020203" pitchFamily="34" charset="0"/>
              </a:rPr>
              <a:t>“I came straight from jail and I love this house! I’m serious about my recovery and I really want this to work and I love that my daughter can spend weekends with me.” </a:t>
            </a:r>
          </a:p>
          <a:p>
            <a:r>
              <a:rPr lang="en-US" b="0" i="0" dirty="0">
                <a:solidFill>
                  <a:srgbClr val="242424"/>
                </a:solidFill>
                <a:effectLst/>
                <a:highlight>
                  <a:srgbClr val="FFFFFF"/>
                </a:highlight>
                <a:latin typeface="Segoe UI" panose="020B0502040204020203" pitchFamily="34" charset="0"/>
              </a:rPr>
              <a:t>-Erica</a:t>
            </a:r>
            <a:endParaRPr lang="en-US" dirty="0"/>
          </a:p>
        </p:txBody>
      </p:sp>
      <p:sp>
        <p:nvSpPr>
          <p:cNvPr id="9" name="TextBox 8">
            <a:extLst>
              <a:ext uri="{FF2B5EF4-FFF2-40B4-BE49-F238E27FC236}">
                <a16:creationId xmlns:a16="http://schemas.microsoft.com/office/drawing/2014/main" id="{455AEA4D-278F-1F22-04F4-9E559C805E0D}"/>
              </a:ext>
            </a:extLst>
          </p:cNvPr>
          <p:cNvSpPr txBox="1"/>
          <p:nvPr/>
        </p:nvSpPr>
        <p:spPr>
          <a:xfrm>
            <a:off x="8789158" y="3807725"/>
            <a:ext cx="3098042" cy="923330"/>
          </a:xfrm>
          <a:prstGeom prst="rect">
            <a:avLst/>
          </a:prstGeom>
          <a:noFill/>
        </p:spPr>
        <p:txBody>
          <a:bodyPr wrap="square" rtlCol="0">
            <a:spAutoFit/>
          </a:bodyPr>
          <a:lstStyle/>
          <a:p>
            <a:r>
              <a:rPr lang="en-US" b="0" i="0" dirty="0">
                <a:solidFill>
                  <a:srgbClr val="242424"/>
                </a:solidFill>
                <a:effectLst/>
                <a:highlight>
                  <a:srgbClr val="FFFFFF"/>
                </a:highlight>
                <a:latin typeface="Segoe UI" panose="020B0502040204020203" pitchFamily="34" charset="0"/>
              </a:rPr>
              <a:t>“I never knew places like this were here for people like me” -Alex </a:t>
            </a:r>
            <a:endParaRPr lang="en-US" dirty="0"/>
          </a:p>
        </p:txBody>
      </p:sp>
    </p:spTree>
    <p:extLst>
      <p:ext uri="{BB962C8B-B14F-4D97-AF65-F5344CB8AC3E}">
        <p14:creationId xmlns:p14="http://schemas.microsoft.com/office/powerpoint/2010/main" val="304600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813CFC-3088-49F0-9A37-3D9DF135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tx1">
              <a:alpha val="75000"/>
            </a:schemeClr>
          </a:solidFill>
          <a:ln w="1270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Flames of fire on black background">
            <a:extLst>
              <a:ext uri="{FF2B5EF4-FFF2-40B4-BE49-F238E27FC236}">
                <a16:creationId xmlns:a16="http://schemas.microsoft.com/office/drawing/2014/main" id="{8032C589-413B-30AD-AE3C-CC3307AFEE06}"/>
              </a:ext>
            </a:extLst>
          </p:cNvPr>
          <p:cNvPicPr>
            <a:picLocks noGrp="1" noChangeAspect="1"/>
          </p:cNvPicPr>
          <p:nvPr>
            <p:ph idx="1"/>
          </p:nvPr>
        </p:nvPicPr>
        <p:blipFill>
          <a:blip r:embed="rId3">
            <a:alphaModFix amt="85000"/>
            <a:extLst>
              <a:ext uri="{28A0092B-C50C-407E-A947-70E740481C1C}">
                <a14:useLocalDpi xmlns:a14="http://schemas.microsoft.com/office/drawing/2010/main" val="0"/>
              </a:ext>
            </a:extLst>
          </a:blip>
          <a:srcRect t="18422" r="1" b="1"/>
          <a:stretch/>
        </p:blipFill>
        <p:spPr>
          <a:xfrm>
            <a:off x="243840" y="242316"/>
            <a:ext cx="11704320" cy="6373368"/>
          </a:xfrm>
          <a:prstGeom prst="rect">
            <a:avLst/>
          </a:prstGeom>
        </p:spPr>
      </p:pic>
      <p:cxnSp>
        <p:nvCxnSpPr>
          <p:cNvPr id="18" name="Straight Connector 17">
            <a:extLst>
              <a:ext uri="{FF2B5EF4-FFF2-40B4-BE49-F238E27FC236}">
                <a16:creationId xmlns:a16="http://schemas.microsoft.com/office/drawing/2014/main" id="{1E0DAA0F-EB9D-47B4-8A43-53347F310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F02977-BDC2-26C1-2728-DCB74C67254A}"/>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HOT (Homeless Outreach Teams) </a:t>
            </a:r>
          </a:p>
        </p:txBody>
      </p:sp>
    </p:spTree>
    <p:extLst>
      <p:ext uri="{BB962C8B-B14F-4D97-AF65-F5344CB8AC3E}">
        <p14:creationId xmlns:p14="http://schemas.microsoft.com/office/powerpoint/2010/main" val="134190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813CFC-3088-49F0-9A37-3D9DF135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tx1">
              <a:alpha val="75000"/>
            </a:schemeClr>
          </a:solidFill>
          <a:ln w="1270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Modern abstract illustration of houses in red and orange">
            <a:extLst>
              <a:ext uri="{FF2B5EF4-FFF2-40B4-BE49-F238E27FC236}">
                <a16:creationId xmlns:a16="http://schemas.microsoft.com/office/drawing/2014/main" id="{AB31D0B5-C9BF-56F7-2AA8-5C9F74FB69DB}"/>
              </a:ext>
            </a:extLst>
          </p:cNvPr>
          <p:cNvPicPr>
            <a:picLocks noGrp="1" noChangeAspect="1"/>
          </p:cNvPicPr>
          <p:nvPr>
            <p:ph idx="1"/>
          </p:nvPr>
        </p:nvPicPr>
        <p:blipFill>
          <a:blip r:embed="rId3">
            <a:alphaModFix amt="85000"/>
            <a:extLst>
              <a:ext uri="{28A0092B-C50C-407E-A947-70E740481C1C}">
                <a14:useLocalDpi xmlns:a14="http://schemas.microsoft.com/office/drawing/2010/main" val="0"/>
              </a:ext>
            </a:extLst>
          </a:blip>
          <a:srcRect t="23021" r="1" b="22526"/>
          <a:stretch/>
        </p:blipFill>
        <p:spPr>
          <a:xfrm>
            <a:off x="243840" y="242316"/>
            <a:ext cx="11704320" cy="6373368"/>
          </a:xfrm>
          <a:prstGeom prst="rect">
            <a:avLst/>
          </a:prstGeom>
        </p:spPr>
      </p:pic>
      <p:cxnSp>
        <p:nvCxnSpPr>
          <p:cNvPr id="18" name="Straight Connector 17">
            <a:extLst>
              <a:ext uri="{FF2B5EF4-FFF2-40B4-BE49-F238E27FC236}">
                <a16:creationId xmlns:a16="http://schemas.microsoft.com/office/drawing/2014/main" id="{1E0DAA0F-EB9D-47B4-8A43-53347F310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5F634D6-CC8B-8D3D-CA2E-E45D8A17B8CA}"/>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Housing Trust Fund </a:t>
            </a:r>
          </a:p>
        </p:txBody>
      </p:sp>
    </p:spTree>
    <p:extLst>
      <p:ext uri="{BB962C8B-B14F-4D97-AF65-F5344CB8AC3E}">
        <p14:creationId xmlns:p14="http://schemas.microsoft.com/office/powerpoint/2010/main" val="4245517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4654-5A20-7F36-6732-855BD847121E}"/>
              </a:ext>
            </a:extLst>
          </p:cNvPr>
          <p:cNvSpPr>
            <a:spLocks noGrp="1"/>
          </p:cNvSpPr>
          <p:nvPr>
            <p:ph type="ctrTitle"/>
          </p:nvPr>
        </p:nvSpPr>
        <p:spPr>
          <a:xfrm>
            <a:off x="5283553" y="893398"/>
            <a:ext cx="6019601" cy="3187208"/>
          </a:xfrm>
        </p:spPr>
        <p:txBody>
          <a:bodyPr>
            <a:normAutofit/>
          </a:bodyPr>
          <a:lstStyle/>
          <a:p>
            <a:br>
              <a:rPr lang="en-US" sz="3400"/>
            </a:br>
            <a:br>
              <a:rPr lang="en-US" sz="3400"/>
            </a:br>
            <a:br>
              <a:rPr lang="en-US" sz="3400"/>
            </a:br>
            <a:r>
              <a:rPr lang="en-US" sz="3400"/>
              <a:t>Dutchess County Continuum of Care (DCC0C)</a:t>
            </a:r>
            <a:br>
              <a:rPr lang="en-US" sz="3400"/>
            </a:br>
            <a:endParaRPr lang="en-US" sz="3400" dirty="0"/>
          </a:p>
        </p:txBody>
      </p:sp>
      <p:pic>
        <p:nvPicPr>
          <p:cNvPr id="6" name="Graphic 5" descr="Hospital">
            <a:extLst>
              <a:ext uri="{FF2B5EF4-FFF2-40B4-BE49-F238E27FC236}">
                <a16:creationId xmlns:a16="http://schemas.microsoft.com/office/drawing/2014/main" id="{B1827345-3749-FEA5-1C67-69B7566D1B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065" y="1860302"/>
            <a:ext cx="3135414" cy="3135414"/>
          </a:xfrm>
          <a:prstGeom prst="rect">
            <a:avLst/>
          </a:prstGeom>
        </p:spPr>
      </p:pic>
    </p:spTree>
    <p:extLst>
      <p:ext uri="{BB962C8B-B14F-4D97-AF65-F5344CB8AC3E}">
        <p14:creationId xmlns:p14="http://schemas.microsoft.com/office/powerpoint/2010/main" val="24039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8CF4-8341-385E-774A-E03FF7848B67}"/>
              </a:ext>
            </a:extLst>
          </p:cNvPr>
          <p:cNvSpPr>
            <a:spLocks noGrp="1"/>
          </p:cNvSpPr>
          <p:nvPr>
            <p:ph type="title"/>
          </p:nvPr>
        </p:nvSpPr>
        <p:spPr>
          <a:xfrm>
            <a:off x="1109980" y="4531360"/>
            <a:ext cx="9966960" cy="1402080"/>
          </a:xfrm>
        </p:spPr>
        <p:txBody>
          <a:bodyPr vert="horz" lIns="91440" tIns="45720" rIns="91440" bIns="45720" rtlCol="0" anchor="b">
            <a:normAutofit fontScale="90000"/>
          </a:bodyPr>
          <a:lstStyle/>
          <a:p>
            <a:pPr algn="ctr">
              <a:lnSpc>
                <a:spcPct val="85000"/>
              </a:lnSpc>
            </a:pPr>
            <a:br>
              <a:rPr lang="en-US" sz="4600" b="1" cap="all" dirty="0">
                <a:solidFill>
                  <a:srgbClr val="FFFFFF"/>
                </a:solidFill>
              </a:rPr>
            </a:br>
            <a:r>
              <a:rPr lang="en-US" sz="4600" b="1" cap="all" dirty="0">
                <a:solidFill>
                  <a:srgbClr val="FFFFFF"/>
                </a:solidFill>
              </a:rPr>
              <a:t>Continuum of care</a:t>
            </a:r>
            <a:br>
              <a:rPr lang="en-US" sz="4600" b="1" cap="all" dirty="0">
                <a:solidFill>
                  <a:srgbClr val="FFFFFF"/>
                </a:solidFill>
              </a:rPr>
            </a:br>
            <a:endParaRPr lang="en-US" sz="4600" b="1" cap="all" dirty="0">
              <a:solidFill>
                <a:srgbClr val="FFFFFF"/>
              </a:solidFill>
            </a:endParaRPr>
          </a:p>
        </p:txBody>
      </p:sp>
      <p:grpSp>
        <p:nvGrpSpPr>
          <p:cNvPr id="7" name="Group 6">
            <a:extLst>
              <a:ext uri="{FF2B5EF4-FFF2-40B4-BE49-F238E27FC236}">
                <a16:creationId xmlns:a16="http://schemas.microsoft.com/office/drawing/2014/main" id="{179A4DBC-48F3-E612-14D7-E26A73BC49C4}"/>
              </a:ext>
            </a:extLst>
          </p:cNvPr>
          <p:cNvGrpSpPr/>
          <p:nvPr/>
        </p:nvGrpSpPr>
        <p:grpSpPr>
          <a:xfrm>
            <a:off x="335280" y="467369"/>
            <a:ext cx="11344283" cy="3593010"/>
            <a:chOff x="1003250" y="2832096"/>
            <a:chExt cx="7505868" cy="2286002"/>
          </a:xfrm>
        </p:grpSpPr>
        <p:sp>
          <p:nvSpPr>
            <p:cNvPr id="8" name="Freeform: Shape 7">
              <a:extLst>
                <a:ext uri="{FF2B5EF4-FFF2-40B4-BE49-F238E27FC236}">
                  <a16:creationId xmlns:a16="http://schemas.microsoft.com/office/drawing/2014/main" id="{1EF81A6E-0B4B-4D10-BE07-14BB6EAA35C3}"/>
                </a:ext>
              </a:extLst>
            </p:cNvPr>
            <p:cNvSpPr/>
            <p:nvPr/>
          </p:nvSpPr>
          <p:spPr>
            <a:xfrm>
              <a:off x="1003250" y="2975128"/>
              <a:ext cx="3078208" cy="1999940"/>
            </a:xfrm>
            <a:custGeom>
              <a:avLst/>
              <a:gdLst>
                <a:gd name="connsiteX0" fmla="*/ 0 w 3078208"/>
                <a:gd name="connsiteY0" fmla="*/ 0 h 1999940"/>
                <a:gd name="connsiteX1" fmla="*/ 3078208 w 3078208"/>
                <a:gd name="connsiteY1" fmla="*/ 0 h 1999940"/>
                <a:gd name="connsiteX2" fmla="*/ 3078208 w 3078208"/>
                <a:gd name="connsiteY2" fmla="*/ 1999940 h 1999940"/>
                <a:gd name="connsiteX3" fmla="*/ 0 w 3078208"/>
                <a:gd name="connsiteY3" fmla="*/ 1999940 h 1999940"/>
                <a:gd name="connsiteX4" fmla="*/ 0 w 3078208"/>
                <a:gd name="connsiteY4" fmla="*/ 0 h 199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208" h="1999940">
                  <a:moveTo>
                    <a:pt x="0" y="0"/>
                  </a:moveTo>
                  <a:lnTo>
                    <a:pt x="3078208" y="0"/>
                  </a:lnTo>
                  <a:lnTo>
                    <a:pt x="3078208" y="1999940"/>
                  </a:lnTo>
                  <a:lnTo>
                    <a:pt x="0" y="199994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392049">
                <a:spcBef>
                  <a:spcPct val="0"/>
                </a:spcBef>
                <a:spcAft>
                  <a:spcPct val="35000"/>
                </a:spcAft>
              </a:pPr>
              <a:r>
                <a:rPr lang="en-US" sz="2400" kern="1200" dirty="0">
                  <a:solidFill>
                    <a:srgbClr val="555555"/>
                  </a:solidFill>
                  <a:latin typeface="+mn-lt"/>
                  <a:ea typeface="+mn-ea"/>
                  <a:cs typeface="+mn-cs"/>
                </a:rPr>
                <a:t>According to HUD, a CoC is “a community plan to organize and deliver housing and services to meet the specific needs of people who are homeless as they move to stable housing and maximize self-sufficiency"</a:t>
              </a:r>
              <a:endParaRPr lang="en-US" sz="2400" kern="1200" dirty="0"/>
            </a:p>
          </p:txBody>
        </p:sp>
        <p:sp>
          <p:nvSpPr>
            <p:cNvPr id="9" name="Freeform: Shape 8">
              <a:extLst>
                <a:ext uri="{FF2B5EF4-FFF2-40B4-BE49-F238E27FC236}">
                  <a16:creationId xmlns:a16="http://schemas.microsoft.com/office/drawing/2014/main" id="{E587C175-A137-B107-9A20-1989B07F5C11}"/>
                </a:ext>
              </a:extLst>
            </p:cNvPr>
            <p:cNvSpPr/>
            <p:nvPr/>
          </p:nvSpPr>
          <p:spPr>
            <a:xfrm>
              <a:off x="4221134" y="2832096"/>
              <a:ext cx="2181081" cy="2286002"/>
            </a:xfrm>
            <a:custGeom>
              <a:avLst/>
              <a:gdLst>
                <a:gd name="connsiteX0" fmla="*/ 0 w 2181081"/>
                <a:gd name="connsiteY0" fmla="*/ 0 h 2286002"/>
                <a:gd name="connsiteX1" fmla="*/ 2181081 w 2181081"/>
                <a:gd name="connsiteY1" fmla="*/ 0 h 2286002"/>
                <a:gd name="connsiteX2" fmla="*/ 2181081 w 2181081"/>
                <a:gd name="connsiteY2" fmla="*/ 2286002 h 2286002"/>
                <a:gd name="connsiteX3" fmla="*/ 0 w 2181081"/>
                <a:gd name="connsiteY3" fmla="*/ 2286002 h 2286002"/>
                <a:gd name="connsiteX4" fmla="*/ 0 w 2181081"/>
                <a:gd name="connsiteY4" fmla="*/ 0 h 228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081" h="2286002">
                  <a:moveTo>
                    <a:pt x="0" y="0"/>
                  </a:moveTo>
                  <a:lnTo>
                    <a:pt x="2181081" y="0"/>
                  </a:lnTo>
                  <a:lnTo>
                    <a:pt x="2181081" y="2286002"/>
                  </a:lnTo>
                  <a:lnTo>
                    <a:pt x="0" y="228600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algn="ctr" defTabSz="435610">
                <a:spcBef>
                  <a:spcPct val="0"/>
                </a:spcBef>
                <a:spcAft>
                  <a:spcPct val="35000"/>
                </a:spcAft>
              </a:pPr>
              <a:r>
                <a:rPr lang="en-US" sz="2400" kern="1200" dirty="0">
                  <a:solidFill>
                    <a:srgbClr val="555555"/>
                  </a:solidFill>
                  <a:latin typeface="+mn-lt"/>
                  <a:ea typeface="+mn-ea"/>
                  <a:cs typeface="+mn-cs"/>
                </a:rPr>
                <a:t>Consortium of non-profit, government, and community members committed to ending homelessness</a:t>
              </a:r>
              <a:endParaRPr lang="en-US" sz="2400" kern="1200" dirty="0"/>
            </a:p>
          </p:txBody>
        </p:sp>
        <p:sp>
          <p:nvSpPr>
            <p:cNvPr id="13" name="Freeform: Shape 12">
              <a:extLst>
                <a:ext uri="{FF2B5EF4-FFF2-40B4-BE49-F238E27FC236}">
                  <a16:creationId xmlns:a16="http://schemas.microsoft.com/office/drawing/2014/main" id="{12E5540F-2944-E10E-65C4-7EF7119A91E3}"/>
                </a:ext>
              </a:extLst>
            </p:cNvPr>
            <p:cNvSpPr/>
            <p:nvPr/>
          </p:nvSpPr>
          <p:spPr>
            <a:xfrm>
              <a:off x="6562163" y="3041234"/>
              <a:ext cx="1946955" cy="1869082"/>
            </a:xfrm>
            <a:custGeom>
              <a:avLst/>
              <a:gdLst>
                <a:gd name="connsiteX0" fmla="*/ 0 w 1946955"/>
                <a:gd name="connsiteY0" fmla="*/ 0 h 1869082"/>
                <a:gd name="connsiteX1" fmla="*/ 1946955 w 1946955"/>
                <a:gd name="connsiteY1" fmla="*/ 0 h 1869082"/>
                <a:gd name="connsiteX2" fmla="*/ 1946955 w 1946955"/>
                <a:gd name="connsiteY2" fmla="*/ 1869082 h 1869082"/>
                <a:gd name="connsiteX3" fmla="*/ 0 w 1946955"/>
                <a:gd name="connsiteY3" fmla="*/ 1869082 h 1869082"/>
                <a:gd name="connsiteX4" fmla="*/ 0 w 1946955"/>
                <a:gd name="connsiteY4" fmla="*/ 0 h 18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55" h="1869082">
                  <a:moveTo>
                    <a:pt x="0" y="0"/>
                  </a:moveTo>
                  <a:lnTo>
                    <a:pt x="1946955" y="0"/>
                  </a:lnTo>
                  <a:lnTo>
                    <a:pt x="1946955" y="1869082"/>
                  </a:lnTo>
                  <a:lnTo>
                    <a:pt x="0" y="1869082"/>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392049">
                <a:spcBef>
                  <a:spcPct val="0"/>
                </a:spcBef>
                <a:spcAft>
                  <a:spcPct val="35000"/>
                </a:spcAft>
              </a:pPr>
              <a:r>
                <a:rPr lang="en-US" sz="2400" kern="1200" dirty="0">
                  <a:solidFill>
                    <a:srgbClr val="555555"/>
                  </a:solidFill>
                  <a:latin typeface="+mn-lt"/>
                  <a:ea typeface="+mn-ea"/>
                  <a:cs typeface="+mn-cs"/>
                </a:rPr>
                <a:t>Rehouse homeless individuals and families while minimizing trauma</a:t>
              </a:r>
              <a:endParaRPr lang="en-US" sz="2400" kern="1200" dirty="0"/>
            </a:p>
          </p:txBody>
        </p:sp>
      </p:grpSp>
    </p:spTree>
    <p:extLst>
      <p:ext uri="{BB962C8B-B14F-4D97-AF65-F5344CB8AC3E}">
        <p14:creationId xmlns:p14="http://schemas.microsoft.com/office/powerpoint/2010/main" val="300416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657D-29F8-C372-8867-0D86DEF1EC7B}"/>
              </a:ext>
            </a:extLst>
          </p:cNvPr>
          <p:cNvSpPr>
            <a:spLocks noGrp="1"/>
          </p:cNvSpPr>
          <p:nvPr>
            <p:ph type="title"/>
          </p:nvPr>
        </p:nvSpPr>
        <p:spPr>
          <a:xfrm>
            <a:off x="653145" y="609599"/>
            <a:ext cx="3364378" cy="5606143"/>
          </a:xfrm>
        </p:spPr>
        <p:txBody>
          <a:bodyPr>
            <a:normAutofit/>
          </a:bodyPr>
          <a:lstStyle/>
          <a:p>
            <a:pPr algn="ctr"/>
            <a:r>
              <a:rPr lang="en-US" sz="6000" dirty="0" err="1"/>
              <a:t>DCCoC</a:t>
            </a:r>
            <a:r>
              <a:rPr lang="en-US" sz="6000" dirty="0"/>
              <a:t> Partners</a:t>
            </a:r>
          </a:p>
        </p:txBody>
      </p:sp>
      <p:graphicFrame>
        <p:nvGraphicFramePr>
          <p:cNvPr id="4" name="Content Placeholder 3">
            <a:extLst>
              <a:ext uri="{FF2B5EF4-FFF2-40B4-BE49-F238E27FC236}">
                <a16:creationId xmlns:a16="http://schemas.microsoft.com/office/drawing/2014/main" id="{74105737-5FE8-F28C-BC3D-3DC2DB39D933}"/>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398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8CF4-8341-385E-774A-E03FF7848B67}"/>
              </a:ext>
            </a:extLst>
          </p:cNvPr>
          <p:cNvSpPr>
            <a:spLocks noGrp="1"/>
          </p:cNvSpPr>
          <p:nvPr>
            <p:ph type="title"/>
          </p:nvPr>
        </p:nvSpPr>
        <p:spPr>
          <a:xfrm>
            <a:off x="1109980" y="4672890"/>
            <a:ext cx="9966960" cy="1476804"/>
          </a:xfrm>
        </p:spPr>
        <p:txBody>
          <a:bodyPr vert="horz" lIns="91440" tIns="45720" rIns="91440" bIns="45720" rtlCol="0" anchor="b">
            <a:normAutofit fontScale="90000"/>
          </a:bodyPr>
          <a:lstStyle/>
          <a:p>
            <a:pPr algn="ctr">
              <a:lnSpc>
                <a:spcPct val="85000"/>
              </a:lnSpc>
            </a:pPr>
            <a:br>
              <a:rPr lang="en-US" sz="4600" b="1" cap="all" dirty="0">
                <a:solidFill>
                  <a:srgbClr val="FFFFFF"/>
                </a:solidFill>
              </a:rPr>
            </a:br>
            <a:r>
              <a:rPr lang="en-US" sz="6700" b="1" cap="all" dirty="0">
                <a:solidFill>
                  <a:srgbClr val="FFFFFF"/>
                </a:solidFill>
                <a:effectLst>
                  <a:outerShdw blurRad="38100" dist="38100" dir="2700000" algn="tl">
                    <a:srgbClr val="000000">
                      <a:alpha val="43137"/>
                    </a:srgbClr>
                  </a:outerShdw>
                </a:effectLst>
              </a:rPr>
              <a:t>Continuum of care</a:t>
            </a:r>
            <a:br>
              <a:rPr lang="en-US" sz="6700" b="1" cap="all" dirty="0">
                <a:solidFill>
                  <a:srgbClr val="FFFFFF"/>
                </a:solidFill>
                <a:effectLst>
                  <a:outerShdw blurRad="38100" dist="38100" dir="2700000" algn="tl">
                    <a:srgbClr val="000000">
                      <a:alpha val="43137"/>
                    </a:srgbClr>
                  </a:outerShdw>
                </a:effectLst>
              </a:rPr>
            </a:br>
            <a:endParaRPr lang="en-US" sz="6700" b="1" cap="all" dirty="0">
              <a:solidFill>
                <a:srgbClr val="FFFFFF"/>
              </a:solidFill>
              <a:effectLst>
                <a:outerShdw blurRad="38100" dist="38100" dir="2700000" algn="tl">
                  <a:srgbClr val="000000">
                    <a:alpha val="43137"/>
                  </a:srgbClr>
                </a:outerShdw>
              </a:effectLst>
            </a:endParaRPr>
          </a:p>
        </p:txBody>
      </p:sp>
      <p:pic>
        <p:nvPicPr>
          <p:cNvPr id="6" name="Picture 5" descr="A picture containing text, sky, outdoor, sign&#10;&#10;Description automatically generated">
            <a:extLst>
              <a:ext uri="{FF2B5EF4-FFF2-40B4-BE49-F238E27FC236}">
                <a16:creationId xmlns:a16="http://schemas.microsoft.com/office/drawing/2014/main" id="{781962D7-4211-6D5F-F624-FA058C20760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97484" y="708306"/>
            <a:ext cx="4582679" cy="3047482"/>
          </a:xfrm>
          <a:prstGeom prst="rect">
            <a:avLst/>
          </a:prstGeom>
        </p:spPr>
      </p:pic>
      <p:sp>
        <p:nvSpPr>
          <p:cNvPr id="10" name="TextBox 9">
            <a:extLst>
              <a:ext uri="{FF2B5EF4-FFF2-40B4-BE49-F238E27FC236}">
                <a16:creationId xmlns:a16="http://schemas.microsoft.com/office/drawing/2014/main" id="{037D3695-44A2-86AA-2DEF-054E92A4E12A}"/>
              </a:ext>
            </a:extLst>
          </p:cNvPr>
          <p:cNvSpPr txBox="1"/>
          <p:nvPr/>
        </p:nvSpPr>
        <p:spPr>
          <a:xfrm>
            <a:off x="8712207" y="3555733"/>
            <a:ext cx="236795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highway-signs/f/funding.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3" name="TextBox 2">
            <a:extLst>
              <a:ext uri="{FF2B5EF4-FFF2-40B4-BE49-F238E27FC236}">
                <a16:creationId xmlns:a16="http://schemas.microsoft.com/office/drawing/2014/main" id="{34BCDACE-FF5D-07D5-4358-C4B6C1FCC702}"/>
              </a:ext>
            </a:extLst>
          </p:cNvPr>
          <p:cNvSpPr txBox="1"/>
          <p:nvPr/>
        </p:nvSpPr>
        <p:spPr>
          <a:xfrm>
            <a:off x="748146" y="980042"/>
            <a:ext cx="4876262" cy="2800767"/>
          </a:xfrm>
          <a:prstGeom prst="rect">
            <a:avLst/>
          </a:prstGeom>
          <a:noFill/>
        </p:spPr>
        <p:txBody>
          <a:bodyPr wrap="square" rtlCol="0">
            <a:spAutoFit/>
          </a:bodyPr>
          <a:lstStyle/>
          <a:p>
            <a:pPr algn="ctr"/>
            <a:r>
              <a:rPr lang="en-US" sz="4400" dirty="0"/>
              <a:t>Why is it important for local leaders to participate on a CoC?</a:t>
            </a:r>
          </a:p>
        </p:txBody>
      </p:sp>
    </p:spTree>
    <p:extLst>
      <p:ext uri="{BB962C8B-B14F-4D97-AF65-F5344CB8AC3E}">
        <p14:creationId xmlns:p14="http://schemas.microsoft.com/office/powerpoint/2010/main" val="813440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06EF-EE54-703B-DE69-A73ED7718A28}"/>
              </a:ext>
            </a:extLst>
          </p:cNvPr>
          <p:cNvSpPr>
            <a:spLocks noGrp="1"/>
          </p:cNvSpPr>
          <p:nvPr>
            <p:ph type="title"/>
          </p:nvPr>
        </p:nvSpPr>
        <p:spPr>
          <a:xfrm>
            <a:off x="7989455" y="609599"/>
            <a:ext cx="3574471" cy="5403273"/>
          </a:xfrm>
        </p:spPr>
        <p:txBody>
          <a:bodyPr>
            <a:normAutofit/>
          </a:bodyPr>
          <a:lstStyle/>
          <a:p>
            <a:pPr algn="ctr"/>
            <a:r>
              <a:rPr lang="en-US" sz="6000" dirty="0">
                <a:solidFill>
                  <a:srgbClr val="FFFFFF"/>
                </a:solidFill>
                <a:effectLst>
                  <a:outerShdw blurRad="38100" dist="38100" dir="2700000" algn="tl">
                    <a:srgbClr val="000000">
                      <a:alpha val="43137"/>
                    </a:srgbClr>
                  </a:outerShdw>
                </a:effectLst>
              </a:rPr>
              <a:t>Local Leaders</a:t>
            </a:r>
          </a:p>
        </p:txBody>
      </p:sp>
      <p:graphicFrame>
        <p:nvGraphicFramePr>
          <p:cNvPr id="7" name="Content Placeholder 2">
            <a:extLst>
              <a:ext uri="{FF2B5EF4-FFF2-40B4-BE49-F238E27FC236}">
                <a16:creationId xmlns:a16="http://schemas.microsoft.com/office/drawing/2014/main" id="{DBA38836-90DB-B5E1-63A3-555195F471D8}"/>
              </a:ext>
            </a:extLst>
          </p:cNvPr>
          <p:cNvGraphicFramePr>
            <a:graphicFrameLocks noGrp="1"/>
          </p:cNvGraphicFramePr>
          <p:nvPr>
            <p:ph idx="1"/>
          </p:nvPr>
        </p:nvGraphicFramePr>
        <p:xfrm>
          <a:off x="414339" y="800101"/>
          <a:ext cx="6502400" cy="521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219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C3D6-A445-4A59-77B1-24B5FD8EDF86}"/>
              </a:ext>
            </a:extLst>
          </p:cNvPr>
          <p:cNvSpPr>
            <a:spLocks noGrp="1"/>
          </p:cNvSpPr>
          <p:nvPr>
            <p:ph type="title"/>
          </p:nvPr>
        </p:nvSpPr>
        <p:spPr>
          <a:xfrm>
            <a:off x="1143000" y="406400"/>
            <a:ext cx="9875520" cy="1109133"/>
          </a:xfrm>
        </p:spPr>
        <p:txBody>
          <a:bodyPr>
            <a:normAutofit/>
          </a:bodyPr>
          <a:lstStyle/>
          <a:p>
            <a:pPr algn="ctr"/>
            <a:r>
              <a:rPr lang="en-US" sz="7200" dirty="0" err="1">
                <a:effectLst>
                  <a:outerShdw blurRad="38100" dist="38100" dir="2700000" algn="tl">
                    <a:srgbClr val="000000">
                      <a:alpha val="43137"/>
                    </a:srgbClr>
                  </a:outerShdw>
                </a:effectLst>
              </a:rPr>
              <a:t>DCCoC</a:t>
            </a:r>
            <a:r>
              <a:rPr lang="en-US" sz="7200" dirty="0">
                <a:effectLst>
                  <a:outerShdw blurRad="38100" dist="38100" dir="2700000" algn="tl">
                    <a:srgbClr val="000000">
                      <a:alpha val="43137"/>
                    </a:srgbClr>
                  </a:outerShdw>
                </a:effectLst>
              </a:rPr>
              <a:t> Funding</a:t>
            </a:r>
          </a:p>
        </p:txBody>
      </p:sp>
      <p:graphicFrame>
        <p:nvGraphicFramePr>
          <p:cNvPr id="6" name="Content Placeholder 5">
            <a:extLst>
              <a:ext uri="{FF2B5EF4-FFF2-40B4-BE49-F238E27FC236}">
                <a16:creationId xmlns:a16="http://schemas.microsoft.com/office/drawing/2014/main" id="{BCB515B9-A63E-0BBB-FC63-9AA042225563}"/>
              </a:ext>
            </a:extLst>
          </p:cNvPr>
          <p:cNvGraphicFramePr>
            <a:graphicFrameLocks noGrp="1"/>
          </p:cNvGraphicFramePr>
          <p:nvPr>
            <p:ph idx="1"/>
          </p:nvPr>
        </p:nvGraphicFramePr>
        <p:xfrm>
          <a:off x="657225" y="1224202"/>
          <a:ext cx="10661505" cy="52273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675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AACB18B-E87A-F967-46B6-68EAD0BBEDB7}"/>
              </a:ext>
            </a:extLst>
          </p:cNvPr>
          <p:cNvPicPr>
            <a:picLocks noChangeAspect="1"/>
          </p:cNvPicPr>
          <p:nvPr/>
        </p:nvPicPr>
        <p:blipFill>
          <a:blip r:embed="rId3"/>
          <a:stretch>
            <a:fillRect/>
          </a:stretch>
        </p:blipFill>
        <p:spPr>
          <a:xfrm>
            <a:off x="3492782" y="711879"/>
            <a:ext cx="5206435" cy="1176630"/>
          </a:xfrm>
          <a:prstGeom prst="rect">
            <a:avLst/>
          </a:prstGeom>
        </p:spPr>
      </p:pic>
      <p:pic>
        <p:nvPicPr>
          <p:cNvPr id="20" name="Content Placeholder 19" descr="Hands-on top of each other">
            <a:extLst>
              <a:ext uri="{FF2B5EF4-FFF2-40B4-BE49-F238E27FC236}">
                <a16:creationId xmlns:a16="http://schemas.microsoft.com/office/drawing/2014/main" id="{8904576E-72CC-0E41-3D98-76BE256DA28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51525" y="2291432"/>
            <a:ext cx="5213350" cy="2275136"/>
          </a:xfrm>
        </p:spPr>
      </p:pic>
      <p:sp>
        <p:nvSpPr>
          <p:cNvPr id="21" name="TextBox 20">
            <a:extLst>
              <a:ext uri="{FF2B5EF4-FFF2-40B4-BE49-F238E27FC236}">
                <a16:creationId xmlns:a16="http://schemas.microsoft.com/office/drawing/2014/main" id="{14397610-E80F-5772-A201-42FCF93DE6A1}"/>
              </a:ext>
            </a:extLst>
          </p:cNvPr>
          <p:cNvSpPr txBox="1"/>
          <p:nvPr/>
        </p:nvSpPr>
        <p:spPr>
          <a:xfrm>
            <a:off x="1173707" y="2129051"/>
            <a:ext cx="4039738" cy="2585323"/>
          </a:xfrm>
          <a:prstGeom prst="rect">
            <a:avLst/>
          </a:prstGeom>
          <a:noFill/>
        </p:spPr>
        <p:txBody>
          <a:bodyPr wrap="square" rtlCol="0">
            <a:spAutoFit/>
          </a:bodyPr>
          <a:lstStyle/>
          <a:p>
            <a:pPr marL="171450" indent="-171450">
              <a:buFont typeface="Arial" panose="020B0604020202020204" pitchFamily="34" charset="0"/>
              <a:buChar char="•"/>
            </a:pPr>
            <a:r>
              <a:rPr lang="en-US" dirty="0"/>
              <a:t>Activities presented were only possible because of trusting collaborative relationships built over time.  </a:t>
            </a:r>
          </a:p>
          <a:p>
            <a:pPr marL="171450" indent="-171450">
              <a:buFont typeface="Arial" panose="020B0604020202020204" pitchFamily="34" charset="0"/>
              <a:buChar char="•"/>
            </a:pPr>
            <a:endParaRPr lang="en-US" dirty="0"/>
          </a:p>
          <a:p>
            <a:endParaRPr lang="en-US" dirty="0"/>
          </a:p>
          <a:p>
            <a:pPr marL="171450" indent="-171450">
              <a:buFont typeface="Arial" panose="020B0604020202020204" pitchFamily="34" charset="0"/>
              <a:buChar char="•"/>
            </a:pPr>
            <a:r>
              <a:rPr lang="en-US" dirty="0"/>
              <a:t>This allows for </a:t>
            </a:r>
            <a:r>
              <a:rPr lang="en-US" u="sng" dirty="0"/>
              <a:t>freedom of discussion</a:t>
            </a:r>
            <a:r>
              <a:rPr lang="en-US" dirty="0"/>
              <a:t>, </a:t>
            </a:r>
            <a:r>
              <a:rPr lang="en-US" dirty="0">
                <a:highlight>
                  <a:srgbClr val="FFFF00"/>
                </a:highlight>
              </a:rPr>
              <a:t>disagreement</a:t>
            </a:r>
            <a:r>
              <a:rPr lang="en-US" dirty="0"/>
              <a:t> and </a:t>
            </a:r>
            <a:r>
              <a:rPr lang="en-US" i="1" dirty="0"/>
              <a:t>exchange of ideas</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Coordinating Criminal Justice Council  </a:t>
            </a:r>
          </a:p>
        </p:txBody>
      </p:sp>
    </p:spTree>
    <p:extLst>
      <p:ext uri="{BB962C8B-B14F-4D97-AF65-F5344CB8AC3E}">
        <p14:creationId xmlns:p14="http://schemas.microsoft.com/office/powerpoint/2010/main" val="413133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DA25-22A2-16E6-06FD-34D64A0AE32C}"/>
              </a:ext>
            </a:extLst>
          </p:cNvPr>
          <p:cNvSpPr>
            <a:spLocks noGrp="1"/>
          </p:cNvSpPr>
          <p:nvPr>
            <p:ph type="ctrTitle"/>
          </p:nvPr>
        </p:nvSpPr>
        <p:spPr>
          <a:xfrm>
            <a:off x="4783287" y="821636"/>
            <a:ext cx="6758457" cy="5197425"/>
          </a:xfrm>
        </p:spPr>
        <p:txBody>
          <a:bodyPr anchor="ctr">
            <a:normAutofit/>
          </a:bodyPr>
          <a:lstStyle/>
          <a:p>
            <a:r>
              <a:rPr lang="en-US" sz="5400" dirty="0">
                <a:solidFill>
                  <a:schemeClr val="tx1"/>
                </a:solidFill>
                <a:effectLst>
                  <a:outerShdw blurRad="38100" dist="38100" dir="2700000" algn="tl">
                    <a:srgbClr val="000000">
                      <a:alpha val="43137"/>
                    </a:srgbClr>
                  </a:outerShdw>
                </a:effectLst>
              </a:rPr>
              <a:t>Homeless outreach team (hot) Committee</a:t>
            </a:r>
          </a:p>
        </p:txBody>
      </p:sp>
    </p:spTree>
    <p:extLst>
      <p:ext uri="{BB962C8B-B14F-4D97-AF65-F5344CB8AC3E}">
        <p14:creationId xmlns:p14="http://schemas.microsoft.com/office/powerpoint/2010/main" val="231397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147-4E7D-087D-6D5B-F2FCE99F4173}"/>
              </a:ext>
            </a:extLst>
          </p:cNvPr>
          <p:cNvSpPr>
            <a:spLocks noGrp="1"/>
          </p:cNvSpPr>
          <p:nvPr>
            <p:ph type="title"/>
          </p:nvPr>
        </p:nvSpPr>
        <p:spPr>
          <a:xfrm>
            <a:off x="1158240" y="663575"/>
            <a:ext cx="9875520" cy="982133"/>
          </a:xfrm>
        </p:spPr>
        <p:txBody>
          <a:bodyPr>
            <a:normAutofit/>
          </a:bodyPr>
          <a:lstStyle/>
          <a:p>
            <a:pPr algn="ctr"/>
            <a:r>
              <a:rPr lang="en-US" sz="6000" dirty="0">
                <a:effectLst>
                  <a:outerShdw blurRad="38100" dist="38100" dir="2700000" algn="tl">
                    <a:srgbClr val="000000">
                      <a:alpha val="43137"/>
                    </a:srgbClr>
                  </a:outerShdw>
                </a:effectLst>
              </a:rPr>
              <a:t>What is the HOT Committee</a:t>
            </a:r>
          </a:p>
        </p:txBody>
      </p:sp>
      <p:sp>
        <p:nvSpPr>
          <p:cNvPr id="3" name="Content Placeholder 2">
            <a:extLst>
              <a:ext uri="{FF2B5EF4-FFF2-40B4-BE49-F238E27FC236}">
                <a16:creationId xmlns:a16="http://schemas.microsoft.com/office/drawing/2014/main" id="{E1A8E674-A48B-B85C-A098-4969BEB56AD6}"/>
              </a:ext>
            </a:extLst>
          </p:cNvPr>
          <p:cNvSpPr>
            <a:spLocks noGrp="1"/>
          </p:cNvSpPr>
          <p:nvPr>
            <p:ph idx="1"/>
          </p:nvPr>
        </p:nvSpPr>
        <p:spPr>
          <a:xfrm>
            <a:off x="214314" y="1828799"/>
            <a:ext cx="11526838" cy="5029201"/>
          </a:xfrm>
        </p:spPr>
        <p:txBody>
          <a:bodyPr>
            <a:normAutofit/>
          </a:bodyPr>
          <a:lstStyle/>
          <a:p>
            <a:pPr lvl="1">
              <a:lnSpc>
                <a:spcPct val="100000"/>
              </a:lnSpc>
              <a:spcBef>
                <a:spcPts val="600"/>
              </a:spcBef>
              <a:spcAft>
                <a:spcPts val="600"/>
              </a:spcAft>
              <a:buFont typeface="Wingdings" panose="05000000000000000000" pitchFamily="2" charset="2"/>
              <a:buChar char="v"/>
            </a:pPr>
            <a:r>
              <a:rPr lang="en-US" sz="3600" dirty="0">
                <a:latin typeface="+mj-lt"/>
              </a:rPr>
              <a:t>Established in January 2024</a:t>
            </a:r>
          </a:p>
          <a:p>
            <a:pPr lvl="1">
              <a:lnSpc>
                <a:spcPct val="100000"/>
              </a:lnSpc>
              <a:spcBef>
                <a:spcPts val="600"/>
              </a:spcBef>
              <a:spcAft>
                <a:spcPts val="600"/>
              </a:spcAft>
              <a:buFont typeface="Wingdings" panose="05000000000000000000" pitchFamily="2" charset="2"/>
              <a:buChar char="v"/>
            </a:pPr>
            <a:r>
              <a:rPr lang="en-US" sz="3600" dirty="0">
                <a:latin typeface="+mj-lt"/>
              </a:rPr>
              <a:t>T</a:t>
            </a:r>
            <a:r>
              <a:rPr lang="en-US" sz="3600" b="0" i="0" dirty="0">
                <a:effectLst/>
                <a:latin typeface="+mj-lt"/>
              </a:rPr>
              <a:t>o better address the needs of </a:t>
            </a:r>
            <a:r>
              <a:rPr lang="en-US" sz="3600" dirty="0">
                <a:latin typeface="+mj-lt"/>
              </a:rPr>
              <a:t>our homeless </a:t>
            </a:r>
            <a:r>
              <a:rPr lang="en-US" sz="3600" b="0" i="0" dirty="0">
                <a:effectLst/>
                <a:latin typeface="+mj-lt"/>
              </a:rPr>
              <a:t>population</a:t>
            </a:r>
          </a:p>
          <a:p>
            <a:pPr lvl="1">
              <a:lnSpc>
                <a:spcPct val="100000"/>
              </a:lnSpc>
              <a:spcBef>
                <a:spcPts val="600"/>
              </a:spcBef>
              <a:spcAft>
                <a:spcPts val="600"/>
              </a:spcAft>
              <a:buFont typeface="Wingdings" panose="05000000000000000000" pitchFamily="2" charset="2"/>
              <a:buChar char="v"/>
            </a:pPr>
            <a:r>
              <a:rPr lang="en-US" sz="3600" dirty="0">
                <a:latin typeface="+mj-lt"/>
              </a:rPr>
              <a:t>Solicit input from multi-disciplinary members</a:t>
            </a:r>
          </a:p>
          <a:p>
            <a:pPr lvl="1">
              <a:lnSpc>
                <a:spcPct val="100000"/>
              </a:lnSpc>
              <a:spcBef>
                <a:spcPts val="600"/>
              </a:spcBef>
              <a:spcAft>
                <a:spcPts val="600"/>
              </a:spcAft>
              <a:buFont typeface="Wingdings" panose="05000000000000000000" pitchFamily="2" charset="2"/>
              <a:buChar char="v"/>
            </a:pPr>
            <a:r>
              <a:rPr lang="en-US" sz="3600" b="0" i="0" dirty="0">
                <a:effectLst/>
                <a:latin typeface="+mj-lt"/>
              </a:rPr>
              <a:t>To coordinate </a:t>
            </a:r>
            <a:r>
              <a:rPr lang="en-US" sz="3600" dirty="0">
                <a:latin typeface="+mj-lt"/>
              </a:rPr>
              <a:t>homeless outreach </a:t>
            </a:r>
            <a:r>
              <a:rPr lang="en-US" sz="3600" b="0" i="0" dirty="0">
                <a:effectLst/>
                <a:latin typeface="+mj-lt"/>
              </a:rPr>
              <a:t>efforts across agencies</a:t>
            </a:r>
          </a:p>
          <a:p>
            <a:pPr lvl="1">
              <a:lnSpc>
                <a:spcPct val="100000"/>
              </a:lnSpc>
              <a:spcBef>
                <a:spcPts val="600"/>
              </a:spcBef>
              <a:spcAft>
                <a:spcPts val="600"/>
              </a:spcAft>
              <a:buFont typeface="Wingdings" panose="05000000000000000000" pitchFamily="2" charset="2"/>
              <a:buChar char="v"/>
            </a:pPr>
            <a:r>
              <a:rPr lang="en-US" sz="3600" dirty="0">
                <a:latin typeface="+mj-lt"/>
              </a:rPr>
              <a:t>T</a:t>
            </a:r>
            <a:r>
              <a:rPr lang="en-US" sz="3600" b="0" i="0" dirty="0">
                <a:effectLst/>
                <a:latin typeface="+mj-lt"/>
              </a:rPr>
              <a:t>o eliminate duplication of services</a:t>
            </a:r>
          </a:p>
          <a:p>
            <a:pPr lvl="1">
              <a:lnSpc>
                <a:spcPct val="100000"/>
              </a:lnSpc>
              <a:spcBef>
                <a:spcPts val="600"/>
              </a:spcBef>
              <a:spcAft>
                <a:spcPts val="600"/>
              </a:spcAft>
              <a:buFont typeface="Wingdings" panose="05000000000000000000" pitchFamily="2" charset="2"/>
              <a:buChar char="v"/>
            </a:pPr>
            <a:r>
              <a:rPr lang="en-US" sz="3600" dirty="0">
                <a:latin typeface="+mj-lt"/>
              </a:rPr>
              <a:t>Identify the lead agency</a:t>
            </a:r>
          </a:p>
          <a:p>
            <a:pPr lvl="1">
              <a:buFont typeface="Wingdings" panose="05000000000000000000" pitchFamily="2" charset="2"/>
              <a:buChar char="v"/>
            </a:pPr>
            <a:endParaRPr lang="en-US" sz="3600" dirty="0">
              <a:latin typeface="+mj-lt"/>
            </a:endParaRPr>
          </a:p>
          <a:p>
            <a:pPr marL="274320" lvl="1" indent="0">
              <a:buNone/>
            </a:pPr>
            <a:endParaRPr lang="en-US" sz="3600" dirty="0">
              <a:latin typeface="+mj-lt"/>
            </a:endParaRPr>
          </a:p>
          <a:p>
            <a:endParaRPr lang="en-US" dirty="0"/>
          </a:p>
        </p:txBody>
      </p:sp>
    </p:spTree>
    <p:extLst>
      <p:ext uri="{BB962C8B-B14F-4D97-AF65-F5344CB8AC3E}">
        <p14:creationId xmlns:p14="http://schemas.microsoft.com/office/powerpoint/2010/main" val="860286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657D-29F8-C372-8867-0D86DEF1EC7B}"/>
              </a:ext>
            </a:extLst>
          </p:cNvPr>
          <p:cNvSpPr>
            <a:spLocks noGrp="1"/>
          </p:cNvSpPr>
          <p:nvPr>
            <p:ph type="title"/>
          </p:nvPr>
        </p:nvSpPr>
        <p:spPr>
          <a:xfrm>
            <a:off x="185737" y="609599"/>
            <a:ext cx="4359275" cy="5606143"/>
          </a:xfrm>
        </p:spPr>
        <p:txBody>
          <a:bodyPr>
            <a:normAutofit/>
          </a:bodyPr>
          <a:lstStyle/>
          <a:p>
            <a:pPr algn="ctr">
              <a:lnSpc>
                <a:spcPct val="100000"/>
              </a:lnSpc>
            </a:pPr>
            <a:r>
              <a:rPr lang="en-US" sz="6600" dirty="0">
                <a:effectLst>
                  <a:outerShdw blurRad="38100" dist="38100" dir="2700000" algn="tl">
                    <a:srgbClr val="000000">
                      <a:alpha val="43137"/>
                    </a:srgbClr>
                  </a:outerShdw>
                </a:effectLst>
              </a:rPr>
              <a:t>HOT Committee Partners</a:t>
            </a:r>
            <a:br>
              <a:rPr lang="en-US" sz="6600" dirty="0">
                <a:effectLst>
                  <a:outerShdw blurRad="38100" dist="38100" dir="2700000" algn="tl">
                    <a:srgbClr val="000000">
                      <a:alpha val="43137"/>
                    </a:srgbClr>
                  </a:outerShdw>
                </a:effectLst>
              </a:rPr>
            </a:br>
            <a:br>
              <a:rPr lang="en-US" sz="6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(Memorandum of Understanding )</a:t>
            </a:r>
          </a:p>
        </p:txBody>
      </p:sp>
      <p:graphicFrame>
        <p:nvGraphicFramePr>
          <p:cNvPr id="4" name="Content Placeholder 3">
            <a:extLst>
              <a:ext uri="{FF2B5EF4-FFF2-40B4-BE49-F238E27FC236}">
                <a16:creationId xmlns:a16="http://schemas.microsoft.com/office/drawing/2014/main" id="{74105737-5FE8-F28C-BC3D-3DC2DB39D933}"/>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919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147-4E7D-087D-6D5B-F2FCE99F4173}"/>
              </a:ext>
            </a:extLst>
          </p:cNvPr>
          <p:cNvSpPr>
            <a:spLocks noGrp="1"/>
          </p:cNvSpPr>
          <p:nvPr>
            <p:ph type="title"/>
          </p:nvPr>
        </p:nvSpPr>
        <p:spPr>
          <a:xfrm>
            <a:off x="653145" y="609599"/>
            <a:ext cx="3364378" cy="5606143"/>
          </a:xfrm>
        </p:spPr>
        <p:txBody>
          <a:bodyPr>
            <a:normAutofit/>
          </a:bodyPr>
          <a:lstStyle/>
          <a:p>
            <a:pPr algn="ctr"/>
            <a:r>
              <a:rPr lang="en-US" sz="4800" dirty="0">
                <a:effectLst>
                  <a:outerShdw blurRad="38100" dist="38100" dir="2700000" algn="tl">
                    <a:srgbClr val="000000">
                      <a:alpha val="43137"/>
                    </a:srgbClr>
                  </a:outerShdw>
                </a:effectLst>
              </a:rPr>
              <a:t>Housing Outreach Team (HOT)</a:t>
            </a:r>
            <a:br>
              <a:rPr lang="en-US" sz="4800" dirty="0">
                <a:effectLst>
                  <a:outerShdw blurRad="38100" dist="38100" dir="2700000" algn="tl">
                    <a:srgbClr val="000000">
                      <a:alpha val="43137"/>
                    </a:srgbClr>
                  </a:outerShdw>
                </a:effectLst>
              </a:rPr>
            </a:b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Multi-Disciplinary Partners</a:t>
            </a:r>
          </a:p>
        </p:txBody>
      </p:sp>
      <p:graphicFrame>
        <p:nvGraphicFramePr>
          <p:cNvPr id="5" name="Content Placeholder 2">
            <a:extLst>
              <a:ext uri="{FF2B5EF4-FFF2-40B4-BE49-F238E27FC236}">
                <a16:creationId xmlns:a16="http://schemas.microsoft.com/office/drawing/2014/main" id="{60536AD6-DFCE-FFF8-497D-125BA030576F}"/>
              </a:ext>
            </a:extLst>
          </p:cNvPr>
          <p:cNvGraphicFramePr>
            <a:graphicFrameLocks noGrp="1"/>
          </p:cNvGraphicFramePr>
          <p:nvPr>
            <p:ph idx="1"/>
          </p:nvPr>
        </p:nvGraphicFramePr>
        <p:xfrm>
          <a:off x="4453467" y="272926"/>
          <a:ext cx="7298265" cy="5942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D80770C-04CB-C6D3-815C-774692E4F853}"/>
              </a:ext>
            </a:extLst>
          </p:cNvPr>
          <p:cNvSpPr txBox="1"/>
          <p:nvPr/>
        </p:nvSpPr>
        <p:spPr>
          <a:xfrm>
            <a:off x="4453467" y="6215742"/>
            <a:ext cx="7196666" cy="369332"/>
          </a:xfrm>
          <a:prstGeom prst="rect">
            <a:avLst/>
          </a:prstGeom>
          <a:noFill/>
        </p:spPr>
        <p:txBody>
          <a:bodyPr wrap="square" rtlCol="0">
            <a:spAutoFit/>
          </a:bodyPr>
          <a:lstStyle/>
          <a:p>
            <a:r>
              <a:rPr lang="en-US" baseline="30000" dirty="0"/>
              <a:t>1 </a:t>
            </a:r>
            <a:r>
              <a:rPr lang="en-US" dirty="0"/>
              <a:t>Funded in part by Dutchess County</a:t>
            </a:r>
          </a:p>
        </p:txBody>
      </p:sp>
    </p:spTree>
    <p:extLst>
      <p:ext uri="{BB962C8B-B14F-4D97-AF65-F5344CB8AC3E}">
        <p14:creationId xmlns:p14="http://schemas.microsoft.com/office/powerpoint/2010/main" val="3686182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147-4E7D-087D-6D5B-F2FCE99F4173}"/>
              </a:ext>
            </a:extLst>
          </p:cNvPr>
          <p:cNvSpPr>
            <a:spLocks noGrp="1"/>
          </p:cNvSpPr>
          <p:nvPr>
            <p:ph type="title"/>
          </p:nvPr>
        </p:nvSpPr>
        <p:spPr>
          <a:xfrm>
            <a:off x="653145" y="609599"/>
            <a:ext cx="3364378" cy="5606143"/>
          </a:xfrm>
        </p:spPr>
        <p:txBody>
          <a:bodyPr>
            <a:normAutofit/>
          </a:bodyPr>
          <a:lstStyle/>
          <a:p>
            <a:pPr algn="ctr"/>
            <a:r>
              <a:rPr lang="en-US" sz="4800" dirty="0">
                <a:effectLst>
                  <a:outerShdw blurRad="38100" dist="38100" dir="2700000" algn="tl">
                    <a:srgbClr val="000000">
                      <a:alpha val="43137"/>
                    </a:srgbClr>
                  </a:outerShdw>
                </a:effectLst>
              </a:rPr>
              <a:t>Housing Outreach Team (HOT)</a:t>
            </a:r>
            <a:br>
              <a:rPr lang="en-US" sz="4800" dirty="0">
                <a:effectLst>
                  <a:outerShdw blurRad="38100" dist="38100" dir="2700000" algn="tl">
                    <a:srgbClr val="000000">
                      <a:alpha val="43137"/>
                    </a:srgbClr>
                  </a:outerShdw>
                </a:effectLst>
              </a:rPr>
            </a:b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Multi-Disciplinary Partners</a:t>
            </a:r>
          </a:p>
        </p:txBody>
      </p:sp>
      <p:graphicFrame>
        <p:nvGraphicFramePr>
          <p:cNvPr id="5" name="Content Placeholder 2">
            <a:extLst>
              <a:ext uri="{FF2B5EF4-FFF2-40B4-BE49-F238E27FC236}">
                <a16:creationId xmlns:a16="http://schemas.microsoft.com/office/drawing/2014/main" id="{4882D5AC-A0C7-50FD-0FA4-C425F333B1D7}"/>
              </a:ext>
            </a:extLst>
          </p:cNvPr>
          <p:cNvGraphicFramePr>
            <a:graphicFrameLocks noGrp="1"/>
          </p:cNvGraphicFramePr>
          <p:nvPr>
            <p:ph idx="1"/>
          </p:nvPr>
        </p:nvGraphicFramePr>
        <p:xfrm>
          <a:off x="4545013" y="609599"/>
          <a:ext cx="7196666" cy="560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836FAB-07D2-F075-8BFF-B684A1CCB048}"/>
              </a:ext>
            </a:extLst>
          </p:cNvPr>
          <p:cNvSpPr txBox="1"/>
          <p:nvPr/>
        </p:nvSpPr>
        <p:spPr>
          <a:xfrm>
            <a:off x="4545013" y="6077242"/>
            <a:ext cx="7196666" cy="400110"/>
          </a:xfrm>
          <a:prstGeom prst="rect">
            <a:avLst/>
          </a:prstGeom>
          <a:noFill/>
        </p:spPr>
        <p:txBody>
          <a:bodyPr wrap="square" rtlCol="0">
            <a:spAutoFit/>
          </a:bodyPr>
          <a:lstStyle/>
          <a:p>
            <a:r>
              <a:rPr lang="en-US" sz="2000" baseline="30000" dirty="0"/>
              <a:t>1 </a:t>
            </a:r>
            <a:r>
              <a:rPr lang="en-US" sz="2000" dirty="0"/>
              <a:t>Funded in part by Dutchess County</a:t>
            </a:r>
          </a:p>
        </p:txBody>
      </p:sp>
    </p:spTree>
    <p:extLst>
      <p:ext uri="{BB962C8B-B14F-4D97-AF65-F5344CB8AC3E}">
        <p14:creationId xmlns:p14="http://schemas.microsoft.com/office/powerpoint/2010/main" val="426688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5FAC-8DAA-A67C-D702-ED4A9A5A04BA}"/>
              </a:ext>
            </a:extLst>
          </p:cNvPr>
          <p:cNvSpPr>
            <a:spLocks noGrp="1"/>
          </p:cNvSpPr>
          <p:nvPr>
            <p:ph type="title"/>
          </p:nvPr>
        </p:nvSpPr>
        <p:spPr>
          <a:xfrm>
            <a:off x="242888" y="609599"/>
            <a:ext cx="4086225" cy="5606143"/>
          </a:xfrm>
        </p:spPr>
        <p:txBody>
          <a:bodyPr>
            <a:normAutofit/>
          </a:bodyPr>
          <a:lstStyle/>
          <a:p>
            <a:pPr algn="ctr"/>
            <a:r>
              <a:rPr lang="en-US" sz="4800" dirty="0">
                <a:effectLst>
                  <a:outerShdw blurRad="38100" dist="38100" dir="2700000" algn="tl">
                    <a:srgbClr val="000000">
                      <a:alpha val="43137"/>
                    </a:srgbClr>
                  </a:outerShdw>
                </a:effectLst>
              </a:rPr>
              <a:t>HOT COMMITTEE</a:t>
            </a:r>
          </a:p>
        </p:txBody>
      </p:sp>
      <p:sp>
        <p:nvSpPr>
          <p:cNvPr id="3" name="Content Placeholder 2">
            <a:extLst>
              <a:ext uri="{FF2B5EF4-FFF2-40B4-BE49-F238E27FC236}">
                <a16:creationId xmlns:a16="http://schemas.microsoft.com/office/drawing/2014/main" id="{F023F2FA-D17C-8EDE-539C-08E501668ABD}"/>
              </a:ext>
            </a:extLst>
          </p:cNvPr>
          <p:cNvSpPr>
            <a:spLocks noGrp="1"/>
          </p:cNvSpPr>
          <p:nvPr>
            <p:ph idx="1"/>
          </p:nvPr>
        </p:nvSpPr>
        <p:spPr>
          <a:xfrm>
            <a:off x="4776952" y="1466193"/>
            <a:ext cx="7172160" cy="2748620"/>
          </a:xfrm>
        </p:spPr>
        <p:txBody>
          <a:bodyPr>
            <a:normAutofit/>
          </a:bodyPr>
          <a:lstStyle/>
          <a:p>
            <a:pPr>
              <a:buFont typeface="Wingdings" panose="05000000000000000000" pitchFamily="2" charset="2"/>
              <a:buChar char="Ø"/>
            </a:pPr>
            <a:r>
              <a:rPr lang="en-US" sz="2800" dirty="0"/>
              <a:t>Conduct bi-weekly multi-disciplinary case consultations to promote client success</a:t>
            </a:r>
          </a:p>
          <a:p>
            <a:pPr>
              <a:buFont typeface="Wingdings" panose="05000000000000000000" pitchFamily="2" charset="2"/>
              <a:buChar char="Ø"/>
            </a:pPr>
            <a:r>
              <a:rPr lang="en-US" sz="2800" dirty="0"/>
              <a:t>Assistance in identifying client’s whereabouts</a:t>
            </a:r>
          </a:p>
          <a:p>
            <a:pPr>
              <a:buFont typeface="Wingdings" panose="05000000000000000000" pitchFamily="2" charset="2"/>
              <a:buChar char="Ø"/>
            </a:pPr>
            <a:r>
              <a:rPr lang="en-US" sz="2800" dirty="0"/>
              <a:t>Safety considerations for outreach staff</a:t>
            </a:r>
          </a:p>
          <a:p>
            <a:pPr>
              <a:buFont typeface="Wingdings" panose="05000000000000000000" pitchFamily="2" charset="2"/>
              <a:buChar char="Ø"/>
            </a:pPr>
            <a:endParaRPr lang="en-US" sz="28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9" name="Picture 8" descr="A group of people in clothing&#10;&#10;Description automatically generated with medium confidence">
            <a:extLst>
              <a:ext uri="{FF2B5EF4-FFF2-40B4-BE49-F238E27FC236}">
                <a16:creationId xmlns:a16="http://schemas.microsoft.com/office/drawing/2014/main" id="{A6F9CBE4-D640-DB18-71E5-F0D0B1392C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10260" y="4573595"/>
            <a:ext cx="4438235" cy="1642147"/>
          </a:xfrm>
          <a:prstGeom prst="rect">
            <a:avLst/>
          </a:prstGeom>
        </p:spPr>
      </p:pic>
    </p:spTree>
    <p:extLst>
      <p:ext uri="{BB962C8B-B14F-4D97-AF65-F5344CB8AC3E}">
        <p14:creationId xmlns:p14="http://schemas.microsoft.com/office/powerpoint/2010/main" val="82614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F69DC-5664-491C-835E-B9D713B2C1A4}"/>
              </a:ext>
            </a:extLst>
          </p:cNvPr>
          <p:cNvPicPr>
            <a:picLocks noChangeAspect="1"/>
          </p:cNvPicPr>
          <p:nvPr/>
        </p:nvPicPr>
        <p:blipFill rotWithShape="1">
          <a:blip r:embed="rId3"/>
          <a:srcRect t="4515" b="7072"/>
          <a:stretch/>
        </p:blipFill>
        <p:spPr>
          <a:xfrm flipH="1">
            <a:off x="0" y="0"/>
            <a:ext cx="12192000" cy="7187636"/>
          </a:xfrm>
          <a:prstGeom prst="rect">
            <a:avLst/>
          </a:prstGeom>
        </p:spPr>
      </p:pic>
      <p:sp>
        <p:nvSpPr>
          <p:cNvPr id="4" name="Rectangle 3">
            <a:extLst>
              <a:ext uri="{FF2B5EF4-FFF2-40B4-BE49-F238E27FC236}">
                <a16:creationId xmlns:a16="http://schemas.microsoft.com/office/drawing/2014/main" id="{A0820941-1193-0940-A54B-A7665759E8BE}"/>
              </a:ext>
            </a:extLst>
          </p:cNvPr>
          <p:cNvSpPr/>
          <p:nvPr/>
        </p:nvSpPr>
        <p:spPr>
          <a:xfrm>
            <a:off x="-72828" y="-2110"/>
            <a:ext cx="8110331" cy="6860110"/>
          </a:xfrm>
          <a:prstGeom prst="rect">
            <a:avLst/>
          </a:prstGeom>
          <a:solidFill>
            <a:schemeClr val="bg1">
              <a:alpha val="2971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B6C849F-36F9-6D44-B4D0-EF02869C8B5B}"/>
              </a:ext>
            </a:extLst>
          </p:cNvPr>
          <p:cNvSpPr/>
          <p:nvPr/>
        </p:nvSpPr>
        <p:spPr>
          <a:xfrm>
            <a:off x="535486" y="1719583"/>
            <a:ext cx="6745319" cy="2329805"/>
          </a:xfrm>
          <a:prstGeom prst="rect">
            <a:avLst/>
          </a:prstGeom>
        </p:spPr>
        <p:txBody>
          <a:bodyPr wrap="square">
            <a:spAutoFit/>
          </a:bodyPr>
          <a:lstStyle/>
          <a:p>
            <a:pPr>
              <a:lnSpc>
                <a:spcPts val="5700"/>
              </a:lnSpc>
            </a:pPr>
            <a:r>
              <a:rPr lang="en-US" sz="6800" dirty="0">
                <a:latin typeface="Source Sans Pro" panose="020B0503030403020204" pitchFamily="34" charset="0"/>
                <a:ea typeface="Source Sans Pro" panose="020B0503030403020204" pitchFamily="34" charset="0"/>
                <a:cs typeface="Raleway Heavy"/>
              </a:rPr>
              <a:t>Dutchess County Housing Needs Assessment</a:t>
            </a:r>
          </a:p>
        </p:txBody>
      </p:sp>
      <p:cxnSp>
        <p:nvCxnSpPr>
          <p:cNvPr id="16" name="Straight Connector 15">
            <a:extLst>
              <a:ext uri="{FF2B5EF4-FFF2-40B4-BE49-F238E27FC236}">
                <a16:creationId xmlns:a16="http://schemas.microsoft.com/office/drawing/2014/main" id="{895FF1F5-38C4-3B4E-8BD4-EC8372875E7D}"/>
              </a:ext>
            </a:extLst>
          </p:cNvPr>
          <p:cNvCxnSpPr>
            <a:cxnSpLocks/>
          </p:cNvCxnSpPr>
          <p:nvPr/>
        </p:nvCxnSpPr>
        <p:spPr>
          <a:xfrm>
            <a:off x="641572" y="1450501"/>
            <a:ext cx="6828370" cy="0"/>
          </a:xfrm>
          <a:prstGeom prst="line">
            <a:avLst/>
          </a:prstGeom>
          <a:ln w="158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7194A80-AD40-7244-85E6-7FE4A5D774F4}"/>
              </a:ext>
            </a:extLst>
          </p:cNvPr>
          <p:cNvCxnSpPr>
            <a:cxnSpLocks/>
          </p:cNvCxnSpPr>
          <p:nvPr/>
        </p:nvCxnSpPr>
        <p:spPr>
          <a:xfrm>
            <a:off x="649394" y="4072529"/>
            <a:ext cx="6745319" cy="0"/>
          </a:xfrm>
          <a:prstGeom prst="line">
            <a:avLst/>
          </a:prstGeom>
          <a:ln w="158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3A09A6D9-2307-4873-94BB-966A12EB7229}"/>
              </a:ext>
            </a:extLst>
          </p:cNvPr>
          <p:cNvSpPr txBox="1">
            <a:spLocks/>
          </p:cNvSpPr>
          <p:nvPr/>
        </p:nvSpPr>
        <p:spPr>
          <a:xfrm>
            <a:off x="573586" y="4067096"/>
            <a:ext cx="5056080" cy="724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40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Raleway Heavy"/>
              </a:rPr>
              <a:t>2022</a:t>
            </a:r>
          </a:p>
        </p:txBody>
      </p:sp>
      <p:pic>
        <p:nvPicPr>
          <p:cNvPr id="12" name="Picture 11">
            <a:extLst>
              <a:ext uri="{FF2B5EF4-FFF2-40B4-BE49-F238E27FC236}">
                <a16:creationId xmlns:a16="http://schemas.microsoft.com/office/drawing/2014/main" id="{9B90EE56-D17F-4962-8084-7D8A440385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9215" y="5581195"/>
            <a:ext cx="789676" cy="789676"/>
          </a:xfrm>
          <a:prstGeom prst="rect">
            <a:avLst/>
          </a:prstGeom>
          <a:effectLst/>
        </p:spPr>
      </p:pic>
      <p:pic>
        <p:nvPicPr>
          <p:cNvPr id="14" name="Picture 13" descr="A picture containing text, ceramic ware, tableware, cup&#10;&#10;Description automatically generated">
            <a:extLst>
              <a:ext uri="{FF2B5EF4-FFF2-40B4-BE49-F238E27FC236}">
                <a16:creationId xmlns:a16="http://schemas.microsoft.com/office/drawing/2014/main" id="{CC428CD1-3850-43AA-BE05-DA6473277750}"/>
              </a:ext>
            </a:extLst>
          </p:cNvPr>
          <p:cNvPicPr>
            <a:picLocks noChangeAspect="1"/>
          </p:cNvPicPr>
          <p:nvPr/>
        </p:nvPicPr>
        <p:blipFill>
          <a:blip r:embed="rId5"/>
          <a:stretch>
            <a:fillRect/>
          </a:stretch>
        </p:blipFill>
        <p:spPr>
          <a:xfrm>
            <a:off x="1598352" y="5643455"/>
            <a:ext cx="676628" cy="676348"/>
          </a:xfrm>
          <a:prstGeom prst="rect">
            <a:avLst/>
          </a:prstGeom>
        </p:spPr>
      </p:pic>
    </p:spTree>
    <p:extLst>
      <p:ext uri="{BB962C8B-B14F-4D97-AF65-F5344CB8AC3E}">
        <p14:creationId xmlns:p14="http://schemas.microsoft.com/office/powerpoint/2010/main" val="28308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C09ED3-1DEA-42D2-A40D-82E407DF2E3D}"/>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56AD67-1EED-4FC6-A491-A79C85359B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sp>
        <p:nvSpPr>
          <p:cNvPr id="11" name="Title 1">
            <a:extLst>
              <a:ext uri="{FF2B5EF4-FFF2-40B4-BE49-F238E27FC236}">
                <a16:creationId xmlns:a16="http://schemas.microsoft.com/office/drawing/2014/main" id="{5C7CF224-9E67-874B-9149-B3D13CC596E3}"/>
              </a:ext>
            </a:extLst>
          </p:cNvPr>
          <p:cNvSpPr txBox="1">
            <a:spLocks/>
          </p:cNvSpPr>
          <p:nvPr/>
        </p:nvSpPr>
        <p:spPr>
          <a:xfrm>
            <a:off x="471884" y="622492"/>
            <a:ext cx="5056080" cy="724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Raleway Heavy"/>
              </a:rPr>
              <a:t>Project background</a:t>
            </a:r>
          </a:p>
        </p:txBody>
      </p:sp>
      <p:cxnSp>
        <p:nvCxnSpPr>
          <p:cNvPr id="14" name="Straight Connector 13">
            <a:extLst>
              <a:ext uri="{FF2B5EF4-FFF2-40B4-BE49-F238E27FC236}">
                <a16:creationId xmlns:a16="http://schemas.microsoft.com/office/drawing/2014/main" id="{68066757-B96D-A148-B226-9A649E275204}"/>
              </a:ext>
            </a:extLst>
          </p:cNvPr>
          <p:cNvCxnSpPr>
            <a:cxnSpLocks/>
          </p:cNvCxnSpPr>
          <p:nvPr/>
        </p:nvCxnSpPr>
        <p:spPr>
          <a:xfrm>
            <a:off x="4168001" y="1561549"/>
            <a:ext cx="7198227" cy="0"/>
          </a:xfrm>
          <a:prstGeom prst="line">
            <a:avLst/>
          </a:prstGeom>
          <a:ln w="158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78F65438-B159-FD4E-A009-3E13FC8B9875}"/>
              </a:ext>
            </a:extLst>
          </p:cNvPr>
          <p:cNvPicPr>
            <a:picLocks noChangeAspect="1"/>
          </p:cNvPicPr>
          <p:nvPr/>
        </p:nvPicPr>
        <p:blipFill>
          <a:blip r:embed="rId4"/>
          <a:stretch>
            <a:fillRect/>
          </a:stretch>
        </p:blipFill>
        <p:spPr>
          <a:xfrm>
            <a:off x="325474" y="1305930"/>
            <a:ext cx="3657599" cy="4741077"/>
          </a:xfrm>
          <a:prstGeom prst="rect">
            <a:avLst/>
          </a:prstGeom>
        </p:spPr>
      </p:pic>
      <p:sp>
        <p:nvSpPr>
          <p:cNvPr id="12" name="Title 1">
            <a:extLst>
              <a:ext uri="{FF2B5EF4-FFF2-40B4-BE49-F238E27FC236}">
                <a16:creationId xmlns:a16="http://schemas.microsoft.com/office/drawing/2014/main" id="{D94B2489-7387-A44A-9129-58B62C1D30AA}"/>
              </a:ext>
            </a:extLst>
          </p:cNvPr>
          <p:cNvSpPr txBox="1">
            <a:spLocks/>
          </p:cNvSpPr>
          <p:nvPr/>
        </p:nvSpPr>
        <p:spPr>
          <a:xfrm>
            <a:off x="4075313" y="1519825"/>
            <a:ext cx="7937517" cy="43544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240"/>
              </a:lnSpc>
              <a:spcAft>
                <a:spcPts val="1000"/>
              </a:spcAft>
              <a:defRPr/>
            </a:pPr>
            <a:r>
              <a:rPr kumimoji="0" lang="en-US" sz="2800" b="1"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Raleway Heavy"/>
              </a:rPr>
              <a:t>Project goals:</a:t>
            </a:r>
          </a:p>
          <a:p>
            <a:pPr marL="914400" lvl="1" indent="-457200">
              <a:lnSpc>
                <a:spcPts val="3240"/>
              </a:lnSpc>
              <a:spcAft>
                <a:spcPts val="1000"/>
              </a:spcAft>
              <a:buFont typeface="Arial" panose="020B0604020202020204" pitchFamily="34" charset="0"/>
              <a:buChar char="•"/>
              <a:defRPr/>
            </a:pPr>
            <a:r>
              <a:rPr lang="en-US" sz="2800" dirty="0">
                <a:latin typeface="Source Sans Pro" panose="020B0503030403020204" pitchFamily="34" charset="0"/>
                <a:ea typeface="Source Sans Pro" panose="020B0503030403020204" pitchFamily="34" charset="0"/>
                <a:cs typeface="Raleway Heavy"/>
              </a:rPr>
              <a:t>Understand </a:t>
            </a:r>
            <a:r>
              <a:rPr lang="en-US" sz="2800" b="1" dirty="0">
                <a:latin typeface="Source Sans Pro" panose="020B0503030403020204" pitchFamily="34" charset="0"/>
                <a:ea typeface="Source Sans Pro" panose="020B0503030403020204" pitchFamily="34" charset="0"/>
                <a:cs typeface="Raleway Heavy"/>
              </a:rPr>
              <a:t>existing patterns of housing demand and need “</a:t>
            </a:r>
            <a:r>
              <a:rPr lang="en-US" sz="2800" dirty="0">
                <a:latin typeface="Source Sans Pro" panose="020B0503030403020204" pitchFamily="34" charset="0"/>
                <a:ea typeface="Source Sans Pro" panose="020B0503030403020204" pitchFamily="34" charset="0"/>
                <a:cs typeface="Raleway Heavy"/>
              </a:rPr>
              <a:t>both </a:t>
            </a:r>
            <a:r>
              <a:rPr lang="en-US" sz="2800" u="sng" dirty="0">
                <a:latin typeface="Source Sans Pro" panose="020B0503030403020204" pitchFamily="34" charset="0"/>
                <a:ea typeface="Source Sans Pro" panose="020B0503030403020204" pitchFamily="34" charset="0"/>
                <a:cs typeface="Raleway Heavy"/>
              </a:rPr>
              <a:t>countywide</a:t>
            </a:r>
            <a:r>
              <a:rPr lang="en-US" sz="2800" dirty="0">
                <a:latin typeface="Source Sans Pro" panose="020B0503030403020204" pitchFamily="34" charset="0"/>
                <a:ea typeface="Source Sans Pro" panose="020B0503030403020204" pitchFamily="34" charset="0"/>
                <a:cs typeface="Raleway Heavy"/>
              </a:rPr>
              <a:t> and within the </a:t>
            </a:r>
            <a:r>
              <a:rPr lang="en-US" sz="2800" u="sng" dirty="0">
                <a:latin typeface="Source Sans Pro" panose="020B0503030403020204" pitchFamily="34" charset="0"/>
                <a:ea typeface="Source Sans Pro" panose="020B0503030403020204" pitchFamily="34" charset="0"/>
                <a:cs typeface="Raleway Heavy"/>
              </a:rPr>
              <a:t>county”</a:t>
            </a:r>
          </a:p>
          <a:p>
            <a:pPr marL="914400" lvl="1" indent="-457200">
              <a:lnSpc>
                <a:spcPts val="3240"/>
              </a:lnSpc>
              <a:spcAft>
                <a:spcPts val="1000"/>
              </a:spcAft>
              <a:buFont typeface="Arial" panose="020B0604020202020204" pitchFamily="34" charset="0"/>
              <a:buChar char="•"/>
              <a:defRPr/>
            </a:pPr>
            <a:r>
              <a:rPr lang="en-US" sz="2800" dirty="0">
                <a:latin typeface="Source Sans Pro" panose="020B0503030403020204" pitchFamily="34" charset="0"/>
                <a:ea typeface="Source Sans Pro" panose="020B0503030403020204" pitchFamily="34" charset="0"/>
                <a:cs typeface="Raleway Heavy"/>
              </a:rPr>
              <a:t>Anticipate </a:t>
            </a:r>
            <a:r>
              <a:rPr lang="en-US" sz="2800" b="1" dirty="0">
                <a:latin typeface="Source Sans Pro" panose="020B0503030403020204" pitchFamily="34" charset="0"/>
                <a:ea typeface="Source Sans Pro" panose="020B0503030403020204" pitchFamily="34" charset="0"/>
                <a:cs typeface="Raleway Heavy"/>
              </a:rPr>
              <a:t>future levels of housing demand and need</a:t>
            </a:r>
            <a:r>
              <a:rPr lang="en-US" sz="2800" dirty="0">
                <a:latin typeface="Source Sans Pro" panose="020B0503030403020204" pitchFamily="34" charset="0"/>
                <a:ea typeface="Source Sans Pro" panose="020B0503030403020204" pitchFamily="34" charset="0"/>
                <a:cs typeface="Raleway Heavy"/>
              </a:rPr>
              <a:t> as a basis for proactive planning</a:t>
            </a:r>
          </a:p>
          <a:p>
            <a:pPr marL="914400" lvl="1" indent="-457200">
              <a:lnSpc>
                <a:spcPts val="3240"/>
              </a:lnSpc>
              <a:spcAft>
                <a:spcPts val="1000"/>
              </a:spcAft>
              <a:buFont typeface="Arial" panose="020B0604020202020204" pitchFamily="34" charset="0"/>
              <a:buChar char="•"/>
              <a:defRPr/>
            </a:pPr>
            <a:r>
              <a:rPr lang="en-US" sz="2800" dirty="0">
                <a:latin typeface="Source Sans Pro" panose="020B0503030403020204" pitchFamily="34" charset="0"/>
                <a:ea typeface="Source Sans Pro" panose="020B0503030403020204" pitchFamily="34" charset="0"/>
                <a:cs typeface="Raleway Heavy"/>
              </a:rPr>
              <a:t>Develop </a:t>
            </a:r>
            <a:r>
              <a:rPr lang="en-US" sz="2800" b="1" dirty="0">
                <a:latin typeface="Source Sans Pro" panose="020B0503030403020204" pitchFamily="34" charset="0"/>
                <a:ea typeface="Source Sans Pro" panose="020B0503030403020204" pitchFamily="34" charset="0"/>
                <a:cs typeface="Raleway Heavy"/>
              </a:rPr>
              <a:t>recommendations</a:t>
            </a:r>
            <a:r>
              <a:rPr lang="en-US" sz="2800" dirty="0">
                <a:latin typeface="Source Sans Pro" panose="020B0503030403020204" pitchFamily="34" charset="0"/>
                <a:ea typeface="Source Sans Pro" panose="020B0503030403020204" pitchFamily="34" charset="0"/>
                <a:cs typeface="Raleway Heavy"/>
              </a:rPr>
              <a:t> to guide public policy and public/private investments</a:t>
            </a:r>
            <a:endParaRPr kumimoji="0" lang="en-US" sz="28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Raleway Heavy"/>
            </a:endParaRPr>
          </a:p>
        </p:txBody>
      </p:sp>
      <p:sp>
        <p:nvSpPr>
          <p:cNvPr id="16" name="Title 1">
            <a:extLst>
              <a:ext uri="{FF2B5EF4-FFF2-40B4-BE49-F238E27FC236}">
                <a16:creationId xmlns:a16="http://schemas.microsoft.com/office/drawing/2014/main" id="{BBA06DA6-C611-4892-B01E-1EFF14A18F26}"/>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17" name="Picture 16" descr="A picture containing text, ceramic ware, tableware, cup&#10;&#10;Description automatically generated">
            <a:extLst>
              <a:ext uri="{FF2B5EF4-FFF2-40B4-BE49-F238E27FC236}">
                <a16:creationId xmlns:a16="http://schemas.microsoft.com/office/drawing/2014/main" id="{0D972505-C82A-4792-8252-EAFC73BDF5FB}"/>
              </a:ext>
            </a:extLst>
          </p:cNvPr>
          <p:cNvPicPr>
            <a:picLocks noChangeAspect="1"/>
          </p:cNvPicPr>
          <p:nvPr/>
        </p:nvPicPr>
        <p:blipFill>
          <a:blip r:embed="rId5"/>
          <a:stretch>
            <a:fillRect/>
          </a:stretch>
        </p:blipFill>
        <p:spPr>
          <a:xfrm>
            <a:off x="800691" y="6423368"/>
            <a:ext cx="320173" cy="320040"/>
          </a:xfrm>
          <a:prstGeom prst="rect">
            <a:avLst/>
          </a:prstGeom>
        </p:spPr>
      </p:pic>
    </p:spTree>
    <p:extLst>
      <p:ext uri="{BB962C8B-B14F-4D97-AF65-F5344CB8AC3E}">
        <p14:creationId xmlns:p14="http://schemas.microsoft.com/office/powerpoint/2010/main" val="301315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46AB63-020E-824E-BE5C-5E5BBAADA7E0}"/>
              </a:ext>
            </a:extLst>
          </p:cNvPr>
          <p:cNvSpPr/>
          <p:nvPr/>
        </p:nvSpPr>
        <p:spPr>
          <a:xfrm>
            <a:off x="0" y="0"/>
            <a:ext cx="3702205" cy="6288066"/>
          </a:xfrm>
          <a:prstGeom prst="rect">
            <a:avLst/>
          </a:prstGeom>
          <a:solidFill>
            <a:srgbClr val="0398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791E3F2-DE77-844A-B31B-8034379E25D4}"/>
              </a:ext>
            </a:extLst>
          </p:cNvPr>
          <p:cNvSpPr txBox="1">
            <a:spLocks/>
          </p:cNvSpPr>
          <p:nvPr/>
        </p:nvSpPr>
        <p:spPr>
          <a:xfrm>
            <a:off x="325475" y="1727349"/>
            <a:ext cx="3220614" cy="299285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4000" b="1" dirty="0">
                <a:latin typeface="Source Sans Pro" panose="020B0503030403020204" pitchFamily="34" charset="0"/>
                <a:ea typeface="Source Sans Pro" panose="020B0503030403020204" pitchFamily="34" charset="0"/>
                <a:cs typeface="Raleway Heavy"/>
              </a:rPr>
              <a:t>Gap analysis</a:t>
            </a:r>
          </a:p>
        </p:txBody>
      </p:sp>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pic>
        <p:nvPicPr>
          <p:cNvPr id="3" name="Picture 2">
            <a:extLst>
              <a:ext uri="{FF2B5EF4-FFF2-40B4-BE49-F238E27FC236}">
                <a16:creationId xmlns:a16="http://schemas.microsoft.com/office/drawing/2014/main" id="{7D0AB04E-2FF3-F743-A12B-20E46A180E4D}"/>
              </a:ext>
            </a:extLst>
          </p:cNvPr>
          <p:cNvPicPr>
            <a:picLocks noChangeAspect="1"/>
          </p:cNvPicPr>
          <p:nvPr/>
        </p:nvPicPr>
        <p:blipFill>
          <a:blip r:embed="rId4"/>
          <a:stretch>
            <a:fillRect/>
          </a:stretch>
        </p:blipFill>
        <p:spPr>
          <a:xfrm>
            <a:off x="498605" y="819476"/>
            <a:ext cx="2286000" cy="1125110"/>
          </a:xfrm>
          <a:prstGeom prst="rect">
            <a:avLst/>
          </a:prstGeom>
        </p:spPr>
      </p:pic>
      <p:cxnSp>
        <p:nvCxnSpPr>
          <p:cNvPr id="9" name="Straight Connector 8">
            <a:extLst>
              <a:ext uri="{FF2B5EF4-FFF2-40B4-BE49-F238E27FC236}">
                <a16:creationId xmlns:a16="http://schemas.microsoft.com/office/drawing/2014/main" id="{2C7E6EE1-52C0-6F43-B2DB-0B19CFFB580B}"/>
              </a:ext>
            </a:extLst>
          </p:cNvPr>
          <p:cNvCxnSpPr>
            <a:cxnSpLocks/>
          </p:cNvCxnSpPr>
          <p:nvPr/>
        </p:nvCxnSpPr>
        <p:spPr>
          <a:xfrm>
            <a:off x="471884" y="1495031"/>
            <a:ext cx="2728516" cy="0"/>
          </a:xfrm>
          <a:prstGeom prst="line">
            <a:avLst/>
          </a:prstGeom>
          <a:ln w="3492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69B9C44-A561-4444-BD79-12041B5CFCDB}"/>
              </a:ext>
            </a:extLst>
          </p:cNvPr>
          <p:cNvCxnSpPr>
            <a:cxnSpLocks/>
          </p:cNvCxnSpPr>
          <p:nvPr/>
        </p:nvCxnSpPr>
        <p:spPr>
          <a:xfrm>
            <a:off x="4147457" y="602007"/>
            <a:ext cx="7674429"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E3F3314-B7F5-4068-B319-A5F59D965B3A}"/>
              </a:ext>
            </a:extLst>
          </p:cNvPr>
          <p:cNvPicPr>
            <a:picLocks noChangeAspect="1"/>
          </p:cNvPicPr>
          <p:nvPr/>
        </p:nvPicPr>
        <p:blipFill>
          <a:blip r:embed="rId5"/>
          <a:stretch>
            <a:fillRect/>
          </a:stretch>
        </p:blipFill>
        <p:spPr>
          <a:xfrm>
            <a:off x="4017973" y="817078"/>
            <a:ext cx="8145012" cy="4372585"/>
          </a:xfrm>
          <a:prstGeom prst="rect">
            <a:avLst/>
          </a:prstGeom>
        </p:spPr>
      </p:pic>
      <p:sp>
        <p:nvSpPr>
          <p:cNvPr id="13" name="Title 1">
            <a:extLst>
              <a:ext uri="{FF2B5EF4-FFF2-40B4-BE49-F238E27FC236}">
                <a16:creationId xmlns:a16="http://schemas.microsoft.com/office/drawing/2014/main" id="{B98138D5-850B-4C80-A7CC-A204740F1DCF}"/>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14" name="Picture 13" descr="A picture containing text, ceramic ware, tableware, cup&#10;&#10;Description automatically generated">
            <a:extLst>
              <a:ext uri="{FF2B5EF4-FFF2-40B4-BE49-F238E27FC236}">
                <a16:creationId xmlns:a16="http://schemas.microsoft.com/office/drawing/2014/main" id="{EB1BE50C-3946-416D-8CD9-3AE7B236E7CA}"/>
              </a:ext>
            </a:extLst>
          </p:cNvPr>
          <p:cNvPicPr>
            <a:picLocks noChangeAspect="1"/>
          </p:cNvPicPr>
          <p:nvPr/>
        </p:nvPicPr>
        <p:blipFill>
          <a:blip r:embed="rId6"/>
          <a:stretch>
            <a:fillRect/>
          </a:stretch>
        </p:blipFill>
        <p:spPr>
          <a:xfrm>
            <a:off x="800691" y="6423368"/>
            <a:ext cx="320173" cy="320040"/>
          </a:xfrm>
          <a:prstGeom prst="rect">
            <a:avLst/>
          </a:prstGeom>
        </p:spPr>
      </p:pic>
    </p:spTree>
    <p:extLst>
      <p:ext uri="{BB962C8B-B14F-4D97-AF65-F5344CB8AC3E}">
        <p14:creationId xmlns:p14="http://schemas.microsoft.com/office/powerpoint/2010/main" val="353598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E28AE1E-13A9-3C43-99BC-15F49C302F63}"/>
              </a:ext>
            </a:extLst>
          </p:cNvPr>
          <p:cNvSpPr/>
          <p:nvPr/>
        </p:nvSpPr>
        <p:spPr>
          <a:xfrm>
            <a:off x="163243" y="2395210"/>
            <a:ext cx="4287425" cy="43693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sp>
        <p:nvSpPr>
          <p:cNvPr id="16" name="Title 1">
            <a:extLst>
              <a:ext uri="{FF2B5EF4-FFF2-40B4-BE49-F238E27FC236}">
                <a16:creationId xmlns:a16="http://schemas.microsoft.com/office/drawing/2014/main" id="{9811D3DE-E3B4-8242-B692-0E77E2072A8D}"/>
              </a:ext>
            </a:extLst>
          </p:cNvPr>
          <p:cNvSpPr txBox="1">
            <a:spLocks/>
          </p:cNvSpPr>
          <p:nvPr/>
        </p:nvSpPr>
        <p:spPr>
          <a:xfrm>
            <a:off x="4612899" y="2708973"/>
            <a:ext cx="6868977" cy="28615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ts val="4100"/>
              </a:lnSpc>
              <a:spcAft>
                <a:spcPts val="1000"/>
              </a:spcAft>
              <a:buFont typeface="Arial" panose="020B0604020202020204" pitchFamily="34" charset="0"/>
              <a:buChar char="•"/>
              <a:defRPr/>
            </a:pPr>
            <a:r>
              <a:rPr kumimoji="0" lang="en-US" sz="3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Raleway Heavy"/>
              </a:rPr>
              <a:t>Greatest </a:t>
            </a:r>
            <a:r>
              <a:rPr lang="en-US" sz="3200" dirty="0">
                <a:solidFill>
                  <a:prstClr val="black"/>
                </a:solidFill>
                <a:latin typeface="Source Sans Pro" panose="020B0503030403020204" pitchFamily="34" charset="0"/>
                <a:ea typeface="Source Sans Pro" panose="020B0503030403020204" pitchFamily="34" charset="0"/>
                <a:cs typeface="Raleway Heavy"/>
              </a:rPr>
              <a:t>levels of need: </a:t>
            </a:r>
            <a:r>
              <a:rPr lang="en-US" sz="3200" b="1" u="sng" dirty="0">
                <a:solidFill>
                  <a:prstClr val="black"/>
                </a:solidFill>
                <a:latin typeface="Source Sans Pro" panose="020B0503030403020204" pitchFamily="34" charset="0"/>
                <a:ea typeface="Source Sans Pro" panose="020B0503030403020204" pitchFamily="34" charset="0"/>
                <a:cs typeface="Raleway Heavy"/>
              </a:rPr>
              <a:t>renters earning under $50,000</a:t>
            </a:r>
          </a:p>
          <a:p>
            <a:pPr marL="457200" indent="-457200" algn="l">
              <a:lnSpc>
                <a:spcPts val="4100"/>
              </a:lnSpc>
              <a:spcAft>
                <a:spcPts val="1000"/>
              </a:spcAft>
              <a:buFont typeface="Arial" panose="020B0604020202020204" pitchFamily="34" charset="0"/>
              <a:buChar char="•"/>
              <a:defRPr/>
            </a:pPr>
            <a:r>
              <a:rPr lang="en-US" sz="3200" dirty="0">
                <a:solidFill>
                  <a:prstClr val="black"/>
                </a:solidFill>
                <a:latin typeface="Source Sans Pro" panose="020B0503030403020204" pitchFamily="34" charset="0"/>
                <a:ea typeface="Source Sans Pro" panose="020B0503030403020204" pitchFamily="34" charset="0"/>
                <a:cs typeface="Raleway Heavy"/>
              </a:rPr>
              <a:t>Focus efforts on addressing the needs of this segment of the market </a:t>
            </a:r>
          </a:p>
        </p:txBody>
      </p:sp>
      <p:pic>
        <p:nvPicPr>
          <p:cNvPr id="19" name="Picture 18">
            <a:extLst>
              <a:ext uri="{FF2B5EF4-FFF2-40B4-BE49-F238E27FC236}">
                <a16:creationId xmlns:a16="http://schemas.microsoft.com/office/drawing/2014/main" id="{7B2B83F3-3F13-9E4F-AF57-C2C739849F92}"/>
              </a:ext>
            </a:extLst>
          </p:cNvPr>
          <p:cNvPicPr>
            <a:picLocks noChangeAspect="1"/>
          </p:cNvPicPr>
          <p:nvPr/>
        </p:nvPicPr>
        <p:blipFill>
          <a:blip r:embed="rId4"/>
          <a:stretch>
            <a:fillRect/>
          </a:stretch>
        </p:blipFill>
        <p:spPr>
          <a:xfrm>
            <a:off x="239773" y="3002733"/>
            <a:ext cx="4165458" cy="2755774"/>
          </a:xfrm>
          <a:prstGeom prst="rect">
            <a:avLst/>
          </a:prstGeom>
        </p:spPr>
      </p:pic>
      <p:sp>
        <p:nvSpPr>
          <p:cNvPr id="28" name="Title 1">
            <a:extLst>
              <a:ext uri="{FF2B5EF4-FFF2-40B4-BE49-F238E27FC236}">
                <a16:creationId xmlns:a16="http://schemas.microsoft.com/office/drawing/2014/main" id="{A6897F67-A9E3-584C-8FE5-9C7C1543BD27}"/>
              </a:ext>
            </a:extLst>
          </p:cNvPr>
          <p:cNvSpPr txBox="1">
            <a:spLocks/>
          </p:cNvSpPr>
          <p:nvPr/>
        </p:nvSpPr>
        <p:spPr>
          <a:xfrm>
            <a:off x="2553987" y="982446"/>
            <a:ext cx="9166129" cy="12956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4000" dirty="0">
                <a:solidFill>
                  <a:schemeClr val="tx2">
                    <a:lumMod val="50000"/>
                  </a:schemeClr>
                </a:solidFill>
                <a:latin typeface="Source Sans Pro Light" panose="020B0403030403020204" pitchFamily="34" charset="0"/>
                <a:ea typeface="Source Sans Pro Light" panose="020B0403030403020204" pitchFamily="34" charset="0"/>
                <a:cs typeface="Raleway Heavy"/>
              </a:rPr>
              <a:t>Establish goals to address housing needs</a:t>
            </a:r>
          </a:p>
        </p:txBody>
      </p:sp>
      <p:pic>
        <p:nvPicPr>
          <p:cNvPr id="29" name="Picture 28">
            <a:extLst>
              <a:ext uri="{FF2B5EF4-FFF2-40B4-BE49-F238E27FC236}">
                <a16:creationId xmlns:a16="http://schemas.microsoft.com/office/drawing/2014/main" id="{4A80BC4B-FF42-4B43-B7C9-DD11296FB31B}"/>
              </a:ext>
            </a:extLst>
          </p:cNvPr>
          <p:cNvPicPr>
            <a:picLocks noChangeAspect="1"/>
          </p:cNvPicPr>
          <p:nvPr/>
        </p:nvPicPr>
        <p:blipFill>
          <a:blip r:embed="rId5"/>
          <a:stretch>
            <a:fillRect/>
          </a:stretch>
        </p:blipFill>
        <p:spPr>
          <a:xfrm>
            <a:off x="325474" y="1037092"/>
            <a:ext cx="2276827" cy="1052548"/>
          </a:xfrm>
          <a:prstGeom prst="rect">
            <a:avLst/>
          </a:prstGeom>
        </p:spPr>
      </p:pic>
      <p:cxnSp>
        <p:nvCxnSpPr>
          <p:cNvPr id="30" name="Straight Connector 29">
            <a:extLst>
              <a:ext uri="{FF2B5EF4-FFF2-40B4-BE49-F238E27FC236}">
                <a16:creationId xmlns:a16="http://schemas.microsoft.com/office/drawing/2014/main" id="{AD248340-8259-634F-B35A-34511326A9C3}"/>
              </a:ext>
            </a:extLst>
          </p:cNvPr>
          <p:cNvCxnSpPr>
            <a:cxnSpLocks/>
          </p:cNvCxnSpPr>
          <p:nvPr/>
        </p:nvCxnSpPr>
        <p:spPr>
          <a:xfrm>
            <a:off x="325474" y="2089640"/>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9D0530D2-AB7C-D947-82AB-FA73EF5DF775}"/>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6B97B923-47A1-134A-8961-13239A02D6AD}"/>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Strategy Recommendations</a:t>
            </a:r>
          </a:p>
        </p:txBody>
      </p:sp>
      <p:pic>
        <p:nvPicPr>
          <p:cNvPr id="33" name="Picture 32">
            <a:extLst>
              <a:ext uri="{FF2B5EF4-FFF2-40B4-BE49-F238E27FC236}">
                <a16:creationId xmlns:a16="http://schemas.microsoft.com/office/drawing/2014/main" id="{A554A6DA-2F88-A44D-8C70-131517895A06}"/>
              </a:ext>
            </a:extLst>
          </p:cNvPr>
          <p:cNvPicPr>
            <a:picLocks noChangeAspect="1"/>
          </p:cNvPicPr>
          <p:nvPr/>
        </p:nvPicPr>
        <p:blipFill>
          <a:blip r:embed="rId6"/>
          <a:srcRect/>
          <a:stretch/>
        </p:blipFill>
        <p:spPr>
          <a:xfrm>
            <a:off x="830121" y="201660"/>
            <a:ext cx="1267532" cy="839992"/>
          </a:xfrm>
          <a:prstGeom prst="rect">
            <a:avLst/>
          </a:prstGeom>
        </p:spPr>
      </p:pic>
      <p:sp>
        <p:nvSpPr>
          <p:cNvPr id="14" name="Title 1">
            <a:extLst>
              <a:ext uri="{FF2B5EF4-FFF2-40B4-BE49-F238E27FC236}">
                <a16:creationId xmlns:a16="http://schemas.microsoft.com/office/drawing/2014/main" id="{1ECCC0D5-9862-4F76-B6DF-6620BB1CB3AC}"/>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15" name="Picture 14" descr="A picture containing text, ceramic ware, tableware, cup&#10;&#10;Description automatically generated">
            <a:extLst>
              <a:ext uri="{FF2B5EF4-FFF2-40B4-BE49-F238E27FC236}">
                <a16:creationId xmlns:a16="http://schemas.microsoft.com/office/drawing/2014/main" id="{BA5A6326-1382-4F95-8765-2CEA77C34F05}"/>
              </a:ext>
            </a:extLst>
          </p:cNvPr>
          <p:cNvPicPr>
            <a:picLocks noChangeAspect="1"/>
          </p:cNvPicPr>
          <p:nvPr/>
        </p:nvPicPr>
        <p:blipFill>
          <a:blip r:embed="rId7"/>
          <a:stretch>
            <a:fillRect/>
          </a:stretch>
        </p:blipFill>
        <p:spPr>
          <a:xfrm>
            <a:off x="800691" y="6423368"/>
            <a:ext cx="320173" cy="320040"/>
          </a:xfrm>
          <a:prstGeom prst="rect">
            <a:avLst/>
          </a:prstGeom>
        </p:spPr>
      </p:pic>
    </p:spTree>
    <p:extLst>
      <p:ext uri="{BB962C8B-B14F-4D97-AF65-F5344CB8AC3E}">
        <p14:creationId xmlns:p14="http://schemas.microsoft.com/office/powerpoint/2010/main" val="26771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Content Placeholder 3">
            <a:extLst>
              <a:ext uri="{FF2B5EF4-FFF2-40B4-BE49-F238E27FC236}">
                <a16:creationId xmlns:a16="http://schemas.microsoft.com/office/drawing/2014/main" id="{B422FD05-731C-32D2-FDF4-99A785504C63}"/>
              </a:ext>
            </a:extLst>
          </p:cNvPr>
          <p:cNvPicPr>
            <a:picLocks noGrp="1" noChangeAspect="1"/>
          </p:cNvPicPr>
          <p:nvPr>
            <p:ph idx="1"/>
          </p:nvPr>
        </p:nvPicPr>
        <p:blipFill>
          <a:blip r:embed="rId3"/>
          <a:stretch>
            <a:fillRect/>
          </a:stretch>
        </p:blipFill>
        <p:spPr>
          <a:xfrm>
            <a:off x="2853644" y="565573"/>
            <a:ext cx="6479630" cy="5734474"/>
          </a:xfrm>
          <a:prstGeom prst="rect">
            <a:avLst/>
          </a:prstGeom>
        </p:spPr>
      </p:pic>
    </p:spTree>
    <p:extLst>
      <p:ext uri="{BB962C8B-B14F-4D97-AF65-F5344CB8AC3E}">
        <p14:creationId xmlns:p14="http://schemas.microsoft.com/office/powerpoint/2010/main" val="2022828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E28AE1E-13A9-3C43-99BC-15F49C302F63}"/>
              </a:ext>
            </a:extLst>
          </p:cNvPr>
          <p:cNvSpPr/>
          <p:nvPr/>
        </p:nvSpPr>
        <p:spPr>
          <a:xfrm>
            <a:off x="3936381" y="2338053"/>
            <a:ext cx="4577357" cy="466485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BF78F4-2BF9-1541-A38C-92D5F1D38BF1}"/>
              </a:ext>
            </a:extLst>
          </p:cNvPr>
          <p:cNvSpPr/>
          <p:nvPr/>
        </p:nvSpPr>
        <p:spPr>
          <a:xfrm>
            <a:off x="7289168" y="2338052"/>
            <a:ext cx="4577357" cy="466485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sp>
        <p:nvSpPr>
          <p:cNvPr id="16" name="Title 1">
            <a:extLst>
              <a:ext uri="{FF2B5EF4-FFF2-40B4-BE49-F238E27FC236}">
                <a16:creationId xmlns:a16="http://schemas.microsoft.com/office/drawing/2014/main" id="{9811D3DE-E3B4-8242-B692-0E77E2072A8D}"/>
              </a:ext>
            </a:extLst>
          </p:cNvPr>
          <p:cNvSpPr txBox="1">
            <a:spLocks/>
          </p:cNvSpPr>
          <p:nvPr/>
        </p:nvSpPr>
        <p:spPr>
          <a:xfrm>
            <a:off x="325475" y="2760748"/>
            <a:ext cx="3867384" cy="28615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400"/>
              </a:lnSpc>
              <a:spcAft>
                <a:spcPts val="1000"/>
              </a:spcAft>
              <a:defRPr/>
            </a:pPr>
            <a:r>
              <a:rPr lang="en-US" sz="3200" b="1" dirty="0">
                <a:solidFill>
                  <a:prstClr val="black"/>
                </a:solidFill>
                <a:latin typeface="Source Sans Pro" panose="020B0503030403020204" pitchFamily="34" charset="0"/>
                <a:ea typeface="Source Sans Pro" panose="020B0503030403020204" pitchFamily="34" charset="0"/>
                <a:cs typeface="Raleway Heavy"/>
              </a:rPr>
              <a:t>What will it take </a:t>
            </a:r>
            <a:r>
              <a:rPr lang="en-US" sz="3200" dirty="0">
                <a:solidFill>
                  <a:prstClr val="black"/>
                </a:solidFill>
                <a:latin typeface="Source Sans Pro" panose="020B0503030403020204" pitchFamily="34" charset="0"/>
                <a:ea typeface="Source Sans Pro" panose="020B0503030403020204" pitchFamily="34" charset="0"/>
                <a:cs typeface="Raleway Heavy"/>
              </a:rPr>
              <a:t>to address the current and anticipated future needs of this segment of the market?</a:t>
            </a:r>
          </a:p>
        </p:txBody>
      </p:sp>
      <p:pic>
        <p:nvPicPr>
          <p:cNvPr id="5" name="Picture 4">
            <a:extLst>
              <a:ext uri="{FF2B5EF4-FFF2-40B4-BE49-F238E27FC236}">
                <a16:creationId xmlns:a16="http://schemas.microsoft.com/office/drawing/2014/main" id="{57E6BEB5-871A-AF4B-8CCB-7FD432D04608}"/>
              </a:ext>
            </a:extLst>
          </p:cNvPr>
          <p:cNvPicPr>
            <a:picLocks noChangeAspect="1"/>
          </p:cNvPicPr>
          <p:nvPr/>
        </p:nvPicPr>
        <p:blipFill>
          <a:blip r:embed="rId4"/>
          <a:stretch>
            <a:fillRect/>
          </a:stretch>
        </p:blipFill>
        <p:spPr>
          <a:xfrm>
            <a:off x="4782066" y="3100589"/>
            <a:ext cx="2912276" cy="2507156"/>
          </a:xfrm>
          <a:prstGeom prst="rect">
            <a:avLst/>
          </a:prstGeom>
        </p:spPr>
      </p:pic>
      <p:pic>
        <p:nvPicPr>
          <p:cNvPr id="18" name="Picture 17">
            <a:extLst>
              <a:ext uri="{FF2B5EF4-FFF2-40B4-BE49-F238E27FC236}">
                <a16:creationId xmlns:a16="http://schemas.microsoft.com/office/drawing/2014/main" id="{0E50AAE5-1CB6-D142-8E54-DBC239D4A805}"/>
              </a:ext>
            </a:extLst>
          </p:cNvPr>
          <p:cNvPicPr>
            <a:picLocks noChangeAspect="1"/>
          </p:cNvPicPr>
          <p:nvPr/>
        </p:nvPicPr>
        <p:blipFill>
          <a:blip r:embed="rId5"/>
          <a:srcRect/>
          <a:stretch/>
        </p:blipFill>
        <p:spPr>
          <a:xfrm>
            <a:off x="8462950" y="2759847"/>
            <a:ext cx="2712615" cy="3182107"/>
          </a:xfrm>
          <a:prstGeom prst="rect">
            <a:avLst/>
          </a:prstGeom>
        </p:spPr>
      </p:pic>
      <p:sp>
        <p:nvSpPr>
          <p:cNvPr id="21" name="Title 1">
            <a:extLst>
              <a:ext uri="{FF2B5EF4-FFF2-40B4-BE49-F238E27FC236}">
                <a16:creationId xmlns:a16="http://schemas.microsoft.com/office/drawing/2014/main" id="{6B90064F-28F2-F446-A8BF-976A8B907257}"/>
              </a:ext>
            </a:extLst>
          </p:cNvPr>
          <p:cNvSpPr txBox="1">
            <a:spLocks/>
          </p:cNvSpPr>
          <p:nvPr/>
        </p:nvSpPr>
        <p:spPr>
          <a:xfrm>
            <a:off x="2553987" y="982446"/>
            <a:ext cx="9166129" cy="12956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4000" dirty="0">
                <a:solidFill>
                  <a:schemeClr val="tx2">
                    <a:lumMod val="50000"/>
                  </a:schemeClr>
                </a:solidFill>
                <a:latin typeface="Source Sans Pro Light" panose="020B0403030403020204" pitchFamily="34" charset="0"/>
                <a:ea typeface="Source Sans Pro Light" panose="020B0403030403020204" pitchFamily="34" charset="0"/>
                <a:cs typeface="Raleway Heavy"/>
              </a:rPr>
              <a:t>Establish goals to address housing needs</a:t>
            </a:r>
          </a:p>
        </p:txBody>
      </p:sp>
      <p:pic>
        <p:nvPicPr>
          <p:cNvPr id="22" name="Picture 21">
            <a:extLst>
              <a:ext uri="{FF2B5EF4-FFF2-40B4-BE49-F238E27FC236}">
                <a16:creationId xmlns:a16="http://schemas.microsoft.com/office/drawing/2014/main" id="{23DBB060-400B-354C-9427-B9FD4D71F61F}"/>
              </a:ext>
            </a:extLst>
          </p:cNvPr>
          <p:cNvPicPr>
            <a:picLocks noChangeAspect="1"/>
          </p:cNvPicPr>
          <p:nvPr/>
        </p:nvPicPr>
        <p:blipFill>
          <a:blip r:embed="rId6"/>
          <a:stretch>
            <a:fillRect/>
          </a:stretch>
        </p:blipFill>
        <p:spPr>
          <a:xfrm>
            <a:off x="325474" y="1037092"/>
            <a:ext cx="2276827" cy="1052548"/>
          </a:xfrm>
          <a:prstGeom prst="rect">
            <a:avLst/>
          </a:prstGeom>
        </p:spPr>
      </p:pic>
      <p:cxnSp>
        <p:nvCxnSpPr>
          <p:cNvPr id="23" name="Straight Connector 22">
            <a:extLst>
              <a:ext uri="{FF2B5EF4-FFF2-40B4-BE49-F238E27FC236}">
                <a16:creationId xmlns:a16="http://schemas.microsoft.com/office/drawing/2014/main" id="{44E6B4B5-4E6F-A84A-A8F3-F3390F391A14}"/>
              </a:ext>
            </a:extLst>
          </p:cNvPr>
          <p:cNvCxnSpPr>
            <a:cxnSpLocks/>
          </p:cNvCxnSpPr>
          <p:nvPr/>
        </p:nvCxnSpPr>
        <p:spPr>
          <a:xfrm>
            <a:off x="325474" y="2089640"/>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DBECEFE-31E0-1A40-B38C-65D78A13AC0D}"/>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3FDC91D3-CF07-B74E-8BD4-3BCE90D488F4}"/>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Strategy Recommendations</a:t>
            </a:r>
          </a:p>
        </p:txBody>
      </p:sp>
      <p:pic>
        <p:nvPicPr>
          <p:cNvPr id="26" name="Picture 25">
            <a:extLst>
              <a:ext uri="{FF2B5EF4-FFF2-40B4-BE49-F238E27FC236}">
                <a16:creationId xmlns:a16="http://schemas.microsoft.com/office/drawing/2014/main" id="{B9B1ACDA-EE5D-FB45-83D5-0BBC5D0932FA}"/>
              </a:ext>
            </a:extLst>
          </p:cNvPr>
          <p:cNvPicPr>
            <a:picLocks noChangeAspect="1"/>
          </p:cNvPicPr>
          <p:nvPr/>
        </p:nvPicPr>
        <p:blipFill>
          <a:blip r:embed="rId7"/>
          <a:srcRect/>
          <a:stretch/>
        </p:blipFill>
        <p:spPr>
          <a:xfrm>
            <a:off x="830121" y="201660"/>
            <a:ext cx="1267532" cy="839992"/>
          </a:xfrm>
          <a:prstGeom prst="rect">
            <a:avLst/>
          </a:prstGeom>
        </p:spPr>
      </p:pic>
      <p:sp>
        <p:nvSpPr>
          <p:cNvPr id="19" name="Title 1">
            <a:extLst>
              <a:ext uri="{FF2B5EF4-FFF2-40B4-BE49-F238E27FC236}">
                <a16:creationId xmlns:a16="http://schemas.microsoft.com/office/drawing/2014/main" id="{3E9B8C9F-CFC0-48D1-8324-D2D00BD7E39E}"/>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27" name="Picture 26" descr="A picture containing text, ceramic ware, tableware, cup&#10;&#10;Description automatically generated">
            <a:extLst>
              <a:ext uri="{FF2B5EF4-FFF2-40B4-BE49-F238E27FC236}">
                <a16:creationId xmlns:a16="http://schemas.microsoft.com/office/drawing/2014/main" id="{26B8CB41-8CA1-4F92-AA45-332E0B6D60B4}"/>
              </a:ext>
            </a:extLst>
          </p:cNvPr>
          <p:cNvPicPr>
            <a:picLocks noChangeAspect="1"/>
          </p:cNvPicPr>
          <p:nvPr/>
        </p:nvPicPr>
        <p:blipFill>
          <a:blip r:embed="rId8"/>
          <a:stretch>
            <a:fillRect/>
          </a:stretch>
        </p:blipFill>
        <p:spPr>
          <a:xfrm>
            <a:off x="800691" y="6423368"/>
            <a:ext cx="320173" cy="320040"/>
          </a:xfrm>
          <a:prstGeom prst="rect">
            <a:avLst/>
          </a:prstGeom>
        </p:spPr>
      </p:pic>
    </p:spTree>
    <p:extLst>
      <p:ext uri="{BB962C8B-B14F-4D97-AF65-F5344CB8AC3E}">
        <p14:creationId xmlns:p14="http://schemas.microsoft.com/office/powerpoint/2010/main" val="381762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1BF78F4-2BF9-1541-A38C-92D5F1D38BF1}"/>
              </a:ext>
            </a:extLst>
          </p:cNvPr>
          <p:cNvSpPr/>
          <p:nvPr/>
        </p:nvSpPr>
        <p:spPr>
          <a:xfrm>
            <a:off x="246222" y="4416529"/>
            <a:ext cx="2494214" cy="254183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46AB63-020E-824E-BE5C-5E5BBAADA7E0}"/>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791E3F2-DE77-844A-B31B-8034379E25D4}"/>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Strategy Recommendations</a:t>
            </a:r>
          </a:p>
        </p:txBody>
      </p:sp>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pic>
        <p:nvPicPr>
          <p:cNvPr id="3" name="Picture 2">
            <a:extLst>
              <a:ext uri="{FF2B5EF4-FFF2-40B4-BE49-F238E27FC236}">
                <a16:creationId xmlns:a16="http://schemas.microsoft.com/office/drawing/2014/main" id="{7D0AB04E-2FF3-F743-A12B-20E46A180E4D}"/>
              </a:ext>
            </a:extLst>
          </p:cNvPr>
          <p:cNvPicPr>
            <a:picLocks noChangeAspect="1"/>
          </p:cNvPicPr>
          <p:nvPr/>
        </p:nvPicPr>
        <p:blipFill>
          <a:blip r:embed="rId4"/>
          <a:srcRect/>
          <a:stretch/>
        </p:blipFill>
        <p:spPr>
          <a:xfrm>
            <a:off x="830121" y="201660"/>
            <a:ext cx="1267532" cy="839992"/>
          </a:xfrm>
          <a:prstGeom prst="rect">
            <a:avLst/>
          </a:prstGeom>
        </p:spPr>
      </p:pic>
      <p:sp>
        <p:nvSpPr>
          <p:cNvPr id="14" name="Title 1">
            <a:extLst>
              <a:ext uri="{FF2B5EF4-FFF2-40B4-BE49-F238E27FC236}">
                <a16:creationId xmlns:a16="http://schemas.microsoft.com/office/drawing/2014/main" id="{8ACA7648-B891-6446-B402-4163527DA7D0}"/>
              </a:ext>
            </a:extLst>
          </p:cNvPr>
          <p:cNvSpPr txBox="1">
            <a:spLocks/>
          </p:cNvSpPr>
          <p:nvPr/>
        </p:nvSpPr>
        <p:spPr>
          <a:xfrm>
            <a:off x="2553987" y="982447"/>
            <a:ext cx="9166129" cy="12956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4000" dirty="0">
                <a:solidFill>
                  <a:schemeClr val="tx2">
                    <a:lumMod val="50000"/>
                  </a:schemeClr>
                </a:solidFill>
                <a:latin typeface="Source Sans Pro Light" panose="020B0403030403020204" pitchFamily="34" charset="0"/>
                <a:ea typeface="Source Sans Pro Light" panose="020B0403030403020204" pitchFamily="34" charset="0"/>
                <a:cs typeface="Raleway Heavy"/>
              </a:rPr>
              <a:t>Develop and use a diverse toolkit</a:t>
            </a:r>
          </a:p>
        </p:txBody>
      </p:sp>
      <p:pic>
        <p:nvPicPr>
          <p:cNvPr id="7" name="Picture 6">
            <a:extLst>
              <a:ext uri="{FF2B5EF4-FFF2-40B4-BE49-F238E27FC236}">
                <a16:creationId xmlns:a16="http://schemas.microsoft.com/office/drawing/2014/main" id="{48527726-9DFF-5A49-A1FE-BA70F3A20F5A}"/>
              </a:ext>
            </a:extLst>
          </p:cNvPr>
          <p:cNvPicPr>
            <a:picLocks noChangeAspect="1"/>
          </p:cNvPicPr>
          <p:nvPr/>
        </p:nvPicPr>
        <p:blipFill>
          <a:blip r:embed="rId5"/>
          <a:srcRect/>
          <a:stretch/>
        </p:blipFill>
        <p:spPr>
          <a:xfrm>
            <a:off x="325474" y="1073618"/>
            <a:ext cx="2276827" cy="1001803"/>
          </a:xfrm>
          <a:prstGeom prst="rect">
            <a:avLst/>
          </a:prstGeom>
        </p:spPr>
      </p:pic>
      <p:cxnSp>
        <p:nvCxnSpPr>
          <p:cNvPr id="17" name="Straight Connector 16">
            <a:extLst>
              <a:ext uri="{FF2B5EF4-FFF2-40B4-BE49-F238E27FC236}">
                <a16:creationId xmlns:a16="http://schemas.microsoft.com/office/drawing/2014/main" id="{27053DDB-13DA-6545-A552-98B44E5DF318}"/>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EDBC7494-3789-5340-B55B-041A512DFA5A}"/>
              </a:ext>
            </a:extLst>
          </p:cNvPr>
          <p:cNvSpPr txBox="1">
            <a:spLocks/>
          </p:cNvSpPr>
          <p:nvPr/>
        </p:nvSpPr>
        <p:spPr>
          <a:xfrm>
            <a:off x="246223" y="2166592"/>
            <a:ext cx="2046641" cy="217700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700"/>
              </a:lnSpc>
              <a:spcAft>
                <a:spcPts val="1000"/>
              </a:spcAft>
              <a:defRPr/>
            </a:pPr>
            <a:r>
              <a:rPr lang="en-US" sz="1600" dirty="0">
                <a:solidFill>
                  <a:prstClr val="black"/>
                </a:solidFill>
                <a:latin typeface="Source Sans Pro" panose="020B0503030403020204" pitchFamily="34" charset="0"/>
                <a:ea typeface="Source Sans Pro" panose="020B0503030403020204" pitchFamily="34" charset="0"/>
                <a:cs typeface="Raleway Heavy"/>
              </a:rPr>
              <a:t>A </a:t>
            </a:r>
            <a:r>
              <a:rPr lang="en-US" sz="1600" b="1" dirty="0" err="1">
                <a:solidFill>
                  <a:prstClr val="black"/>
                </a:solidFill>
                <a:latin typeface="Source Sans Pro" panose="020B0503030403020204" pitchFamily="34" charset="0"/>
                <a:ea typeface="Source Sans Pro" panose="020B0503030403020204" pitchFamily="34" charset="0"/>
                <a:cs typeface="Raleway Heavy"/>
              </a:rPr>
              <a:t>Dutchess</a:t>
            </a:r>
            <a:r>
              <a:rPr lang="en-US" sz="1600" b="1" dirty="0">
                <a:solidFill>
                  <a:prstClr val="black"/>
                </a:solidFill>
                <a:latin typeface="Source Sans Pro" panose="020B0503030403020204" pitchFamily="34" charset="0"/>
                <a:ea typeface="Source Sans Pro" panose="020B0503030403020204" pitchFamily="34" charset="0"/>
                <a:cs typeface="Raleway Heavy"/>
              </a:rPr>
              <a:t> County Housing Trust Fund </a:t>
            </a:r>
            <a:r>
              <a:rPr lang="en-US" sz="1600" dirty="0">
                <a:solidFill>
                  <a:prstClr val="black"/>
                </a:solidFill>
                <a:latin typeface="Source Sans Pro" panose="020B0503030403020204" pitchFamily="34" charset="0"/>
                <a:ea typeface="Source Sans Pro" panose="020B0503030403020204" pitchFamily="34" charset="0"/>
                <a:cs typeface="Raleway Heavy"/>
              </a:rPr>
              <a:t>is recommended to support a diverse toolkit that can be adapted to meet the needs and conditions of jurisdictions across the county.</a:t>
            </a:r>
          </a:p>
        </p:txBody>
      </p:sp>
      <p:pic>
        <p:nvPicPr>
          <p:cNvPr id="6" name="Picture 5">
            <a:extLst>
              <a:ext uri="{FF2B5EF4-FFF2-40B4-BE49-F238E27FC236}">
                <a16:creationId xmlns:a16="http://schemas.microsoft.com/office/drawing/2014/main" id="{FB1A3B20-6CFC-3E4D-A808-3DF748A3CCD2}"/>
              </a:ext>
            </a:extLst>
          </p:cNvPr>
          <p:cNvPicPr>
            <a:picLocks noChangeAspect="1"/>
          </p:cNvPicPr>
          <p:nvPr/>
        </p:nvPicPr>
        <p:blipFill>
          <a:blip r:embed="rId6"/>
          <a:srcRect/>
          <a:stretch/>
        </p:blipFill>
        <p:spPr>
          <a:xfrm>
            <a:off x="411640" y="4733089"/>
            <a:ext cx="2216868" cy="1165485"/>
          </a:xfrm>
          <a:prstGeom prst="rect">
            <a:avLst/>
          </a:prstGeom>
        </p:spPr>
      </p:pic>
      <p:sp>
        <p:nvSpPr>
          <p:cNvPr id="16" name="Title 1">
            <a:extLst>
              <a:ext uri="{FF2B5EF4-FFF2-40B4-BE49-F238E27FC236}">
                <a16:creationId xmlns:a16="http://schemas.microsoft.com/office/drawing/2014/main" id="{4F26DF60-E48C-6D41-81A6-C81621CB1917}"/>
              </a:ext>
            </a:extLst>
          </p:cNvPr>
          <p:cNvSpPr txBox="1">
            <a:spLocks/>
          </p:cNvSpPr>
          <p:nvPr/>
        </p:nvSpPr>
        <p:spPr>
          <a:xfrm>
            <a:off x="5174926" y="3335902"/>
            <a:ext cx="1791779" cy="10576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Rehabilitation program for existing rentals</a:t>
            </a:r>
          </a:p>
        </p:txBody>
      </p:sp>
      <p:sp>
        <p:nvSpPr>
          <p:cNvPr id="18" name="Title 1">
            <a:extLst>
              <a:ext uri="{FF2B5EF4-FFF2-40B4-BE49-F238E27FC236}">
                <a16:creationId xmlns:a16="http://schemas.microsoft.com/office/drawing/2014/main" id="{5D356EBD-381D-BA41-996B-D5D8B349C337}"/>
              </a:ext>
            </a:extLst>
          </p:cNvPr>
          <p:cNvSpPr txBox="1">
            <a:spLocks/>
          </p:cNvSpPr>
          <p:nvPr/>
        </p:nvSpPr>
        <p:spPr>
          <a:xfrm>
            <a:off x="2602301" y="2198346"/>
            <a:ext cx="8073027" cy="4223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000"/>
              </a:lnSpc>
              <a:spcAft>
                <a:spcPts val="1000"/>
              </a:spcAft>
              <a:defRPr/>
            </a:pPr>
            <a:r>
              <a:rPr lang="en-US" sz="1800" b="1" dirty="0">
                <a:solidFill>
                  <a:schemeClr val="accent1">
                    <a:lumMod val="75000"/>
                  </a:schemeClr>
                </a:solidFill>
                <a:latin typeface="Source Sans Pro" panose="020B0503030403020204" pitchFamily="34" charset="0"/>
                <a:ea typeface="Source Sans Pro" panose="020B0503030403020204" pitchFamily="34" charset="0"/>
                <a:cs typeface="Raleway Heavy"/>
              </a:rPr>
              <a:t>This toolkit may include:</a:t>
            </a:r>
          </a:p>
        </p:txBody>
      </p:sp>
      <p:sp>
        <p:nvSpPr>
          <p:cNvPr id="20" name="Title 1">
            <a:extLst>
              <a:ext uri="{FF2B5EF4-FFF2-40B4-BE49-F238E27FC236}">
                <a16:creationId xmlns:a16="http://schemas.microsoft.com/office/drawing/2014/main" id="{7AE60412-CEDC-3C48-9416-768E9F0FE641}"/>
              </a:ext>
            </a:extLst>
          </p:cNvPr>
          <p:cNvSpPr txBox="1">
            <a:spLocks/>
          </p:cNvSpPr>
          <p:nvPr/>
        </p:nvSpPr>
        <p:spPr>
          <a:xfrm>
            <a:off x="2611361" y="3526170"/>
            <a:ext cx="2021913" cy="8578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Local site identification and land use updates for new construction</a:t>
            </a:r>
          </a:p>
        </p:txBody>
      </p:sp>
      <p:sp>
        <p:nvSpPr>
          <p:cNvPr id="21" name="Title 1">
            <a:extLst>
              <a:ext uri="{FF2B5EF4-FFF2-40B4-BE49-F238E27FC236}">
                <a16:creationId xmlns:a16="http://schemas.microsoft.com/office/drawing/2014/main" id="{F809ACA3-A1D8-1B4E-9B21-840E5CE9A3E0}"/>
              </a:ext>
            </a:extLst>
          </p:cNvPr>
          <p:cNvSpPr txBox="1">
            <a:spLocks/>
          </p:cNvSpPr>
          <p:nvPr/>
        </p:nvSpPr>
        <p:spPr>
          <a:xfrm>
            <a:off x="9631798" y="3436962"/>
            <a:ext cx="2031199" cy="8578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Subsidies for inclusive units in new, mixed-income developments</a:t>
            </a:r>
          </a:p>
        </p:txBody>
      </p:sp>
      <p:sp>
        <p:nvSpPr>
          <p:cNvPr id="22" name="Title 1">
            <a:extLst>
              <a:ext uri="{FF2B5EF4-FFF2-40B4-BE49-F238E27FC236}">
                <a16:creationId xmlns:a16="http://schemas.microsoft.com/office/drawing/2014/main" id="{3D6D9BA7-39FC-DA4F-B645-09FD213B0D16}"/>
              </a:ext>
            </a:extLst>
          </p:cNvPr>
          <p:cNvSpPr txBox="1">
            <a:spLocks/>
          </p:cNvSpPr>
          <p:nvPr/>
        </p:nvSpPr>
        <p:spPr>
          <a:xfrm>
            <a:off x="7257031" y="3425812"/>
            <a:ext cx="1880575" cy="6911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Local inclusionary policies</a:t>
            </a:r>
          </a:p>
        </p:txBody>
      </p:sp>
      <p:sp>
        <p:nvSpPr>
          <p:cNvPr id="23" name="Title 1">
            <a:extLst>
              <a:ext uri="{FF2B5EF4-FFF2-40B4-BE49-F238E27FC236}">
                <a16:creationId xmlns:a16="http://schemas.microsoft.com/office/drawing/2014/main" id="{74DE2969-C100-D041-AC21-0DFD6A418408}"/>
              </a:ext>
            </a:extLst>
          </p:cNvPr>
          <p:cNvSpPr txBox="1">
            <a:spLocks/>
          </p:cNvSpPr>
          <p:nvPr/>
        </p:nvSpPr>
        <p:spPr>
          <a:xfrm>
            <a:off x="5195837" y="5264889"/>
            <a:ext cx="1929704" cy="8578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Subordinate mortgages to support affordable homeownership</a:t>
            </a:r>
          </a:p>
        </p:txBody>
      </p:sp>
      <p:sp>
        <p:nvSpPr>
          <p:cNvPr id="24" name="Title 1">
            <a:extLst>
              <a:ext uri="{FF2B5EF4-FFF2-40B4-BE49-F238E27FC236}">
                <a16:creationId xmlns:a16="http://schemas.microsoft.com/office/drawing/2014/main" id="{D6F7B22F-4F09-474F-B696-CCB070C6459A}"/>
              </a:ext>
            </a:extLst>
          </p:cNvPr>
          <p:cNvSpPr txBox="1">
            <a:spLocks/>
          </p:cNvSpPr>
          <p:nvPr/>
        </p:nvSpPr>
        <p:spPr>
          <a:xfrm>
            <a:off x="9651870" y="5053241"/>
            <a:ext cx="2024395" cy="703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More housing vouchers</a:t>
            </a:r>
          </a:p>
        </p:txBody>
      </p:sp>
      <p:sp>
        <p:nvSpPr>
          <p:cNvPr id="25" name="Title 1">
            <a:extLst>
              <a:ext uri="{FF2B5EF4-FFF2-40B4-BE49-F238E27FC236}">
                <a16:creationId xmlns:a16="http://schemas.microsoft.com/office/drawing/2014/main" id="{CCA00AFC-82E5-4A4E-B101-2C3ADBBB8F1B}"/>
              </a:ext>
            </a:extLst>
          </p:cNvPr>
          <p:cNvSpPr txBox="1">
            <a:spLocks/>
          </p:cNvSpPr>
          <p:nvPr/>
        </p:nvSpPr>
        <p:spPr>
          <a:xfrm>
            <a:off x="7312000" y="5076508"/>
            <a:ext cx="2004842" cy="6582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500"/>
              </a:lnSpc>
              <a:spcAft>
                <a:spcPts val="1000"/>
              </a:spcAft>
              <a:defRPr/>
            </a:pPr>
            <a:r>
              <a:rPr lang="en-US" sz="1400" b="1" dirty="0">
                <a:solidFill>
                  <a:schemeClr val="accent1">
                    <a:lumMod val="75000"/>
                  </a:schemeClr>
                </a:solidFill>
                <a:latin typeface="Source Sans Pro" panose="020B0503030403020204" pitchFamily="34" charset="0"/>
                <a:ea typeface="Source Sans Pro" panose="020B0503030403020204" pitchFamily="34" charset="0"/>
                <a:cs typeface="Raleway Heavy"/>
              </a:rPr>
              <a:t>Tax exemption policies</a:t>
            </a:r>
          </a:p>
        </p:txBody>
      </p:sp>
      <p:pic>
        <p:nvPicPr>
          <p:cNvPr id="5" name="Picture 4">
            <a:extLst>
              <a:ext uri="{FF2B5EF4-FFF2-40B4-BE49-F238E27FC236}">
                <a16:creationId xmlns:a16="http://schemas.microsoft.com/office/drawing/2014/main" id="{329BFE7C-7CA9-0342-8731-913368CBFB96}"/>
              </a:ext>
            </a:extLst>
          </p:cNvPr>
          <p:cNvPicPr>
            <a:picLocks noChangeAspect="1"/>
          </p:cNvPicPr>
          <p:nvPr/>
        </p:nvPicPr>
        <p:blipFill>
          <a:blip r:embed="rId7"/>
          <a:srcRect/>
          <a:stretch/>
        </p:blipFill>
        <p:spPr>
          <a:xfrm>
            <a:off x="2948494" y="2540927"/>
            <a:ext cx="1406988" cy="1060339"/>
          </a:xfrm>
          <a:prstGeom prst="rect">
            <a:avLst/>
          </a:prstGeom>
        </p:spPr>
      </p:pic>
      <p:cxnSp>
        <p:nvCxnSpPr>
          <p:cNvPr id="26" name="Straight Connector 25">
            <a:extLst>
              <a:ext uri="{FF2B5EF4-FFF2-40B4-BE49-F238E27FC236}">
                <a16:creationId xmlns:a16="http://schemas.microsoft.com/office/drawing/2014/main" id="{04B103A8-55CD-5043-9DAE-D93F8E0159F8}"/>
              </a:ext>
            </a:extLst>
          </p:cNvPr>
          <p:cNvCxnSpPr>
            <a:cxnSpLocks/>
          </p:cNvCxnSpPr>
          <p:nvPr/>
        </p:nvCxnSpPr>
        <p:spPr>
          <a:xfrm>
            <a:off x="2628508" y="3425811"/>
            <a:ext cx="1988097"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8BA3169D-350B-2E4F-83CF-026469FEE5DC}"/>
              </a:ext>
            </a:extLst>
          </p:cNvPr>
          <p:cNvPicPr>
            <a:picLocks noChangeAspect="1"/>
          </p:cNvPicPr>
          <p:nvPr/>
        </p:nvPicPr>
        <p:blipFill>
          <a:blip r:embed="rId8"/>
          <a:srcRect/>
          <a:stretch/>
        </p:blipFill>
        <p:spPr>
          <a:xfrm>
            <a:off x="5227418" y="2539127"/>
            <a:ext cx="1406988" cy="1060338"/>
          </a:xfrm>
          <a:prstGeom prst="rect">
            <a:avLst/>
          </a:prstGeom>
        </p:spPr>
      </p:pic>
      <p:cxnSp>
        <p:nvCxnSpPr>
          <p:cNvPr id="28" name="Straight Connector 27">
            <a:extLst>
              <a:ext uri="{FF2B5EF4-FFF2-40B4-BE49-F238E27FC236}">
                <a16:creationId xmlns:a16="http://schemas.microsoft.com/office/drawing/2014/main" id="{EBE534B8-7919-B540-AA22-8020273AAEFF}"/>
              </a:ext>
            </a:extLst>
          </p:cNvPr>
          <p:cNvCxnSpPr>
            <a:cxnSpLocks/>
          </p:cNvCxnSpPr>
          <p:nvPr/>
        </p:nvCxnSpPr>
        <p:spPr>
          <a:xfrm>
            <a:off x="5097872" y="3424011"/>
            <a:ext cx="1726974"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D54E69AB-1F6A-8249-8418-12B8E42D5E36}"/>
              </a:ext>
            </a:extLst>
          </p:cNvPr>
          <p:cNvPicPr>
            <a:picLocks noChangeAspect="1"/>
          </p:cNvPicPr>
          <p:nvPr/>
        </p:nvPicPr>
        <p:blipFill>
          <a:blip r:embed="rId9"/>
          <a:srcRect/>
          <a:stretch/>
        </p:blipFill>
        <p:spPr>
          <a:xfrm>
            <a:off x="7437537" y="2540927"/>
            <a:ext cx="1406988" cy="1060338"/>
          </a:xfrm>
          <a:prstGeom prst="rect">
            <a:avLst/>
          </a:prstGeom>
        </p:spPr>
      </p:pic>
      <p:cxnSp>
        <p:nvCxnSpPr>
          <p:cNvPr id="30" name="Straight Connector 29">
            <a:extLst>
              <a:ext uri="{FF2B5EF4-FFF2-40B4-BE49-F238E27FC236}">
                <a16:creationId xmlns:a16="http://schemas.microsoft.com/office/drawing/2014/main" id="{0FEAB35F-D5C6-5F4C-A695-9F36ABD8D6B4}"/>
              </a:ext>
            </a:extLst>
          </p:cNvPr>
          <p:cNvCxnSpPr>
            <a:cxnSpLocks/>
          </p:cNvCxnSpPr>
          <p:nvPr/>
        </p:nvCxnSpPr>
        <p:spPr>
          <a:xfrm>
            <a:off x="7203957" y="3425811"/>
            <a:ext cx="1948758"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E7F756EB-B4EC-0641-8A64-D390C2133A83}"/>
              </a:ext>
            </a:extLst>
          </p:cNvPr>
          <p:cNvPicPr>
            <a:picLocks noChangeAspect="1"/>
          </p:cNvPicPr>
          <p:nvPr/>
        </p:nvPicPr>
        <p:blipFill>
          <a:blip r:embed="rId10"/>
          <a:srcRect/>
          <a:stretch/>
        </p:blipFill>
        <p:spPr>
          <a:xfrm>
            <a:off x="9854902" y="2397959"/>
            <a:ext cx="1694733" cy="1277189"/>
          </a:xfrm>
          <a:prstGeom prst="rect">
            <a:avLst/>
          </a:prstGeom>
        </p:spPr>
      </p:pic>
      <p:cxnSp>
        <p:nvCxnSpPr>
          <p:cNvPr id="32" name="Straight Connector 31">
            <a:extLst>
              <a:ext uri="{FF2B5EF4-FFF2-40B4-BE49-F238E27FC236}">
                <a16:creationId xmlns:a16="http://schemas.microsoft.com/office/drawing/2014/main" id="{31913263-2422-3F45-9D30-E64D61FFA1BF}"/>
              </a:ext>
            </a:extLst>
          </p:cNvPr>
          <p:cNvCxnSpPr>
            <a:cxnSpLocks/>
          </p:cNvCxnSpPr>
          <p:nvPr/>
        </p:nvCxnSpPr>
        <p:spPr>
          <a:xfrm>
            <a:off x="9532545" y="3424011"/>
            <a:ext cx="2188819"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39B6CFFA-2AEC-2246-B4DA-554072EAC1AC}"/>
              </a:ext>
            </a:extLst>
          </p:cNvPr>
          <p:cNvPicPr>
            <a:picLocks noChangeAspect="1"/>
          </p:cNvPicPr>
          <p:nvPr/>
        </p:nvPicPr>
        <p:blipFill>
          <a:blip r:embed="rId11"/>
          <a:srcRect/>
          <a:stretch/>
        </p:blipFill>
        <p:spPr>
          <a:xfrm>
            <a:off x="5217882" y="4117837"/>
            <a:ext cx="1722561" cy="1298161"/>
          </a:xfrm>
          <a:prstGeom prst="rect">
            <a:avLst/>
          </a:prstGeom>
        </p:spPr>
      </p:pic>
      <p:cxnSp>
        <p:nvCxnSpPr>
          <p:cNvPr id="38" name="Straight Connector 37">
            <a:extLst>
              <a:ext uri="{FF2B5EF4-FFF2-40B4-BE49-F238E27FC236}">
                <a16:creationId xmlns:a16="http://schemas.microsoft.com/office/drawing/2014/main" id="{AD8940BA-CA3B-434C-A232-EA6745491D0E}"/>
              </a:ext>
            </a:extLst>
          </p:cNvPr>
          <p:cNvCxnSpPr>
            <a:cxnSpLocks/>
          </p:cNvCxnSpPr>
          <p:nvPr/>
        </p:nvCxnSpPr>
        <p:spPr>
          <a:xfrm>
            <a:off x="5205915" y="5170925"/>
            <a:ext cx="1726974"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C340DCA3-A3D3-AC41-B299-A2AEA36797CA}"/>
              </a:ext>
            </a:extLst>
          </p:cNvPr>
          <p:cNvPicPr>
            <a:picLocks noChangeAspect="1"/>
          </p:cNvPicPr>
          <p:nvPr/>
        </p:nvPicPr>
        <p:blipFill>
          <a:blip r:embed="rId12"/>
          <a:srcRect/>
          <a:stretch/>
        </p:blipFill>
        <p:spPr>
          <a:xfrm>
            <a:off x="7301472" y="4039197"/>
            <a:ext cx="1858436" cy="1400559"/>
          </a:xfrm>
          <a:prstGeom prst="rect">
            <a:avLst/>
          </a:prstGeom>
        </p:spPr>
      </p:pic>
      <p:cxnSp>
        <p:nvCxnSpPr>
          <p:cNvPr id="40" name="Straight Connector 39">
            <a:extLst>
              <a:ext uri="{FF2B5EF4-FFF2-40B4-BE49-F238E27FC236}">
                <a16:creationId xmlns:a16="http://schemas.microsoft.com/office/drawing/2014/main" id="{376126AF-9C01-364D-A141-FE5C359675E5}"/>
              </a:ext>
            </a:extLst>
          </p:cNvPr>
          <p:cNvCxnSpPr>
            <a:cxnSpLocks/>
          </p:cNvCxnSpPr>
          <p:nvPr/>
        </p:nvCxnSpPr>
        <p:spPr>
          <a:xfrm>
            <a:off x="7312000" y="5172725"/>
            <a:ext cx="1948758"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025F77C0-8DFF-8E4B-8055-F144C1FBE585}"/>
              </a:ext>
            </a:extLst>
          </p:cNvPr>
          <p:cNvPicPr>
            <a:picLocks noChangeAspect="1"/>
          </p:cNvPicPr>
          <p:nvPr/>
        </p:nvPicPr>
        <p:blipFill>
          <a:blip r:embed="rId13"/>
          <a:srcRect/>
          <a:stretch/>
        </p:blipFill>
        <p:spPr>
          <a:xfrm>
            <a:off x="9788732" y="3974947"/>
            <a:ext cx="1991628" cy="1500936"/>
          </a:xfrm>
          <a:prstGeom prst="rect">
            <a:avLst/>
          </a:prstGeom>
        </p:spPr>
      </p:pic>
      <p:cxnSp>
        <p:nvCxnSpPr>
          <p:cNvPr id="42" name="Straight Connector 41">
            <a:extLst>
              <a:ext uri="{FF2B5EF4-FFF2-40B4-BE49-F238E27FC236}">
                <a16:creationId xmlns:a16="http://schemas.microsoft.com/office/drawing/2014/main" id="{8086E9DA-2E57-7A44-8357-41D22A25839A}"/>
              </a:ext>
            </a:extLst>
          </p:cNvPr>
          <p:cNvCxnSpPr>
            <a:cxnSpLocks/>
          </p:cNvCxnSpPr>
          <p:nvPr/>
        </p:nvCxnSpPr>
        <p:spPr>
          <a:xfrm>
            <a:off x="9640588" y="5170925"/>
            <a:ext cx="2188819" cy="0"/>
          </a:xfrm>
          <a:prstGeom prst="line">
            <a:avLst/>
          </a:prstGeom>
          <a:ln w="34925" cmpd="sng">
            <a:solidFill>
              <a:srgbClr val="B6A14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Title 1">
            <a:extLst>
              <a:ext uri="{FF2B5EF4-FFF2-40B4-BE49-F238E27FC236}">
                <a16:creationId xmlns:a16="http://schemas.microsoft.com/office/drawing/2014/main" id="{60153E40-6F89-433E-B114-41BA2E759681}"/>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44" name="Picture 43" descr="A picture containing text, ceramic ware, tableware, cup&#10;&#10;Description automatically generated">
            <a:extLst>
              <a:ext uri="{FF2B5EF4-FFF2-40B4-BE49-F238E27FC236}">
                <a16:creationId xmlns:a16="http://schemas.microsoft.com/office/drawing/2014/main" id="{F9F2D970-B030-49FC-9150-C4443ACBDE32}"/>
              </a:ext>
            </a:extLst>
          </p:cNvPr>
          <p:cNvPicPr>
            <a:picLocks noChangeAspect="1"/>
          </p:cNvPicPr>
          <p:nvPr/>
        </p:nvPicPr>
        <p:blipFill>
          <a:blip r:embed="rId14"/>
          <a:stretch>
            <a:fillRect/>
          </a:stretch>
        </p:blipFill>
        <p:spPr>
          <a:xfrm>
            <a:off x="800691" y="6423368"/>
            <a:ext cx="320173" cy="320040"/>
          </a:xfrm>
          <a:prstGeom prst="rect">
            <a:avLst/>
          </a:prstGeom>
        </p:spPr>
      </p:pic>
    </p:spTree>
    <p:extLst>
      <p:ext uri="{BB962C8B-B14F-4D97-AF65-F5344CB8AC3E}">
        <p14:creationId xmlns:p14="http://schemas.microsoft.com/office/powerpoint/2010/main" val="828602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F69DC-5664-491C-835E-B9D713B2C1A4}"/>
              </a:ext>
            </a:extLst>
          </p:cNvPr>
          <p:cNvPicPr>
            <a:picLocks noChangeAspect="1"/>
          </p:cNvPicPr>
          <p:nvPr/>
        </p:nvPicPr>
        <p:blipFill rotWithShape="1">
          <a:blip r:embed="rId3"/>
          <a:srcRect t="4515" b="7072"/>
          <a:stretch/>
        </p:blipFill>
        <p:spPr>
          <a:xfrm flipH="1">
            <a:off x="0" y="0"/>
            <a:ext cx="12192000" cy="7187636"/>
          </a:xfrm>
          <a:prstGeom prst="rect">
            <a:avLst/>
          </a:prstGeom>
        </p:spPr>
      </p:pic>
      <p:sp>
        <p:nvSpPr>
          <p:cNvPr id="4" name="Rectangle 3">
            <a:extLst>
              <a:ext uri="{FF2B5EF4-FFF2-40B4-BE49-F238E27FC236}">
                <a16:creationId xmlns:a16="http://schemas.microsoft.com/office/drawing/2014/main" id="{A0820941-1193-0940-A54B-A7665759E8BE}"/>
              </a:ext>
            </a:extLst>
          </p:cNvPr>
          <p:cNvSpPr/>
          <p:nvPr/>
        </p:nvSpPr>
        <p:spPr>
          <a:xfrm>
            <a:off x="-72828" y="-2110"/>
            <a:ext cx="10263575" cy="7088710"/>
          </a:xfrm>
          <a:prstGeom prst="rect">
            <a:avLst/>
          </a:prstGeom>
          <a:solidFill>
            <a:schemeClr val="bg1">
              <a:alpha val="2971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B6C849F-36F9-6D44-B4D0-EF02869C8B5B}"/>
              </a:ext>
            </a:extLst>
          </p:cNvPr>
          <p:cNvSpPr/>
          <p:nvPr/>
        </p:nvSpPr>
        <p:spPr>
          <a:xfrm>
            <a:off x="535486" y="1719583"/>
            <a:ext cx="9402598" cy="2406236"/>
          </a:xfrm>
          <a:prstGeom prst="rect">
            <a:avLst/>
          </a:prstGeom>
        </p:spPr>
        <p:txBody>
          <a:bodyPr wrap="square">
            <a:spAutoFit/>
          </a:bodyPr>
          <a:lstStyle/>
          <a:p>
            <a:pPr>
              <a:lnSpc>
                <a:spcPts val="9000"/>
              </a:lnSpc>
            </a:pPr>
            <a:r>
              <a:rPr lang="en-US" sz="6800" dirty="0">
                <a:latin typeface="Source Sans Pro" panose="020B0503030403020204" pitchFamily="34" charset="0"/>
                <a:ea typeface="Source Sans Pro" panose="020B0503030403020204" pitchFamily="34" charset="0"/>
                <a:cs typeface="Raleway Heavy"/>
              </a:rPr>
              <a:t>Dutchess County </a:t>
            </a:r>
            <a:r>
              <a:rPr lang="en-US" sz="8800" dirty="0">
                <a:latin typeface="Source Sans Pro" panose="020B0503030403020204" pitchFamily="34" charset="0"/>
                <a:ea typeface="Source Sans Pro" panose="020B0503030403020204" pitchFamily="34" charset="0"/>
                <a:cs typeface="Raleway Heavy"/>
              </a:rPr>
              <a:t>Housing Trust Fund</a:t>
            </a:r>
          </a:p>
        </p:txBody>
      </p:sp>
      <p:cxnSp>
        <p:nvCxnSpPr>
          <p:cNvPr id="16" name="Straight Connector 15">
            <a:extLst>
              <a:ext uri="{FF2B5EF4-FFF2-40B4-BE49-F238E27FC236}">
                <a16:creationId xmlns:a16="http://schemas.microsoft.com/office/drawing/2014/main" id="{895FF1F5-38C4-3B4E-8BD4-EC8372875E7D}"/>
              </a:ext>
            </a:extLst>
          </p:cNvPr>
          <p:cNvCxnSpPr>
            <a:cxnSpLocks/>
          </p:cNvCxnSpPr>
          <p:nvPr/>
        </p:nvCxnSpPr>
        <p:spPr>
          <a:xfrm>
            <a:off x="641572" y="1450501"/>
            <a:ext cx="9031817" cy="0"/>
          </a:xfrm>
          <a:prstGeom prst="line">
            <a:avLst/>
          </a:prstGeom>
          <a:ln w="158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418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1BF78F4-2BF9-1541-A38C-92D5F1D38BF1}"/>
              </a:ext>
            </a:extLst>
          </p:cNvPr>
          <p:cNvSpPr/>
          <p:nvPr/>
        </p:nvSpPr>
        <p:spPr>
          <a:xfrm>
            <a:off x="202110" y="2687382"/>
            <a:ext cx="4158017" cy="423739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sp>
        <p:nvSpPr>
          <p:cNvPr id="19" name="Title 1">
            <a:extLst>
              <a:ext uri="{FF2B5EF4-FFF2-40B4-BE49-F238E27FC236}">
                <a16:creationId xmlns:a16="http://schemas.microsoft.com/office/drawing/2014/main" id="{EDBC7494-3789-5340-B55B-041A512DFA5A}"/>
              </a:ext>
            </a:extLst>
          </p:cNvPr>
          <p:cNvSpPr txBox="1">
            <a:spLocks/>
          </p:cNvSpPr>
          <p:nvPr/>
        </p:nvSpPr>
        <p:spPr>
          <a:xfrm>
            <a:off x="4619337" y="2678348"/>
            <a:ext cx="7234409" cy="35860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400"/>
              </a:lnSpc>
              <a:spcAft>
                <a:spcPts val="1000"/>
              </a:spcAft>
              <a:defRPr/>
            </a:pPr>
            <a:r>
              <a:rPr lang="en-US" sz="3200" b="1" dirty="0">
                <a:solidFill>
                  <a:prstClr val="black"/>
                </a:solidFill>
                <a:latin typeface="Source Sans Pro" panose="020B0503030403020204" pitchFamily="34" charset="0"/>
                <a:ea typeface="Source Sans Pro" panose="020B0503030403020204" pitchFamily="34" charset="0"/>
                <a:cs typeface="Raleway Heavy"/>
              </a:rPr>
              <a:t>Create a </a:t>
            </a:r>
            <a:r>
              <a:rPr lang="en-US" sz="3200" b="1" dirty="0" err="1">
                <a:solidFill>
                  <a:prstClr val="black"/>
                </a:solidFill>
                <a:latin typeface="Source Sans Pro" panose="020B0503030403020204" pitchFamily="34" charset="0"/>
                <a:ea typeface="Source Sans Pro" panose="020B0503030403020204" pitchFamily="34" charset="0"/>
                <a:cs typeface="Raleway Heavy"/>
              </a:rPr>
              <a:t>Dutchess</a:t>
            </a:r>
            <a:r>
              <a:rPr lang="en-US" sz="3200" b="1" dirty="0">
                <a:solidFill>
                  <a:prstClr val="black"/>
                </a:solidFill>
                <a:latin typeface="Source Sans Pro" panose="020B0503030403020204" pitchFamily="34" charset="0"/>
                <a:ea typeface="Source Sans Pro" panose="020B0503030403020204" pitchFamily="34" charset="0"/>
                <a:cs typeface="Raleway Heavy"/>
              </a:rPr>
              <a:t> County Housing Trust Fund </a:t>
            </a:r>
            <a:r>
              <a:rPr lang="en-US" sz="3200" dirty="0">
                <a:solidFill>
                  <a:prstClr val="black"/>
                </a:solidFill>
                <a:latin typeface="Source Sans Pro" panose="020B0503030403020204" pitchFamily="34" charset="0"/>
                <a:ea typeface="Source Sans Pro" panose="020B0503030403020204" pitchFamily="34" charset="0"/>
                <a:cs typeface="Raleway Heavy"/>
              </a:rPr>
              <a:t>to help pay for these additional interventions—and to leverage other public and private resources</a:t>
            </a:r>
            <a:endParaRPr lang="en-US" sz="3200" b="1" dirty="0">
              <a:solidFill>
                <a:prstClr val="black"/>
              </a:solidFill>
              <a:latin typeface="Source Sans Pro" panose="020B0503030403020204" pitchFamily="34" charset="0"/>
              <a:ea typeface="Source Sans Pro" panose="020B0503030403020204" pitchFamily="34" charset="0"/>
              <a:cs typeface="Raleway Heavy"/>
            </a:endParaRPr>
          </a:p>
          <a:p>
            <a:pPr marL="457200" indent="-457200" algn="l">
              <a:lnSpc>
                <a:spcPts val="3400"/>
              </a:lnSpc>
              <a:spcAft>
                <a:spcPts val="1000"/>
              </a:spcAft>
              <a:buFont typeface="Arial" panose="020B0604020202020204" pitchFamily="34" charset="0"/>
              <a:buChar char="•"/>
              <a:defRPr/>
            </a:pPr>
            <a:r>
              <a:rPr lang="en-US" sz="2800" dirty="0">
                <a:solidFill>
                  <a:prstClr val="black"/>
                </a:solidFill>
                <a:latin typeface="Source Sans Pro" panose="020B0503030403020204" pitchFamily="34" charset="0"/>
                <a:ea typeface="Source Sans Pro" panose="020B0503030403020204" pitchFamily="34" charset="0"/>
                <a:cs typeface="Raleway Heavy"/>
              </a:rPr>
              <a:t>Recommend $2 million per year</a:t>
            </a:r>
          </a:p>
          <a:p>
            <a:pPr algn="l">
              <a:lnSpc>
                <a:spcPts val="3400"/>
              </a:lnSpc>
              <a:spcAft>
                <a:spcPts val="1000"/>
              </a:spcAft>
              <a:defRPr/>
            </a:pPr>
            <a:endParaRPr lang="en-US" sz="3200" dirty="0">
              <a:solidFill>
                <a:prstClr val="black"/>
              </a:solidFill>
              <a:latin typeface="Source Sans Pro" panose="020B0503030403020204" pitchFamily="34" charset="0"/>
              <a:ea typeface="Source Sans Pro" panose="020B0503030403020204" pitchFamily="34" charset="0"/>
              <a:cs typeface="Raleway Heavy"/>
            </a:endParaRPr>
          </a:p>
        </p:txBody>
      </p:sp>
      <p:pic>
        <p:nvPicPr>
          <p:cNvPr id="6" name="Picture 5">
            <a:extLst>
              <a:ext uri="{FF2B5EF4-FFF2-40B4-BE49-F238E27FC236}">
                <a16:creationId xmlns:a16="http://schemas.microsoft.com/office/drawing/2014/main" id="{FB1A3B20-6CFC-3E4D-A808-3DF748A3CCD2}"/>
              </a:ext>
            </a:extLst>
          </p:cNvPr>
          <p:cNvPicPr>
            <a:picLocks noChangeAspect="1"/>
          </p:cNvPicPr>
          <p:nvPr/>
        </p:nvPicPr>
        <p:blipFill>
          <a:blip r:embed="rId4"/>
          <a:srcRect/>
          <a:stretch/>
        </p:blipFill>
        <p:spPr>
          <a:xfrm>
            <a:off x="516178" y="3532286"/>
            <a:ext cx="3632076" cy="1909510"/>
          </a:xfrm>
          <a:prstGeom prst="rect">
            <a:avLst/>
          </a:prstGeom>
        </p:spPr>
      </p:pic>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Strategy Recommendations</a:t>
            </a: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5"/>
          <a:srcRect/>
          <a:stretch/>
        </p:blipFill>
        <p:spPr>
          <a:xfrm>
            <a:off x="830121" y="201660"/>
            <a:ext cx="1267532" cy="839992"/>
          </a:xfrm>
          <a:prstGeom prst="rect">
            <a:avLst/>
          </a:prstGeom>
        </p:spPr>
      </p:pic>
      <p:sp>
        <p:nvSpPr>
          <p:cNvPr id="23" name="Title 1">
            <a:extLst>
              <a:ext uri="{FF2B5EF4-FFF2-40B4-BE49-F238E27FC236}">
                <a16:creationId xmlns:a16="http://schemas.microsoft.com/office/drawing/2014/main" id="{E4D51ADF-9412-5241-ABEF-469B648616D1}"/>
              </a:ext>
            </a:extLst>
          </p:cNvPr>
          <p:cNvSpPr txBox="1">
            <a:spLocks/>
          </p:cNvSpPr>
          <p:nvPr/>
        </p:nvSpPr>
        <p:spPr>
          <a:xfrm>
            <a:off x="2553987" y="982447"/>
            <a:ext cx="9166129" cy="12956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4000" dirty="0">
                <a:solidFill>
                  <a:schemeClr val="tx2">
                    <a:lumMod val="50000"/>
                  </a:schemeClr>
                </a:solidFill>
                <a:latin typeface="Source Sans Pro Light" panose="020B0403030403020204" pitchFamily="34" charset="0"/>
                <a:ea typeface="Source Sans Pro Light" panose="020B0403030403020204" pitchFamily="34" charset="0"/>
                <a:cs typeface="Raleway Heavy"/>
              </a:rPr>
              <a:t>Develop and use a diverse toolkit</a:t>
            </a:r>
          </a:p>
        </p:txBody>
      </p:sp>
      <p:pic>
        <p:nvPicPr>
          <p:cNvPr id="24" name="Picture 23">
            <a:extLst>
              <a:ext uri="{FF2B5EF4-FFF2-40B4-BE49-F238E27FC236}">
                <a16:creationId xmlns:a16="http://schemas.microsoft.com/office/drawing/2014/main" id="{30D0C3C8-B83D-A744-BAFB-09522880519B}"/>
              </a:ext>
            </a:extLst>
          </p:cNvPr>
          <p:cNvPicPr>
            <a:picLocks noChangeAspect="1"/>
          </p:cNvPicPr>
          <p:nvPr/>
        </p:nvPicPr>
        <p:blipFill>
          <a:blip r:embed="rId6"/>
          <a:srcRect/>
          <a:stretch/>
        </p:blipFill>
        <p:spPr>
          <a:xfrm>
            <a:off x="325474" y="1073618"/>
            <a:ext cx="2276827" cy="1001803"/>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10AD7970-4E39-4755-9299-3F3D8E47D06D}"/>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17" name="Picture 16" descr="A picture containing text, ceramic ware, tableware, cup&#10;&#10;Description automatically generated">
            <a:extLst>
              <a:ext uri="{FF2B5EF4-FFF2-40B4-BE49-F238E27FC236}">
                <a16:creationId xmlns:a16="http://schemas.microsoft.com/office/drawing/2014/main" id="{EA5C6FB4-4C8E-4178-A992-34D5215133F8}"/>
              </a:ext>
            </a:extLst>
          </p:cNvPr>
          <p:cNvPicPr>
            <a:picLocks noChangeAspect="1"/>
          </p:cNvPicPr>
          <p:nvPr/>
        </p:nvPicPr>
        <p:blipFill>
          <a:blip r:embed="rId7"/>
          <a:stretch>
            <a:fillRect/>
          </a:stretch>
        </p:blipFill>
        <p:spPr>
          <a:xfrm>
            <a:off x="800691" y="6423368"/>
            <a:ext cx="320173" cy="320040"/>
          </a:xfrm>
          <a:prstGeom prst="rect">
            <a:avLst/>
          </a:prstGeom>
        </p:spPr>
      </p:pic>
    </p:spTree>
    <p:extLst>
      <p:ext uri="{BB962C8B-B14F-4D97-AF65-F5344CB8AC3E}">
        <p14:creationId xmlns:p14="http://schemas.microsoft.com/office/powerpoint/2010/main" val="4066084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C16F76-E966-454A-A0B7-4CDE872B869F}"/>
              </a:ext>
            </a:extLst>
          </p:cNvPr>
          <p:cNvSpPr/>
          <p:nvPr/>
        </p:nvSpPr>
        <p:spPr>
          <a:xfrm>
            <a:off x="0" y="6288066"/>
            <a:ext cx="12192000" cy="5699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629189-B213-4A3E-8BD5-602AE0738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74" y="6401066"/>
            <a:ext cx="346262" cy="346262"/>
          </a:xfrm>
          <a:prstGeom prst="rect">
            <a:avLst/>
          </a:prstGeom>
          <a:effectLst/>
        </p:spPr>
      </p:pic>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Purpose</a:t>
            </a: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4"/>
          <a:srcRect/>
          <a:stretch/>
        </p:blipFill>
        <p:spPr>
          <a:xfrm>
            <a:off x="830121" y="201660"/>
            <a:ext cx="1267532" cy="839992"/>
          </a:xfrm>
          <a:prstGeom prst="rect">
            <a:avLst/>
          </a:prstGeom>
        </p:spPr>
      </p:pic>
      <p:pic>
        <p:nvPicPr>
          <p:cNvPr id="24" name="Picture 23">
            <a:extLst>
              <a:ext uri="{FF2B5EF4-FFF2-40B4-BE49-F238E27FC236}">
                <a16:creationId xmlns:a16="http://schemas.microsoft.com/office/drawing/2014/main" id="{30D0C3C8-B83D-A744-BAFB-09522880519B}"/>
              </a:ext>
            </a:extLst>
          </p:cNvPr>
          <p:cNvPicPr>
            <a:picLocks noChangeAspect="1"/>
          </p:cNvPicPr>
          <p:nvPr/>
        </p:nvPicPr>
        <p:blipFill>
          <a:blip r:embed="rId5"/>
          <a:srcRect/>
          <a:stretch/>
        </p:blipFill>
        <p:spPr>
          <a:xfrm>
            <a:off x="9717976" y="5112872"/>
            <a:ext cx="2276827" cy="1001803"/>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10AD7970-4E39-4755-9299-3F3D8E47D06D}"/>
              </a:ext>
            </a:extLst>
          </p:cNvPr>
          <p:cNvSpPr txBox="1">
            <a:spLocks/>
          </p:cNvSpPr>
          <p:nvPr/>
        </p:nvSpPr>
        <p:spPr>
          <a:xfrm>
            <a:off x="1190014" y="6189379"/>
            <a:ext cx="8267270" cy="6194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1200" dirty="0">
                <a:latin typeface="Raleway" panose="020B0503030101060003" pitchFamily="34" charset="77"/>
                <a:cs typeface="Raleway Heavy"/>
              </a:rPr>
              <a:t>Dutchess County Housing Needs Assessment | 2022</a:t>
            </a:r>
          </a:p>
        </p:txBody>
      </p:sp>
      <p:pic>
        <p:nvPicPr>
          <p:cNvPr id="17" name="Picture 16" descr="A picture containing text, ceramic ware, tableware, cup&#10;&#10;Description automatically generated">
            <a:extLst>
              <a:ext uri="{FF2B5EF4-FFF2-40B4-BE49-F238E27FC236}">
                <a16:creationId xmlns:a16="http://schemas.microsoft.com/office/drawing/2014/main" id="{EA5C6FB4-4C8E-4178-A992-34D5215133F8}"/>
              </a:ext>
            </a:extLst>
          </p:cNvPr>
          <p:cNvPicPr>
            <a:picLocks noChangeAspect="1"/>
          </p:cNvPicPr>
          <p:nvPr/>
        </p:nvPicPr>
        <p:blipFill>
          <a:blip r:embed="rId6"/>
          <a:stretch>
            <a:fillRect/>
          </a:stretch>
        </p:blipFill>
        <p:spPr>
          <a:xfrm>
            <a:off x="800691" y="6423368"/>
            <a:ext cx="320173" cy="320040"/>
          </a:xfrm>
          <a:prstGeom prst="rect">
            <a:avLst/>
          </a:prstGeom>
        </p:spPr>
      </p:pic>
      <p:pic>
        <p:nvPicPr>
          <p:cNvPr id="2" name="Picture 1">
            <a:extLst>
              <a:ext uri="{FF2B5EF4-FFF2-40B4-BE49-F238E27FC236}">
                <a16:creationId xmlns:a16="http://schemas.microsoft.com/office/drawing/2014/main" id="{92FA5679-10A4-3D4E-4F89-812A0FBA405F}"/>
              </a:ext>
            </a:extLst>
          </p:cNvPr>
          <p:cNvPicPr>
            <a:picLocks noChangeAspect="1"/>
          </p:cNvPicPr>
          <p:nvPr/>
        </p:nvPicPr>
        <p:blipFill>
          <a:blip r:embed="rId7"/>
          <a:stretch>
            <a:fillRect/>
          </a:stretch>
        </p:blipFill>
        <p:spPr>
          <a:xfrm>
            <a:off x="1611223" y="2426241"/>
            <a:ext cx="2744788" cy="2781713"/>
          </a:xfrm>
          <a:prstGeom prst="rect">
            <a:avLst/>
          </a:prstGeom>
        </p:spPr>
      </p:pic>
      <p:grpSp>
        <p:nvGrpSpPr>
          <p:cNvPr id="3" name="Group 2">
            <a:extLst>
              <a:ext uri="{FF2B5EF4-FFF2-40B4-BE49-F238E27FC236}">
                <a16:creationId xmlns:a16="http://schemas.microsoft.com/office/drawing/2014/main" id="{26D01F21-2E0D-1566-1342-E7FFF331744D}"/>
              </a:ext>
            </a:extLst>
          </p:cNvPr>
          <p:cNvGrpSpPr/>
          <p:nvPr/>
        </p:nvGrpSpPr>
        <p:grpSpPr>
          <a:xfrm>
            <a:off x="5207001" y="2694713"/>
            <a:ext cx="5078576" cy="2244769"/>
            <a:chOff x="7212717" y="3293617"/>
            <a:chExt cx="3636078" cy="1165863"/>
          </a:xfrm>
        </p:grpSpPr>
        <p:sp>
          <p:nvSpPr>
            <p:cNvPr id="4" name="Rectangle 3">
              <a:extLst>
                <a:ext uri="{FF2B5EF4-FFF2-40B4-BE49-F238E27FC236}">
                  <a16:creationId xmlns:a16="http://schemas.microsoft.com/office/drawing/2014/main" id="{3531D1A6-4FFE-CAE1-9A80-DC6D485EEE47}"/>
                </a:ext>
              </a:extLst>
            </p:cNvPr>
            <p:cNvSpPr/>
            <p:nvPr/>
          </p:nvSpPr>
          <p:spPr>
            <a:xfrm>
              <a:off x="7697667" y="3293617"/>
              <a:ext cx="2645661" cy="815232"/>
            </a:xfrm>
            <a:prstGeom prst="rect">
              <a:avLst/>
            </a:prstGeom>
            <a:noFill/>
          </p:spPr>
          <p:txBody>
            <a:bodyPr wrap="none" lIns="91440" tIns="45720" rIns="91440" bIns="45720">
              <a:spAutoFit/>
            </a:bodyPr>
            <a:lstStyle/>
            <a:p>
              <a:pPr algn="ctr"/>
              <a:r>
                <a:rPr lang="en-US" sz="9600" dirty="0">
                  <a:ln w="0"/>
                  <a:effectLst>
                    <a:outerShdw blurRad="38100" dist="19050" dir="2700000" algn="tl" rotWithShape="0">
                      <a:schemeClr val="dk1">
                        <a:alpha val="40000"/>
                      </a:schemeClr>
                    </a:outerShdw>
                  </a:effectLst>
                </a:rPr>
                <a:t>nimble</a:t>
              </a:r>
              <a:endParaRPr lang="en-US" sz="9600" b="0" cap="none" spc="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E4F97464-FCD4-5B83-6039-6CF298B7C1EE}"/>
                </a:ext>
              </a:extLst>
            </p:cNvPr>
            <p:cNvSpPr txBox="1"/>
            <p:nvPr/>
          </p:nvSpPr>
          <p:spPr>
            <a:xfrm>
              <a:off x="7212717" y="4216947"/>
              <a:ext cx="3636078" cy="242533"/>
            </a:xfrm>
            <a:prstGeom prst="rect">
              <a:avLst/>
            </a:prstGeom>
            <a:noFill/>
          </p:spPr>
          <p:txBody>
            <a:bodyPr wrap="none" rtlCol="0">
              <a:spAutoFit/>
            </a:bodyPr>
            <a:lstStyle/>
            <a:p>
              <a:pPr algn="ctr"/>
              <a:r>
                <a:rPr lang="en-US" b="0" i="1" dirty="0">
                  <a:solidFill>
                    <a:srgbClr val="1F1F1F"/>
                  </a:solidFill>
                  <a:effectLst/>
                  <a:highlight>
                    <a:srgbClr val="FFFFFF"/>
                  </a:highlight>
                  <a:latin typeface="Roboto" panose="02000000000000000000" pitchFamily="2" charset="0"/>
                </a:rPr>
                <a:t>quick and light in movement or action; agile</a:t>
              </a:r>
              <a:endParaRPr lang="en-US" i="1" dirty="0"/>
            </a:p>
          </p:txBody>
        </p:sp>
      </p:grpSp>
    </p:spTree>
    <p:extLst>
      <p:ext uri="{BB962C8B-B14F-4D97-AF65-F5344CB8AC3E}">
        <p14:creationId xmlns:p14="http://schemas.microsoft.com/office/powerpoint/2010/main" val="3914519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cs typeface="Raleway Heavy"/>
              </a:rPr>
              <a:t>3 Programs  |  10 Eligible Activities</a:t>
            </a: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3"/>
          <a:srcRect/>
          <a:stretch/>
        </p:blipFill>
        <p:spPr>
          <a:xfrm>
            <a:off x="830121" y="201660"/>
            <a:ext cx="1267532" cy="839992"/>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1046D97F-2013-765A-5941-B082D9293F7C}"/>
              </a:ext>
            </a:extLst>
          </p:cNvPr>
          <p:cNvGrpSpPr/>
          <p:nvPr/>
        </p:nvGrpSpPr>
        <p:grpSpPr>
          <a:xfrm>
            <a:off x="338259" y="1608592"/>
            <a:ext cx="11528267" cy="4489575"/>
            <a:chOff x="325474" y="2078492"/>
            <a:chExt cx="11528267" cy="4489575"/>
          </a:xfrm>
        </p:grpSpPr>
        <p:cxnSp>
          <p:nvCxnSpPr>
            <p:cNvPr id="6" name="Straight Connector 5">
              <a:extLst>
                <a:ext uri="{FF2B5EF4-FFF2-40B4-BE49-F238E27FC236}">
                  <a16:creationId xmlns:a16="http://schemas.microsoft.com/office/drawing/2014/main" id="{27B170CD-7CDE-07FF-C3B1-5A8EC60875B6}"/>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569153EF-077A-8793-B61E-C23BD2620C59}"/>
                </a:ext>
              </a:extLst>
            </p:cNvPr>
            <p:cNvGrpSpPr/>
            <p:nvPr/>
          </p:nvGrpSpPr>
          <p:grpSpPr>
            <a:xfrm>
              <a:off x="492927" y="2245698"/>
              <a:ext cx="3376546" cy="597672"/>
              <a:chOff x="492927" y="2245698"/>
              <a:chExt cx="3376546" cy="597672"/>
            </a:xfrm>
          </p:grpSpPr>
          <p:sp>
            <p:nvSpPr>
              <p:cNvPr id="8" name="Title 1">
                <a:extLst>
                  <a:ext uri="{FF2B5EF4-FFF2-40B4-BE49-F238E27FC236}">
                    <a16:creationId xmlns:a16="http://schemas.microsoft.com/office/drawing/2014/main" id="{2AF02FCB-2531-AF64-9D3A-00820DDB143B}"/>
                  </a:ext>
                </a:extLst>
              </p:cNvPr>
              <p:cNvSpPr txBox="1">
                <a:spLocks/>
              </p:cNvSpPr>
              <p:nvPr/>
            </p:nvSpPr>
            <p:spPr>
              <a:xfrm>
                <a:off x="492927" y="2245698"/>
                <a:ext cx="3019418" cy="5976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800"/>
                  </a:lnSpc>
                  <a:spcAft>
                    <a:spcPts val="1000"/>
                  </a:spcAft>
                  <a:defRPr/>
                </a:pPr>
                <a:r>
                  <a:rPr lang="en-US" sz="1800" b="1" dirty="0">
                    <a:solidFill>
                      <a:schemeClr val="accent1">
                        <a:lumMod val="75000"/>
                      </a:schemeClr>
                    </a:solidFill>
                    <a:latin typeface="Source Sans Pro" panose="020B0503030403020204" pitchFamily="34" charset="0"/>
                    <a:ea typeface="Source Sans Pro" panose="020B0503030403020204" pitchFamily="34" charset="0"/>
                    <a:cs typeface="Raleway Heavy"/>
                  </a:rPr>
                  <a:t>Housing Creation and Preservation (HCP)</a:t>
                </a:r>
              </a:p>
            </p:txBody>
          </p:sp>
          <p:cxnSp>
            <p:nvCxnSpPr>
              <p:cNvPr id="9" name="Straight Connector 8">
                <a:extLst>
                  <a:ext uri="{FF2B5EF4-FFF2-40B4-BE49-F238E27FC236}">
                    <a16:creationId xmlns:a16="http://schemas.microsoft.com/office/drawing/2014/main" id="{6F0019D7-A002-201B-508C-660860ABCDF3}"/>
                  </a:ext>
                </a:extLst>
              </p:cNvPr>
              <p:cNvCxnSpPr>
                <a:cxnSpLocks/>
              </p:cNvCxnSpPr>
              <p:nvPr/>
            </p:nvCxnSpPr>
            <p:spPr>
              <a:xfrm>
                <a:off x="510074" y="2823647"/>
                <a:ext cx="3359399" cy="0"/>
              </a:xfrm>
              <a:prstGeom prst="line">
                <a:avLst/>
              </a:prstGeom>
              <a:ln w="34925" cmpd="sng">
                <a:solidFill>
                  <a:srgbClr val="B63D42"/>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2" name="Title 1">
              <a:extLst>
                <a:ext uri="{FF2B5EF4-FFF2-40B4-BE49-F238E27FC236}">
                  <a16:creationId xmlns:a16="http://schemas.microsoft.com/office/drawing/2014/main" id="{24147B30-280E-4782-96E2-55B9A48F1A26}"/>
                </a:ext>
              </a:extLst>
            </p:cNvPr>
            <p:cNvSpPr txBox="1">
              <a:spLocks/>
            </p:cNvSpPr>
            <p:nvPr/>
          </p:nvSpPr>
          <p:spPr>
            <a:xfrm>
              <a:off x="435553" y="2924137"/>
              <a:ext cx="3433920" cy="295871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5750" indent="-285750" algn="l">
                <a:lnSpc>
                  <a:spcPts val="1800"/>
                </a:lnSpc>
                <a:spcBef>
                  <a:spcPts val="1200"/>
                </a:spcBef>
                <a:buFont typeface="Arial" panose="020B0604020202020204" pitchFamily="34" charset="0"/>
                <a:buChar char="•"/>
                <a:defRPr/>
              </a:pPr>
              <a:r>
                <a:rPr lang="en-US" sz="1800" b="1" dirty="0">
                  <a:solidFill>
                    <a:prstClr val="black"/>
                  </a:solidFill>
                  <a:latin typeface="Source Sans Pro" panose="020B0503030403020204" pitchFamily="34" charset="0"/>
                  <a:ea typeface="Source Sans Pro" panose="020B0503030403020204" pitchFamily="34" charset="0"/>
                  <a:cs typeface="Raleway Heavy"/>
                </a:rPr>
                <a:t>New rental units via construction, rehab, adaptive re-use</a:t>
              </a:r>
            </a:p>
            <a:p>
              <a:pPr marL="285750" indent="-285750" algn="l">
                <a:lnSpc>
                  <a:spcPts val="1800"/>
                </a:lnSpc>
                <a:spcBef>
                  <a:spcPts val="1200"/>
                </a:spcBef>
                <a:buFont typeface="Arial" panose="020B0604020202020204" pitchFamily="34" charset="0"/>
                <a:buChar char="•"/>
                <a:defRPr/>
              </a:pPr>
              <a:r>
                <a:rPr lang="en-US" sz="1800" b="1" dirty="0">
                  <a:solidFill>
                    <a:prstClr val="black"/>
                  </a:solidFill>
                  <a:latin typeface="Source Sans Pro" panose="020B0503030403020204" pitchFamily="34" charset="0"/>
                  <a:ea typeface="Source Sans Pro" panose="020B0503030403020204" pitchFamily="34" charset="0"/>
                  <a:cs typeface="Raleway Heavy"/>
                </a:rPr>
                <a:t>Acquisition and/or rehab of occupied naturally-occurring affordable units </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Acquisition-only</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Preservation/rehab of existing units with expiring compliance periods</a:t>
              </a:r>
            </a:p>
          </p:txBody>
        </p:sp>
        <p:grpSp>
          <p:nvGrpSpPr>
            <p:cNvPr id="13" name="Group 12">
              <a:extLst>
                <a:ext uri="{FF2B5EF4-FFF2-40B4-BE49-F238E27FC236}">
                  <a16:creationId xmlns:a16="http://schemas.microsoft.com/office/drawing/2014/main" id="{CED2B079-2AE8-1C00-4AA0-A73793E117B5}"/>
                </a:ext>
              </a:extLst>
            </p:cNvPr>
            <p:cNvGrpSpPr/>
            <p:nvPr/>
          </p:nvGrpSpPr>
          <p:grpSpPr>
            <a:xfrm>
              <a:off x="4382843" y="2241436"/>
              <a:ext cx="3478760" cy="597672"/>
              <a:chOff x="4026011" y="2241436"/>
              <a:chExt cx="3478760" cy="597672"/>
            </a:xfrm>
          </p:grpSpPr>
          <p:sp>
            <p:nvSpPr>
              <p:cNvPr id="14" name="Title 1">
                <a:extLst>
                  <a:ext uri="{FF2B5EF4-FFF2-40B4-BE49-F238E27FC236}">
                    <a16:creationId xmlns:a16="http://schemas.microsoft.com/office/drawing/2014/main" id="{AD15938E-5E62-DA0C-9A52-ABDC71A86073}"/>
                  </a:ext>
                </a:extLst>
              </p:cNvPr>
              <p:cNvSpPr txBox="1">
                <a:spLocks/>
              </p:cNvSpPr>
              <p:nvPr/>
            </p:nvSpPr>
            <p:spPr>
              <a:xfrm>
                <a:off x="4026011" y="2241436"/>
                <a:ext cx="3227015" cy="5976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800"/>
                  </a:lnSpc>
                  <a:spcAft>
                    <a:spcPts val="1000"/>
                  </a:spcAft>
                  <a:defRPr/>
                </a:pPr>
                <a:r>
                  <a:rPr lang="en-US" sz="1800" b="1" dirty="0">
                    <a:solidFill>
                      <a:schemeClr val="accent1">
                        <a:lumMod val="75000"/>
                      </a:schemeClr>
                    </a:solidFill>
                    <a:latin typeface="Source Sans Pro" panose="020B0503030403020204" pitchFamily="34" charset="0"/>
                    <a:ea typeface="Source Sans Pro" panose="020B0503030403020204" pitchFamily="34" charset="0"/>
                    <a:cs typeface="Raleway Heavy"/>
                  </a:rPr>
                  <a:t>Infrastructure and Pre-Development Support (IPDS)</a:t>
                </a:r>
              </a:p>
            </p:txBody>
          </p:sp>
          <p:cxnSp>
            <p:nvCxnSpPr>
              <p:cNvPr id="15" name="Straight Connector 14">
                <a:extLst>
                  <a:ext uri="{FF2B5EF4-FFF2-40B4-BE49-F238E27FC236}">
                    <a16:creationId xmlns:a16="http://schemas.microsoft.com/office/drawing/2014/main" id="{3BA9B40C-FEC5-7BBB-F233-9B630B345D4D}"/>
                  </a:ext>
                </a:extLst>
              </p:cNvPr>
              <p:cNvCxnSpPr>
                <a:cxnSpLocks/>
              </p:cNvCxnSpPr>
              <p:nvPr/>
            </p:nvCxnSpPr>
            <p:spPr>
              <a:xfrm>
                <a:off x="4044337" y="2819385"/>
                <a:ext cx="3460434" cy="0"/>
              </a:xfrm>
              <a:prstGeom prst="line">
                <a:avLst/>
              </a:prstGeom>
              <a:ln w="34925" cmpd="sng">
                <a:solidFill>
                  <a:srgbClr val="B63D42"/>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8" name="Title 1">
              <a:extLst>
                <a:ext uri="{FF2B5EF4-FFF2-40B4-BE49-F238E27FC236}">
                  <a16:creationId xmlns:a16="http://schemas.microsoft.com/office/drawing/2014/main" id="{3959B4DD-C191-714F-8DA5-CDD1029C576E}"/>
                </a:ext>
              </a:extLst>
            </p:cNvPr>
            <p:cNvSpPr txBox="1">
              <a:spLocks/>
            </p:cNvSpPr>
            <p:nvPr/>
          </p:nvSpPr>
          <p:spPr>
            <a:xfrm>
              <a:off x="4325469" y="2919875"/>
              <a:ext cx="3681100" cy="3648192"/>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Expand/extend water/sewer infrastructure</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GEIS to streamline municipally-supported projects</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Zoning revisions to permit/streamline creation of units. Municipal match required.</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Centralized administration of affordable units created via inclusionary zoning, density bonuses</a:t>
              </a:r>
            </a:p>
          </p:txBody>
        </p:sp>
        <p:grpSp>
          <p:nvGrpSpPr>
            <p:cNvPr id="19" name="Group 18">
              <a:extLst>
                <a:ext uri="{FF2B5EF4-FFF2-40B4-BE49-F238E27FC236}">
                  <a16:creationId xmlns:a16="http://schemas.microsoft.com/office/drawing/2014/main" id="{238D9BFB-D4D8-BAC5-B0BD-3DB120903107}"/>
                </a:ext>
              </a:extLst>
            </p:cNvPr>
            <p:cNvGrpSpPr/>
            <p:nvPr/>
          </p:nvGrpSpPr>
          <p:grpSpPr>
            <a:xfrm>
              <a:off x="8365745" y="2244138"/>
              <a:ext cx="3304680" cy="597672"/>
              <a:chOff x="2611361" y="2847862"/>
              <a:chExt cx="3304680" cy="597672"/>
            </a:xfrm>
          </p:grpSpPr>
          <p:sp>
            <p:nvSpPr>
              <p:cNvPr id="23" name="Title 1">
                <a:extLst>
                  <a:ext uri="{FF2B5EF4-FFF2-40B4-BE49-F238E27FC236}">
                    <a16:creationId xmlns:a16="http://schemas.microsoft.com/office/drawing/2014/main" id="{05F0DE8E-689C-9092-3957-E45CBB00794C}"/>
                  </a:ext>
                </a:extLst>
              </p:cNvPr>
              <p:cNvSpPr txBox="1">
                <a:spLocks/>
              </p:cNvSpPr>
              <p:nvPr/>
            </p:nvSpPr>
            <p:spPr>
              <a:xfrm>
                <a:off x="2611361" y="2847862"/>
                <a:ext cx="3019418" cy="5976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800"/>
                  </a:lnSpc>
                  <a:spcAft>
                    <a:spcPts val="1000"/>
                  </a:spcAft>
                  <a:defRPr/>
                </a:pPr>
                <a:r>
                  <a:rPr lang="en-US" sz="1800" b="1" dirty="0">
                    <a:solidFill>
                      <a:schemeClr val="accent1">
                        <a:lumMod val="75000"/>
                      </a:schemeClr>
                    </a:solidFill>
                    <a:latin typeface="Source Sans Pro" panose="020B0503030403020204" pitchFamily="34" charset="0"/>
                    <a:ea typeface="Source Sans Pro" panose="020B0503030403020204" pitchFamily="34" charset="0"/>
                    <a:cs typeface="Raleway Heavy"/>
                  </a:rPr>
                  <a:t>First-Time Homeownership (FTH)</a:t>
                </a:r>
              </a:p>
            </p:txBody>
          </p:sp>
          <p:cxnSp>
            <p:nvCxnSpPr>
              <p:cNvPr id="26" name="Straight Connector 25">
                <a:extLst>
                  <a:ext uri="{FF2B5EF4-FFF2-40B4-BE49-F238E27FC236}">
                    <a16:creationId xmlns:a16="http://schemas.microsoft.com/office/drawing/2014/main" id="{81068536-C136-7135-EC5C-48B258A4D473}"/>
                  </a:ext>
                </a:extLst>
              </p:cNvPr>
              <p:cNvCxnSpPr>
                <a:cxnSpLocks/>
              </p:cNvCxnSpPr>
              <p:nvPr/>
            </p:nvCxnSpPr>
            <p:spPr>
              <a:xfrm>
                <a:off x="2628508" y="3425811"/>
                <a:ext cx="3287533" cy="0"/>
              </a:xfrm>
              <a:prstGeom prst="line">
                <a:avLst/>
              </a:prstGeom>
              <a:ln w="34925" cmpd="sng">
                <a:solidFill>
                  <a:srgbClr val="B63D42"/>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7" name="Title 1">
              <a:extLst>
                <a:ext uri="{FF2B5EF4-FFF2-40B4-BE49-F238E27FC236}">
                  <a16:creationId xmlns:a16="http://schemas.microsoft.com/office/drawing/2014/main" id="{1A98D728-855C-A8A3-3C6E-43219CD8A72A}"/>
                </a:ext>
              </a:extLst>
            </p:cNvPr>
            <p:cNvSpPr txBox="1">
              <a:spLocks/>
            </p:cNvSpPr>
            <p:nvPr/>
          </p:nvSpPr>
          <p:spPr>
            <a:xfrm>
              <a:off x="8308371" y="2922577"/>
              <a:ext cx="3545370" cy="295871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Locally-sourced “soft-second” mortgage program for down payment and closing cost assistance</a:t>
              </a:r>
            </a:p>
            <a:p>
              <a:pPr marL="285750" indent="-285750" algn="l">
                <a:lnSpc>
                  <a:spcPts val="1800"/>
                </a:lnSpc>
                <a:spcBef>
                  <a:spcPts val="1200"/>
                </a:spcBef>
                <a:buFont typeface="Arial" panose="020B0604020202020204" pitchFamily="34" charset="0"/>
                <a:buChar char="•"/>
                <a:defRPr/>
              </a:pPr>
              <a:r>
                <a:rPr lang="en-US" sz="1800" dirty="0">
                  <a:solidFill>
                    <a:prstClr val="black"/>
                  </a:solidFill>
                  <a:latin typeface="Source Sans Pro" panose="020B0503030403020204" pitchFamily="34" charset="0"/>
                  <a:ea typeface="Source Sans Pro" panose="020B0503030403020204" pitchFamily="34" charset="0"/>
                  <a:cs typeface="Raleway Heavy"/>
                </a:rPr>
                <a:t>Construction/rehab to create homeownership opportunities (by non-profit entities)</a:t>
              </a:r>
            </a:p>
          </p:txBody>
        </p:sp>
      </p:grpSp>
    </p:spTree>
    <p:extLst>
      <p:ext uri="{BB962C8B-B14F-4D97-AF65-F5344CB8AC3E}">
        <p14:creationId xmlns:p14="http://schemas.microsoft.com/office/powerpoint/2010/main" val="3323787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490487" y="28003"/>
            <a:ext cx="8302403" cy="10136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cap="none" dirty="0">
                <a:latin typeface="Source Sans Pro" panose="020B0503030403020204" pitchFamily="34" charset="0"/>
                <a:ea typeface="Source Sans Pro" panose="020B0503030403020204" pitchFamily="34" charset="0"/>
              </a:rPr>
              <a:t>Housing Creation &amp; Preservation Program </a:t>
            </a:r>
            <a:br>
              <a:rPr lang="en-US" sz="2800" b="1" cap="none" dirty="0">
                <a:latin typeface="Source Sans Pro" panose="020B0503030403020204" pitchFamily="34" charset="0"/>
                <a:ea typeface="Source Sans Pro" panose="020B0503030403020204" pitchFamily="34" charset="0"/>
              </a:rPr>
            </a:br>
            <a:r>
              <a:rPr lang="en-US" sz="2800" b="1" dirty="0">
                <a:latin typeface="Source Sans Pro" panose="020B0503030403020204" pitchFamily="34" charset="0"/>
                <a:ea typeface="Source Sans Pro" panose="020B0503030403020204" pitchFamily="34" charset="0"/>
              </a:rPr>
              <a:t>Funding Details</a:t>
            </a:r>
            <a:endParaRPr lang="en-US" sz="2800" b="1" dirty="0">
              <a:latin typeface="Source Sans Pro" panose="020B0503030403020204" pitchFamily="34" charset="0"/>
              <a:ea typeface="Source Sans Pro" panose="020B0503030403020204" pitchFamily="34" charset="0"/>
              <a:cs typeface="Raleway Heavy"/>
            </a:endParaRP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3"/>
          <a:srcRect/>
          <a:stretch/>
        </p:blipFill>
        <p:spPr>
          <a:xfrm>
            <a:off x="830121" y="201660"/>
            <a:ext cx="1267532" cy="839992"/>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AF8D71ED-DB78-070C-AA2A-93927F3C8792}"/>
              </a:ext>
            </a:extLst>
          </p:cNvPr>
          <p:cNvSpPr txBox="1">
            <a:spLocks/>
          </p:cNvSpPr>
          <p:nvPr/>
        </p:nvSpPr>
        <p:spPr>
          <a:xfrm>
            <a:off x="581192" y="2180496"/>
            <a:ext cx="11029615" cy="4145000"/>
          </a:xfrm>
          <a:prstGeom prst="rect">
            <a:avLst/>
          </a:prstGeom>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ClrTx/>
              <a:buNone/>
            </a:pPr>
            <a:r>
              <a:rPr lang="en-US" sz="2000" dirty="0">
                <a:solidFill>
                  <a:schemeClr val="tx1"/>
                </a:solidFill>
                <a:latin typeface="Source Sans Pro" panose="020B0503030403020204" pitchFamily="34" charset="0"/>
                <a:ea typeface="Source Sans Pro" panose="020B0503030403020204" pitchFamily="34" charset="0"/>
              </a:rPr>
              <a:t>Required Affordability</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At least 80% of a project’s HCP-funded units must target households at or below 60% AMI (Dutchess County)</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Remainder (no more than 20%) may target households up to 80% AMI (Dutchess County)</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compliance period (30 years)</a:t>
            </a:r>
          </a:p>
          <a:p>
            <a:pPr marL="0" indent="0">
              <a:buClrTx/>
              <a:buNone/>
            </a:pPr>
            <a:r>
              <a:rPr lang="en-US" sz="2000" dirty="0">
                <a:solidFill>
                  <a:schemeClr val="tx1"/>
                </a:solidFill>
                <a:latin typeface="Source Sans Pro" panose="020B0503030403020204" pitchFamily="34" charset="0"/>
                <a:ea typeface="Source Sans Pro" panose="020B0503030403020204" pitchFamily="34" charset="0"/>
              </a:rPr>
              <a:t>HCP Investment</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Minimum HCP subsidy is $10,000/unit</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Maximum HCP subsidy is $175,000/unit</a:t>
            </a:r>
          </a:p>
          <a:p>
            <a:pPr>
              <a:buClrTx/>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No maximum per project award level</a:t>
            </a:r>
          </a:p>
        </p:txBody>
      </p:sp>
    </p:spTree>
    <p:extLst>
      <p:ext uri="{BB962C8B-B14F-4D97-AF65-F5344CB8AC3E}">
        <p14:creationId xmlns:p14="http://schemas.microsoft.com/office/powerpoint/2010/main" val="2655471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02543" y="0"/>
            <a:ext cx="7186913" cy="10136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cap="none" dirty="0">
                <a:latin typeface="Source Sans Pro" panose="020B0503030403020204" pitchFamily="34" charset="0"/>
                <a:ea typeface="Source Sans Pro" panose="020B0503030403020204" pitchFamily="34" charset="0"/>
              </a:rPr>
              <a:t>Housing Creation &amp; Preservation Program </a:t>
            </a:r>
            <a:r>
              <a:rPr lang="en-US" sz="2800" b="1" dirty="0">
                <a:latin typeface="Source Sans Pro" panose="020B0503030403020204" pitchFamily="34" charset="0"/>
                <a:ea typeface="Source Sans Pro" panose="020B0503030403020204" pitchFamily="34" charset="0"/>
              </a:rPr>
              <a:t>Income &amp; Rent limits</a:t>
            </a:r>
            <a:endParaRPr lang="en-US" sz="2800" b="1" dirty="0">
              <a:latin typeface="Source Sans Pro" panose="020B0503030403020204" pitchFamily="34" charset="0"/>
              <a:ea typeface="Source Sans Pro" panose="020B0503030403020204" pitchFamily="34" charset="0"/>
              <a:cs typeface="Raleway Heavy"/>
            </a:endParaRP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3"/>
          <a:srcRect/>
          <a:stretch/>
        </p:blipFill>
        <p:spPr>
          <a:xfrm>
            <a:off x="830121" y="201660"/>
            <a:ext cx="1267532" cy="839992"/>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D0E5370-A6DD-C47E-1432-4B716B807382}"/>
              </a:ext>
            </a:extLst>
          </p:cNvPr>
          <p:cNvPicPr>
            <a:picLocks noChangeAspect="1"/>
          </p:cNvPicPr>
          <p:nvPr/>
        </p:nvPicPr>
        <p:blipFill>
          <a:blip r:embed="rId4"/>
          <a:stretch>
            <a:fillRect/>
          </a:stretch>
        </p:blipFill>
        <p:spPr>
          <a:xfrm>
            <a:off x="5090211" y="4069127"/>
            <a:ext cx="6679168" cy="2468833"/>
          </a:xfrm>
          <a:prstGeom prst="rect">
            <a:avLst/>
          </a:prstGeom>
        </p:spPr>
      </p:pic>
      <p:pic>
        <p:nvPicPr>
          <p:cNvPr id="3" name="Picture 2">
            <a:extLst>
              <a:ext uri="{FF2B5EF4-FFF2-40B4-BE49-F238E27FC236}">
                <a16:creationId xmlns:a16="http://schemas.microsoft.com/office/drawing/2014/main" id="{31E0616D-21E3-5147-4160-0A33F03BAA6D}"/>
              </a:ext>
            </a:extLst>
          </p:cNvPr>
          <p:cNvPicPr>
            <a:picLocks noChangeAspect="1"/>
          </p:cNvPicPr>
          <p:nvPr/>
        </p:nvPicPr>
        <p:blipFill>
          <a:blip r:embed="rId5"/>
          <a:stretch>
            <a:fillRect/>
          </a:stretch>
        </p:blipFill>
        <p:spPr>
          <a:xfrm>
            <a:off x="295621" y="1435919"/>
            <a:ext cx="6000099" cy="2633208"/>
          </a:xfrm>
          <a:prstGeom prst="rect">
            <a:avLst/>
          </a:prstGeom>
        </p:spPr>
      </p:pic>
    </p:spTree>
    <p:extLst>
      <p:ext uri="{BB962C8B-B14F-4D97-AF65-F5344CB8AC3E}">
        <p14:creationId xmlns:p14="http://schemas.microsoft.com/office/powerpoint/2010/main" val="180139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rPr>
              <a:t>1st Funding Round</a:t>
            </a:r>
            <a:endParaRPr lang="en-US" sz="2800" b="1" dirty="0">
              <a:latin typeface="Source Sans Pro" panose="020B0503030403020204" pitchFamily="34" charset="0"/>
              <a:ea typeface="Source Sans Pro" panose="020B0503030403020204" pitchFamily="34" charset="0"/>
              <a:cs typeface="Raleway Heavy"/>
            </a:endParaRP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3"/>
          <a:srcRect/>
          <a:stretch/>
        </p:blipFill>
        <p:spPr>
          <a:xfrm>
            <a:off x="830121" y="201660"/>
            <a:ext cx="1267532" cy="839992"/>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2CCD07AA-7778-6BE6-7374-5B2A71420402}"/>
              </a:ext>
            </a:extLst>
          </p:cNvPr>
          <p:cNvSpPr txBox="1">
            <a:spLocks/>
          </p:cNvSpPr>
          <p:nvPr/>
        </p:nvSpPr>
        <p:spPr>
          <a:xfrm>
            <a:off x="1633330" y="1114288"/>
            <a:ext cx="7379967" cy="5023912"/>
          </a:xfrm>
          <a:prstGeom prst="rect">
            <a:avLst/>
          </a:prstGeom>
          <a:ln w="57150">
            <a:no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buClrTx/>
            </a:pPr>
            <a:r>
              <a:rPr lang="en-US" sz="3200" dirty="0">
                <a:solidFill>
                  <a:schemeClr val="tx1"/>
                </a:solidFill>
                <a:latin typeface="Source Sans Pro" panose="020B0503030403020204" pitchFamily="34" charset="0"/>
                <a:ea typeface="Source Sans Pro" panose="020B0503030403020204" pitchFamily="34" charset="0"/>
              </a:rPr>
              <a:t>$9 million available in first round</a:t>
            </a:r>
          </a:p>
          <a:p>
            <a:pPr lvl="1">
              <a:buClrTx/>
            </a:pPr>
            <a:r>
              <a:rPr lang="en-US" sz="3200" dirty="0">
                <a:solidFill>
                  <a:schemeClr val="tx1"/>
                </a:solidFill>
                <a:latin typeface="Source Sans Pro" panose="020B0503030403020204" pitchFamily="34" charset="0"/>
                <a:ea typeface="Source Sans Pro" panose="020B0503030403020204" pitchFamily="34" charset="0"/>
              </a:rPr>
              <a:t>Opened on 10/13/22</a:t>
            </a:r>
          </a:p>
          <a:p>
            <a:pPr lvl="1">
              <a:buClrTx/>
            </a:pPr>
            <a:r>
              <a:rPr lang="en-US" sz="3200" dirty="0">
                <a:solidFill>
                  <a:schemeClr val="tx1"/>
                </a:solidFill>
                <a:latin typeface="Source Sans Pro" panose="020B0503030403020204" pitchFamily="34" charset="0"/>
                <a:ea typeface="Source Sans Pro" panose="020B0503030403020204" pitchFamily="34" charset="0"/>
              </a:rPr>
              <a:t>Applications were due on 11/30/22</a:t>
            </a:r>
          </a:p>
          <a:p>
            <a:pPr lvl="1">
              <a:buClrTx/>
            </a:pPr>
            <a:r>
              <a:rPr lang="en-US" sz="3200" dirty="0">
                <a:solidFill>
                  <a:schemeClr val="tx1"/>
                </a:solidFill>
                <a:latin typeface="Source Sans Pro" panose="020B0503030403020204" pitchFamily="34" charset="0"/>
                <a:ea typeface="Source Sans Pro" panose="020B0503030403020204" pitchFamily="34" charset="0"/>
              </a:rPr>
              <a:t>Received 8 applications totaling more than $22 million in funding requests</a:t>
            </a:r>
          </a:p>
          <a:p>
            <a:pPr lvl="1">
              <a:buClrTx/>
            </a:pPr>
            <a:r>
              <a:rPr lang="en-US" sz="3200" dirty="0">
                <a:solidFill>
                  <a:schemeClr val="tx1"/>
                </a:solidFill>
                <a:latin typeface="Source Sans Pro" panose="020B0503030403020204" pitchFamily="34" charset="0"/>
                <a:ea typeface="Source Sans Pro" panose="020B0503030403020204" pitchFamily="34" charset="0"/>
              </a:rPr>
              <a:t>Awarded 6 projects, which will result in 600+ units</a:t>
            </a:r>
            <a:br>
              <a:rPr lang="en-US" sz="2000" dirty="0">
                <a:solidFill>
                  <a:schemeClr val="accent1"/>
                </a:solidFill>
                <a:latin typeface="Source Sans Pro" panose="020B0503030403020204" pitchFamily="34" charset="0"/>
                <a:ea typeface="Source Sans Pro" panose="020B0503030403020204" pitchFamily="34" charset="0"/>
              </a:rPr>
            </a:br>
            <a:r>
              <a:rPr lang="en-US" sz="2000" dirty="0">
                <a:solidFill>
                  <a:schemeClr val="accent1"/>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5844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EF235C-81DF-F44A-AEDE-98013FF8A44E}"/>
              </a:ext>
            </a:extLst>
          </p:cNvPr>
          <p:cNvSpPr/>
          <p:nvPr/>
        </p:nvSpPr>
        <p:spPr>
          <a:xfrm>
            <a:off x="0" y="1"/>
            <a:ext cx="12192000" cy="974602"/>
          </a:xfrm>
          <a:prstGeom prst="rect">
            <a:avLst/>
          </a:prstGeom>
          <a:solidFill>
            <a:srgbClr val="B6A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397F7F2-210B-4442-BEBD-D2B748DEA015}"/>
              </a:ext>
            </a:extLst>
          </p:cNvPr>
          <p:cNvSpPr txBox="1">
            <a:spLocks/>
          </p:cNvSpPr>
          <p:nvPr/>
        </p:nvSpPr>
        <p:spPr>
          <a:xfrm>
            <a:off x="2553987" y="62395"/>
            <a:ext cx="8302403" cy="10136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lnSpc>
                <a:spcPts val="4000"/>
              </a:lnSpc>
              <a:defRPr/>
            </a:pPr>
            <a:r>
              <a:rPr lang="en-US" sz="2800" b="1" dirty="0">
                <a:latin typeface="Source Sans Pro" panose="020B0503030403020204" pitchFamily="34" charset="0"/>
                <a:ea typeface="Source Sans Pro" panose="020B0503030403020204" pitchFamily="34" charset="0"/>
              </a:rPr>
              <a:t>Challenges</a:t>
            </a:r>
            <a:endParaRPr lang="en-US" sz="2800" b="1" dirty="0">
              <a:latin typeface="Source Sans Pro" panose="020B0503030403020204" pitchFamily="34" charset="0"/>
              <a:ea typeface="Source Sans Pro" panose="020B0503030403020204" pitchFamily="34" charset="0"/>
              <a:cs typeface="Raleway Heavy"/>
            </a:endParaRPr>
          </a:p>
        </p:txBody>
      </p:sp>
      <p:pic>
        <p:nvPicPr>
          <p:cNvPr id="22" name="Picture 21">
            <a:extLst>
              <a:ext uri="{FF2B5EF4-FFF2-40B4-BE49-F238E27FC236}">
                <a16:creationId xmlns:a16="http://schemas.microsoft.com/office/drawing/2014/main" id="{41581DEE-13EC-594A-B055-566FA96CE960}"/>
              </a:ext>
            </a:extLst>
          </p:cNvPr>
          <p:cNvPicPr>
            <a:picLocks noChangeAspect="1"/>
          </p:cNvPicPr>
          <p:nvPr/>
        </p:nvPicPr>
        <p:blipFill>
          <a:blip r:embed="rId3"/>
          <a:srcRect/>
          <a:stretch/>
        </p:blipFill>
        <p:spPr>
          <a:xfrm>
            <a:off x="830121" y="201660"/>
            <a:ext cx="1267532" cy="839992"/>
          </a:xfrm>
          <a:prstGeom prst="rect">
            <a:avLst/>
          </a:prstGeom>
        </p:spPr>
      </p:pic>
      <p:cxnSp>
        <p:nvCxnSpPr>
          <p:cNvPr id="25" name="Straight Connector 24">
            <a:extLst>
              <a:ext uri="{FF2B5EF4-FFF2-40B4-BE49-F238E27FC236}">
                <a16:creationId xmlns:a16="http://schemas.microsoft.com/office/drawing/2014/main" id="{E348EC8B-A4DA-E14B-9071-A26AFEDB94CA}"/>
              </a:ext>
            </a:extLst>
          </p:cNvPr>
          <p:cNvCxnSpPr>
            <a:cxnSpLocks/>
          </p:cNvCxnSpPr>
          <p:nvPr/>
        </p:nvCxnSpPr>
        <p:spPr>
          <a:xfrm>
            <a:off x="325474" y="2078492"/>
            <a:ext cx="11394642" cy="0"/>
          </a:xfrm>
          <a:prstGeom prst="line">
            <a:avLst/>
          </a:prstGeom>
          <a:ln w="34925"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26C30BAB-4DB7-B5CF-745E-5CDB0412B90E}"/>
              </a:ext>
            </a:extLst>
          </p:cNvPr>
          <p:cNvSpPr txBox="1">
            <a:spLocks/>
          </p:cNvSpPr>
          <p:nvPr/>
        </p:nvSpPr>
        <p:spPr>
          <a:xfrm>
            <a:off x="1143000" y="2057400"/>
            <a:ext cx="9872871" cy="4038600"/>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ClrTx/>
            </a:pPr>
            <a:r>
              <a:rPr lang="en-US" sz="3200" dirty="0">
                <a:solidFill>
                  <a:schemeClr val="tx1"/>
                </a:solidFill>
                <a:latin typeface="Source Sans Pro" panose="020B0503030403020204" pitchFamily="34" charset="0"/>
                <a:ea typeface="Source Sans Pro" panose="020B0503030403020204" pitchFamily="34" charset="0"/>
              </a:rPr>
              <a:t>Long Term (Permanent Funding)</a:t>
            </a:r>
          </a:p>
          <a:p>
            <a:pPr>
              <a:buClrTx/>
            </a:pPr>
            <a:r>
              <a:rPr lang="en-US" sz="3200" dirty="0">
                <a:solidFill>
                  <a:schemeClr val="tx1"/>
                </a:solidFill>
                <a:latin typeface="Source Sans Pro" panose="020B0503030403020204" pitchFamily="34" charset="0"/>
                <a:ea typeface="Source Sans Pro" panose="020B0503030403020204" pitchFamily="34" charset="0"/>
              </a:rPr>
              <a:t>Knowledge \ Experience</a:t>
            </a:r>
          </a:p>
          <a:p>
            <a:pPr>
              <a:buClrTx/>
            </a:pPr>
            <a:r>
              <a:rPr lang="en-US" sz="3200" dirty="0">
                <a:solidFill>
                  <a:schemeClr val="tx1"/>
                </a:solidFill>
                <a:latin typeface="Source Sans Pro" panose="020B0503030403020204" pitchFamily="34" charset="0"/>
                <a:ea typeface="Source Sans Pro" panose="020B0503030403020204" pitchFamily="34" charset="0"/>
              </a:rPr>
              <a:t>Scalability (Rural vs. Suburban vs. Urban)</a:t>
            </a:r>
          </a:p>
          <a:p>
            <a:pPr>
              <a:buClrTx/>
            </a:pPr>
            <a:r>
              <a:rPr lang="en-US" sz="3200" dirty="0">
                <a:solidFill>
                  <a:schemeClr val="tx1"/>
                </a:solidFill>
                <a:latin typeface="Source Sans Pro" panose="020B0503030403020204" pitchFamily="34" charset="0"/>
                <a:ea typeface="Source Sans Pro" panose="020B0503030403020204" pitchFamily="34" charset="0"/>
              </a:rPr>
              <a:t>Development Approval Process</a:t>
            </a:r>
          </a:p>
          <a:p>
            <a:pPr>
              <a:buClrTx/>
            </a:pPr>
            <a:r>
              <a:rPr lang="en-US" sz="3200" dirty="0">
                <a:solidFill>
                  <a:schemeClr val="tx1"/>
                </a:solidFill>
                <a:latin typeface="Source Sans Pro" panose="020B0503030403020204" pitchFamily="34" charset="0"/>
                <a:ea typeface="Source Sans Pro" panose="020B0503030403020204" pitchFamily="34" charset="0"/>
              </a:rPr>
              <a:t>Community Support</a:t>
            </a:r>
          </a:p>
          <a:p>
            <a:endParaRPr lang="en-US" dirty="0">
              <a:latin typeface="Source Sans Pro" panose="020B0503030403020204" pitchFamily="34" charset="0"/>
              <a:ea typeface="Source Sans Pro" panose="020B0503030403020204" pitchFamily="34" charset="0"/>
            </a:endParaRPr>
          </a:p>
          <a:p>
            <a:pPr lvl="1"/>
            <a:endParaRPr lang="en-US" dirty="0"/>
          </a:p>
        </p:txBody>
      </p:sp>
    </p:spTree>
    <p:extLst>
      <p:ext uri="{BB962C8B-B14F-4D97-AF65-F5344CB8AC3E}">
        <p14:creationId xmlns:p14="http://schemas.microsoft.com/office/powerpoint/2010/main" val="215651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0762-B15B-19A2-CCE9-A0BF1D5655D5}"/>
              </a:ext>
            </a:extLst>
          </p:cNvPr>
          <p:cNvSpPr>
            <a:spLocks noGrp="1"/>
          </p:cNvSpPr>
          <p:nvPr>
            <p:ph type="title"/>
          </p:nvPr>
        </p:nvSpPr>
        <p:spPr>
          <a:xfrm>
            <a:off x="838200" y="365126"/>
            <a:ext cx="10515600" cy="1165618"/>
          </a:xfrm>
        </p:spPr>
        <p:txBody>
          <a:bodyPr>
            <a:normAutofit fontScale="90000"/>
          </a:bodyPr>
          <a:lstStyle/>
          <a:p>
            <a:pPr algn="ctr"/>
            <a:r>
              <a:rPr lang="en-US" dirty="0"/>
              <a:t>        Law Enforcement Assisted Diversion (LEAD)</a:t>
            </a:r>
          </a:p>
        </p:txBody>
      </p:sp>
      <p:pic>
        <p:nvPicPr>
          <p:cNvPr id="5" name="Content Placeholder 4" descr="Friends talking outside">
            <a:extLst>
              <a:ext uri="{FF2B5EF4-FFF2-40B4-BE49-F238E27FC236}">
                <a16:creationId xmlns:a16="http://schemas.microsoft.com/office/drawing/2014/main" id="{7B0385D8-0924-D296-E6F5-E95E271118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6522" y="2988859"/>
            <a:ext cx="4415051" cy="2943367"/>
          </a:xfrm>
        </p:spPr>
      </p:pic>
      <p:pic>
        <p:nvPicPr>
          <p:cNvPr id="7" name="Picture 6" descr="Close-up of hand being held">
            <a:extLst>
              <a:ext uri="{FF2B5EF4-FFF2-40B4-BE49-F238E27FC236}">
                <a16:creationId xmlns:a16="http://schemas.microsoft.com/office/drawing/2014/main" id="{2F1C736C-3498-486D-22C2-A31D4FB15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949" y="1530743"/>
            <a:ext cx="4789931" cy="3196675"/>
          </a:xfrm>
          <a:prstGeom prst="rect">
            <a:avLst/>
          </a:prstGeom>
        </p:spPr>
      </p:pic>
      <p:sp>
        <p:nvSpPr>
          <p:cNvPr id="8" name="TextBox 7">
            <a:extLst>
              <a:ext uri="{FF2B5EF4-FFF2-40B4-BE49-F238E27FC236}">
                <a16:creationId xmlns:a16="http://schemas.microsoft.com/office/drawing/2014/main" id="{0B3B43B5-CBA1-2F62-96FC-20B75AFB435C}"/>
              </a:ext>
            </a:extLst>
          </p:cNvPr>
          <p:cNvSpPr txBox="1"/>
          <p:nvPr/>
        </p:nvSpPr>
        <p:spPr>
          <a:xfrm>
            <a:off x="6446522" y="2097173"/>
            <a:ext cx="4907278" cy="646331"/>
          </a:xfrm>
          <a:prstGeom prst="rect">
            <a:avLst/>
          </a:prstGeom>
          <a:noFill/>
        </p:spPr>
        <p:txBody>
          <a:bodyPr wrap="square" rtlCol="0">
            <a:spAutoFit/>
          </a:bodyPr>
          <a:lstStyle/>
          <a:p>
            <a:r>
              <a:rPr lang="en-US" i="1" dirty="0">
                <a:latin typeface="Abadi" panose="020F0502020204030204" pitchFamily="34" charset="0"/>
              </a:rPr>
              <a:t>Intensive- street based- case management </a:t>
            </a:r>
          </a:p>
          <a:p>
            <a:endParaRPr lang="en-US" i="1" dirty="0">
              <a:latin typeface="Abadi" panose="020F0502020204030204" pitchFamily="34" charset="0"/>
            </a:endParaRPr>
          </a:p>
        </p:txBody>
      </p:sp>
      <p:sp>
        <p:nvSpPr>
          <p:cNvPr id="9" name="TextBox 8">
            <a:extLst>
              <a:ext uri="{FF2B5EF4-FFF2-40B4-BE49-F238E27FC236}">
                <a16:creationId xmlns:a16="http://schemas.microsoft.com/office/drawing/2014/main" id="{250EB58E-D606-D81D-9E51-9AD68FC26C7E}"/>
              </a:ext>
            </a:extLst>
          </p:cNvPr>
          <p:cNvSpPr txBox="1"/>
          <p:nvPr/>
        </p:nvSpPr>
        <p:spPr>
          <a:xfrm>
            <a:off x="1107949" y="5129784"/>
            <a:ext cx="4789930" cy="932688"/>
          </a:xfrm>
          <a:prstGeom prst="rect">
            <a:avLst/>
          </a:prstGeom>
          <a:noFill/>
        </p:spPr>
        <p:txBody>
          <a:bodyPr wrap="square" rtlCol="0">
            <a:spAutoFit/>
          </a:bodyPr>
          <a:lstStyle/>
          <a:p>
            <a:r>
              <a:rPr lang="en-US" sz="1800" i="1" dirty="0">
                <a:latin typeface="Abadi" panose="020B0604020104020204" pitchFamily="34" charset="0"/>
                <a:cs typeface="Georgia"/>
              </a:rPr>
              <a:t>for people with VERY complex needs </a:t>
            </a:r>
            <a:r>
              <a:rPr lang="en-US" sz="1800" b="1" i="1" dirty="0">
                <a:latin typeface="Abadi" panose="020B0604020104020204" pitchFamily="34" charset="0"/>
                <a:cs typeface="Georgia"/>
              </a:rPr>
              <a:t>who just can’t be reached</a:t>
            </a:r>
            <a:r>
              <a:rPr lang="en-US" sz="1800" i="1" dirty="0">
                <a:latin typeface="Abadi" panose="020B0604020104020204" pitchFamily="34" charset="0"/>
                <a:cs typeface="Georgia"/>
              </a:rPr>
              <a:t> by existing systems and interventions.</a:t>
            </a:r>
          </a:p>
        </p:txBody>
      </p:sp>
    </p:spTree>
    <p:extLst>
      <p:ext uri="{BB962C8B-B14F-4D97-AF65-F5344CB8AC3E}">
        <p14:creationId xmlns:p14="http://schemas.microsoft.com/office/powerpoint/2010/main" val="3375843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Wooden blocks with question marks">
            <a:extLst>
              <a:ext uri="{FF2B5EF4-FFF2-40B4-BE49-F238E27FC236}">
                <a16:creationId xmlns:a16="http://schemas.microsoft.com/office/drawing/2014/main" id="{84850250-6B1C-F452-0029-96207D00B4DD}"/>
              </a:ext>
            </a:extLst>
          </p:cNvPr>
          <p:cNvPicPr>
            <a:picLocks noGrp="1" noChangeAspect="1"/>
          </p:cNvPicPr>
          <p:nvPr>
            <p:ph idx="1"/>
          </p:nvPr>
        </p:nvPicPr>
        <p:blipFill>
          <a:blip r:embed="rId2">
            <a:alphaModFix amt="25000"/>
            <a:extLst>
              <a:ext uri="{28A0092B-C50C-407E-A947-70E740481C1C}">
                <a14:useLocalDpi xmlns:a14="http://schemas.microsoft.com/office/drawing/2010/main" val="0"/>
              </a:ext>
            </a:extLst>
          </a:blip>
          <a:srcRect t="12148" b="3582"/>
          <a:stretch/>
        </p:blipFill>
        <p:spPr>
          <a:xfrm>
            <a:off x="20" y="3809"/>
            <a:ext cx="12191980" cy="6858000"/>
          </a:xfrm>
          <a:prstGeom prst="rect">
            <a:avLst/>
          </a:prstGeom>
        </p:spPr>
      </p:pic>
      <p:cxnSp>
        <p:nvCxnSpPr>
          <p:cNvPr id="18" name="Straight Connector 17">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942F78-45EB-78DB-DE34-05C3433B4534}"/>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Questions?</a:t>
            </a:r>
          </a:p>
        </p:txBody>
      </p:sp>
    </p:spTree>
    <p:extLst>
      <p:ext uri="{BB962C8B-B14F-4D97-AF65-F5344CB8AC3E}">
        <p14:creationId xmlns:p14="http://schemas.microsoft.com/office/powerpoint/2010/main" val="806205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48B9CB6-6E97-DF93-6A39-552D774655A4}"/>
              </a:ext>
            </a:extLst>
          </p:cNvPr>
          <p:cNvSpPr>
            <a:spLocks noGrp="1"/>
          </p:cNvSpPr>
          <p:nvPr>
            <p:ph type="title"/>
          </p:nvPr>
        </p:nvSpPr>
        <p:spPr>
          <a:xfrm>
            <a:off x="1143000" y="609600"/>
            <a:ext cx="9875520" cy="1356360"/>
          </a:xfrm>
        </p:spPr>
        <p:txBody>
          <a:bodyPr>
            <a:normAutofit/>
          </a:bodyPr>
          <a:lstStyle/>
          <a:p>
            <a:r>
              <a:rPr lang="en-US">
                <a:solidFill>
                  <a:srgbClr val="FFFFFF"/>
                </a:solidFill>
              </a:rPr>
              <a:t>Contact us!</a:t>
            </a:r>
          </a:p>
        </p:txBody>
      </p:sp>
      <p:sp useBgFill="1">
        <p:nvSpPr>
          <p:cNvPr id="17" name="Rectangle 16">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A0F1197-9A9E-CC34-0116-C757073EE2CB}"/>
              </a:ext>
            </a:extLst>
          </p:cNvPr>
          <p:cNvSpPr>
            <a:spLocks noGrp="1"/>
          </p:cNvSpPr>
          <p:nvPr>
            <p:ph idx="1"/>
          </p:nvPr>
        </p:nvSpPr>
        <p:spPr>
          <a:xfrm>
            <a:off x="1143000" y="2852530"/>
            <a:ext cx="9872871" cy="3243469"/>
          </a:xfrm>
        </p:spPr>
        <p:txBody>
          <a:bodyPr>
            <a:normAutofit/>
          </a:bodyPr>
          <a:lstStyle/>
          <a:p>
            <a:pPr lvl="3"/>
            <a:endParaRPr lang="en-US">
              <a:solidFill>
                <a:schemeClr val="tx1"/>
              </a:solidFill>
            </a:endParaRPr>
          </a:p>
          <a:p>
            <a:pPr lvl="3"/>
            <a:r>
              <a:rPr lang="en-US" b="1">
                <a:solidFill>
                  <a:schemeClr val="tx1"/>
                </a:solidFill>
                <a:effectLst/>
                <a:highlight>
                  <a:srgbClr val="FFFFFF"/>
                </a:highlight>
                <a:latin typeface="+mj-lt"/>
                <a:ea typeface="PMingLiU" panose="020B0604030504040204" pitchFamily="18" charset="-120"/>
              </a:rPr>
              <a:t>Eoin Wrafter, AICP, Commissioner, Planning and Development </a:t>
            </a:r>
          </a:p>
          <a:p>
            <a:pPr marL="822960" lvl="3" indent="0">
              <a:buNone/>
            </a:pPr>
            <a:r>
              <a:rPr lang="en-US" b="1">
                <a:solidFill>
                  <a:schemeClr val="tx1"/>
                </a:solidFill>
                <a:latin typeface="+mj-lt"/>
              </a:rPr>
              <a:t>		</a:t>
            </a:r>
            <a:r>
              <a:rPr lang="en-US" b="1" u="sng">
                <a:solidFill>
                  <a:schemeClr val="tx1"/>
                </a:solidFill>
                <a:latin typeface="+mj-lt"/>
              </a:rPr>
              <a:t>ewrafter@dutchessny.gov  </a:t>
            </a:r>
            <a:r>
              <a:rPr lang="en-US" b="1" u="sng">
                <a:solidFill>
                  <a:schemeClr val="tx1"/>
                </a:solidFill>
                <a:effectLst/>
                <a:highlight>
                  <a:srgbClr val="FFFFFF"/>
                </a:highlight>
                <a:latin typeface="+mj-lt"/>
              </a:rPr>
              <a:t> </a:t>
            </a:r>
            <a:r>
              <a:rPr lang="en-US" b="1">
                <a:solidFill>
                  <a:schemeClr val="tx1"/>
                </a:solidFill>
                <a:effectLst/>
                <a:highlight>
                  <a:srgbClr val="FFFFFF"/>
                </a:highlight>
                <a:latin typeface="+mj-lt"/>
              </a:rPr>
              <a:t>(845) 486-3600</a:t>
            </a:r>
          </a:p>
          <a:p>
            <a:pPr marL="822960" lvl="3" indent="0">
              <a:buNone/>
            </a:pPr>
            <a:endParaRPr lang="en-US" b="1">
              <a:solidFill>
                <a:schemeClr val="tx1"/>
              </a:solidFill>
              <a:latin typeface="+mj-lt"/>
            </a:endParaRPr>
          </a:p>
          <a:p>
            <a:pPr lvl="3"/>
            <a:r>
              <a:rPr lang="en-US" b="1">
                <a:solidFill>
                  <a:schemeClr val="tx1"/>
                </a:solidFill>
                <a:latin typeface="+mj-lt"/>
              </a:rPr>
              <a:t>Christie Bonomo-Gose, LMSW, Director of Adult Services, Department of Community &amp; Family Services</a:t>
            </a:r>
          </a:p>
          <a:p>
            <a:pPr marL="822960" lvl="3" indent="0">
              <a:buNone/>
            </a:pPr>
            <a:r>
              <a:rPr lang="en-US" b="1">
                <a:solidFill>
                  <a:schemeClr val="tx1"/>
                </a:solidFill>
                <a:latin typeface="+mj-lt"/>
              </a:rPr>
              <a:t>		</a:t>
            </a:r>
            <a:r>
              <a:rPr lang="en-US" b="1" u="sng">
                <a:solidFill>
                  <a:schemeClr val="tx1"/>
                </a:solidFill>
                <a:effectLst/>
                <a:highlight>
                  <a:srgbClr val="FFFFFF"/>
                </a:highlight>
                <a:latin typeface="+mj-lt"/>
                <a:hlinkClick r:id="rId3">
                  <a:extLst>
                    <a:ext uri="{A12FA001-AC4F-418D-AE19-62706E023703}">
                      <ahyp:hlinkClr xmlns:ahyp="http://schemas.microsoft.com/office/drawing/2018/hyperlinkcolor" val="tx"/>
                    </a:ext>
                  </a:extLst>
                </a:hlinkClick>
              </a:rPr>
              <a:t> Christie.Bonomo-Gose@dfa.state.ny.us</a:t>
            </a:r>
            <a:r>
              <a:rPr lang="en-US" b="1" u="sng">
                <a:solidFill>
                  <a:schemeClr val="tx1"/>
                </a:solidFill>
                <a:effectLst/>
                <a:highlight>
                  <a:srgbClr val="FFFFFF"/>
                </a:highlight>
                <a:latin typeface="+mj-lt"/>
              </a:rPr>
              <a:t>   </a:t>
            </a:r>
            <a:r>
              <a:rPr lang="en-US" b="1">
                <a:solidFill>
                  <a:schemeClr val="tx1"/>
                </a:solidFill>
                <a:effectLst/>
                <a:highlight>
                  <a:srgbClr val="FFFFFF"/>
                </a:highlight>
                <a:latin typeface="+mj-lt"/>
              </a:rPr>
              <a:t>(845) 486-3026 </a:t>
            </a:r>
          </a:p>
          <a:p>
            <a:pPr marL="822960" lvl="3" indent="0">
              <a:buNone/>
            </a:pPr>
            <a:endParaRPr lang="en-US" b="1">
              <a:solidFill>
                <a:schemeClr val="tx1"/>
              </a:solidFill>
              <a:latin typeface="+mj-lt"/>
            </a:endParaRPr>
          </a:p>
          <a:p>
            <a:pPr lvl="3"/>
            <a:r>
              <a:rPr lang="en-US" b="1">
                <a:solidFill>
                  <a:schemeClr val="tx1"/>
                </a:solidFill>
                <a:latin typeface="+mj-lt"/>
              </a:rPr>
              <a:t>Jean-Marie Niebuhr, LCSW-R Commissioner, Department of Mental Health </a:t>
            </a:r>
          </a:p>
          <a:p>
            <a:pPr marL="822960" lvl="3" indent="0">
              <a:buNone/>
            </a:pPr>
            <a:r>
              <a:rPr lang="en-US" b="1">
                <a:solidFill>
                  <a:schemeClr val="tx1"/>
                </a:solidFill>
                <a:latin typeface="+mj-lt"/>
              </a:rPr>
              <a:t>		</a:t>
            </a:r>
            <a:r>
              <a:rPr lang="en-US" b="1" u="sng">
                <a:solidFill>
                  <a:schemeClr val="tx1"/>
                </a:solidFill>
                <a:latin typeface="+mj-lt"/>
              </a:rPr>
              <a:t>jmniebuhr@dutchessny.gov   </a:t>
            </a:r>
            <a:r>
              <a:rPr lang="en-US" b="1">
                <a:solidFill>
                  <a:schemeClr val="tx1"/>
                </a:solidFill>
                <a:latin typeface="+mj-lt"/>
              </a:rPr>
              <a:t>(845)486-3791</a:t>
            </a:r>
            <a:br>
              <a:rPr lang="en-US" b="1">
                <a:solidFill>
                  <a:schemeClr val="tx1"/>
                </a:solidFill>
                <a:latin typeface="+mj-lt"/>
              </a:rPr>
            </a:br>
            <a:endParaRPr lang="en-US" b="1">
              <a:solidFill>
                <a:schemeClr val="tx1"/>
              </a:solidFill>
              <a:latin typeface="+mj-lt"/>
            </a:endParaRPr>
          </a:p>
          <a:p>
            <a:pPr lvl="3"/>
            <a:endParaRPr lang="en-US">
              <a:solidFill>
                <a:schemeClr val="tx1"/>
              </a:solidFill>
            </a:endParaRPr>
          </a:p>
          <a:p>
            <a:pPr lvl="3"/>
            <a:endParaRPr lang="en-US">
              <a:solidFill>
                <a:schemeClr val="tx1"/>
              </a:solidFill>
            </a:endParaRPr>
          </a:p>
          <a:p>
            <a:pPr lvl="3"/>
            <a:endParaRPr lang="en-US">
              <a:solidFill>
                <a:schemeClr val="tx1"/>
              </a:solidFill>
            </a:endParaRPr>
          </a:p>
          <a:p>
            <a:pPr lvl="1"/>
            <a:endParaRPr lang="en-US">
              <a:solidFill>
                <a:schemeClr val="tx1"/>
              </a:solidFill>
            </a:endParaRPr>
          </a:p>
          <a:p>
            <a:pPr lvl="1"/>
            <a:endParaRPr lang="en-US">
              <a:solidFill>
                <a:schemeClr val="tx1"/>
              </a:solidFill>
            </a:endParaRPr>
          </a:p>
          <a:p>
            <a:pPr lvl="1"/>
            <a:endParaRPr lang="en-US">
              <a:solidFill>
                <a:schemeClr val="tx1"/>
              </a:solidFill>
            </a:endParaRPr>
          </a:p>
        </p:txBody>
      </p:sp>
    </p:spTree>
    <p:extLst>
      <p:ext uri="{BB962C8B-B14F-4D97-AF65-F5344CB8AC3E}">
        <p14:creationId xmlns:p14="http://schemas.microsoft.com/office/powerpoint/2010/main" val="44923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2EAD-E662-77A4-663D-410196C2EB8B}"/>
              </a:ext>
            </a:extLst>
          </p:cNvPr>
          <p:cNvSpPr>
            <a:spLocks noGrp="1"/>
          </p:cNvSpPr>
          <p:nvPr>
            <p:ph type="title"/>
          </p:nvPr>
        </p:nvSpPr>
        <p:spPr/>
        <p:txBody>
          <a:bodyPr/>
          <a:lstStyle/>
          <a:p>
            <a:pPr algn="ctr"/>
            <a:r>
              <a:rPr lang="en-US" sz="4400" b="1" dirty="0">
                <a:latin typeface="Calibri" pitchFamily="34" charset="0"/>
              </a:rPr>
              <a:t>How LEAD Works</a:t>
            </a:r>
            <a:endParaRPr lang="en-US" dirty="0"/>
          </a:p>
        </p:txBody>
      </p:sp>
      <p:pic>
        <p:nvPicPr>
          <p:cNvPr id="4" name="Content Placeholder 3">
            <a:extLst>
              <a:ext uri="{FF2B5EF4-FFF2-40B4-BE49-F238E27FC236}">
                <a16:creationId xmlns:a16="http://schemas.microsoft.com/office/drawing/2014/main" id="{BA1357EB-9134-110A-8D25-76A07FD5BAF6}"/>
              </a:ext>
            </a:extLst>
          </p:cNvPr>
          <p:cNvPicPr>
            <a:picLocks noGrp="1" noChangeAspect="1"/>
          </p:cNvPicPr>
          <p:nvPr>
            <p:ph idx="1"/>
          </p:nvPr>
        </p:nvPicPr>
        <p:blipFill>
          <a:blip r:embed="rId3"/>
          <a:stretch>
            <a:fillRect/>
          </a:stretch>
        </p:blipFill>
        <p:spPr>
          <a:xfrm>
            <a:off x="146304" y="1600200"/>
            <a:ext cx="11704320" cy="4791456"/>
          </a:xfrm>
          <a:prstGeom prst="rect">
            <a:avLst/>
          </a:prstGeom>
        </p:spPr>
      </p:pic>
    </p:spTree>
    <p:extLst>
      <p:ext uri="{BB962C8B-B14F-4D97-AF65-F5344CB8AC3E}">
        <p14:creationId xmlns:p14="http://schemas.microsoft.com/office/powerpoint/2010/main" val="213516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B3F3A082-2AE2-52A3-315E-5870A2BDF593}"/>
              </a:ext>
            </a:extLst>
          </p:cNvPr>
          <p:cNvSpPr txBox="1"/>
          <p:nvPr/>
        </p:nvSpPr>
        <p:spPr>
          <a:xfrm>
            <a:off x="7888731" y="982639"/>
            <a:ext cx="3582416" cy="5113361"/>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sz="3600" i="1" dirty="0">
                <a:solidFill>
                  <a:schemeClr val="accent1"/>
                </a:solidFill>
              </a:rPr>
              <a:t>LEAD intervention takes time</a:t>
            </a:r>
          </a:p>
          <a:p>
            <a:pPr indent="-182880" defTabSz="914400">
              <a:lnSpc>
                <a:spcPct val="90000"/>
              </a:lnSpc>
              <a:spcAft>
                <a:spcPts val="600"/>
              </a:spcAft>
              <a:buClr>
                <a:schemeClr val="accent1"/>
              </a:buClr>
              <a:buSzPct val="80000"/>
              <a:buFont typeface="Corbel" pitchFamily="34" charset="0"/>
              <a:buChar char="•"/>
            </a:pPr>
            <a:endParaRPr lang="en-US" sz="3600" i="1" dirty="0">
              <a:solidFill>
                <a:schemeClr val="accent1"/>
              </a:solidFill>
            </a:endParaRPr>
          </a:p>
          <a:p>
            <a:pPr indent="-182880" defTabSz="914400">
              <a:lnSpc>
                <a:spcPct val="90000"/>
              </a:lnSpc>
              <a:spcAft>
                <a:spcPts val="600"/>
              </a:spcAft>
              <a:buClr>
                <a:schemeClr val="accent1"/>
              </a:buClr>
              <a:buSzPct val="80000"/>
              <a:buFont typeface="Corbel" pitchFamily="34" charset="0"/>
              <a:buChar char="•"/>
            </a:pPr>
            <a:r>
              <a:rPr lang="en-US" sz="3600" i="1" dirty="0">
                <a:solidFill>
                  <a:schemeClr val="accent1"/>
                </a:solidFill>
              </a:rPr>
              <a:t>Measure success carefully</a:t>
            </a:r>
          </a:p>
          <a:p>
            <a:pPr indent="-182880" defTabSz="914400">
              <a:lnSpc>
                <a:spcPct val="90000"/>
              </a:lnSpc>
              <a:spcAft>
                <a:spcPts val="600"/>
              </a:spcAft>
              <a:buClr>
                <a:schemeClr val="accent1"/>
              </a:buClr>
              <a:buSzPct val="80000"/>
              <a:buFont typeface="Corbel" pitchFamily="34" charset="0"/>
              <a:buChar char="•"/>
            </a:pPr>
            <a:endParaRPr lang="en-US" sz="3600" i="1" dirty="0">
              <a:solidFill>
                <a:schemeClr val="accent1"/>
              </a:solidFill>
            </a:endParaRPr>
          </a:p>
          <a:p>
            <a:pPr indent="-182880" defTabSz="914400">
              <a:lnSpc>
                <a:spcPct val="90000"/>
              </a:lnSpc>
              <a:spcAft>
                <a:spcPts val="600"/>
              </a:spcAft>
              <a:buClr>
                <a:schemeClr val="accent1"/>
              </a:buClr>
              <a:buSzPct val="80000"/>
              <a:buFont typeface="Corbel" pitchFamily="34" charset="0"/>
              <a:buChar char="•"/>
            </a:pPr>
            <a:r>
              <a:rPr lang="en-US" sz="3600" i="1" dirty="0">
                <a:solidFill>
                  <a:schemeClr val="accent1"/>
                </a:solidFill>
              </a:rPr>
              <a:t>Micro-person; Macro- system </a:t>
            </a:r>
          </a:p>
          <a:p>
            <a:pPr indent="-182880" defTabSz="914400">
              <a:lnSpc>
                <a:spcPct val="90000"/>
              </a:lnSpc>
              <a:spcAft>
                <a:spcPts val="600"/>
              </a:spcAft>
              <a:buClr>
                <a:schemeClr val="accent1"/>
              </a:buClr>
              <a:buSzPct val="80000"/>
              <a:buFont typeface="Corbel" pitchFamily="34" charset="0"/>
              <a:buChar char="•"/>
            </a:pPr>
            <a:endParaRPr lang="en-US" sz="1600" i="1" dirty="0">
              <a:solidFill>
                <a:schemeClr val="accent1"/>
              </a:solidFill>
            </a:endParaRPr>
          </a:p>
        </p:txBody>
      </p:sp>
      <p:sp>
        <p:nvSpPr>
          <p:cNvPr id="18" name="Rectangle 17">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Hourglass on a flat surface">
            <a:extLst>
              <a:ext uri="{FF2B5EF4-FFF2-40B4-BE49-F238E27FC236}">
                <a16:creationId xmlns:a16="http://schemas.microsoft.com/office/drawing/2014/main" id="{C1587167-9E4C-2819-CE6D-B9A7739225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1034" y="1286796"/>
            <a:ext cx="3121358" cy="2083506"/>
          </a:xfrm>
          <a:prstGeom prst="rect">
            <a:avLst/>
          </a:prstGeom>
        </p:spPr>
      </p:pic>
      <p:sp>
        <p:nvSpPr>
          <p:cNvPr id="22" name="Rectangle 21">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3FAF13-CEC5-E3C5-25AB-FB386EEB5FD3}"/>
              </a:ext>
            </a:extLst>
          </p:cNvPr>
          <p:cNvPicPr>
            <a:picLocks noChangeAspect="1"/>
          </p:cNvPicPr>
          <p:nvPr/>
        </p:nvPicPr>
        <p:blipFill>
          <a:blip r:embed="rId4"/>
          <a:stretch>
            <a:fillRect/>
          </a:stretch>
        </p:blipFill>
        <p:spPr>
          <a:xfrm>
            <a:off x="4443116" y="3315684"/>
            <a:ext cx="2480365" cy="2480365"/>
          </a:xfrm>
          <a:prstGeom prst="rect">
            <a:avLst/>
          </a:prstGeom>
        </p:spPr>
      </p:pic>
    </p:spTree>
    <p:extLst>
      <p:ext uri="{BB962C8B-B14F-4D97-AF65-F5344CB8AC3E}">
        <p14:creationId xmlns:p14="http://schemas.microsoft.com/office/powerpoint/2010/main" val="416439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665DE74-53D9-E947-2FD4-E3F5F6BB6252}"/>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200" b="1" cap="all">
                <a:solidFill>
                  <a:srgbClr val="FFFFFF"/>
                </a:solidFill>
              </a:rPr>
              <a:t>This isn’t that…it’s different </a:t>
            </a:r>
          </a:p>
        </p:txBody>
      </p:sp>
      <p:pic>
        <p:nvPicPr>
          <p:cNvPr id="5" name="Content Placeholder 4" descr="Close up of a red and black marbles">
            <a:extLst>
              <a:ext uri="{FF2B5EF4-FFF2-40B4-BE49-F238E27FC236}">
                <a16:creationId xmlns:a16="http://schemas.microsoft.com/office/drawing/2014/main" id="{AB63164A-D7AD-1252-DAE0-E29ADA7ED4C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506" r="2" b="2"/>
          <a:stretch/>
        </p:blipFill>
        <p:spPr>
          <a:xfrm>
            <a:off x="872064" y="857675"/>
            <a:ext cx="6045576" cy="5140669"/>
          </a:xfrm>
          <a:prstGeom prst="rect">
            <a:avLst/>
          </a:prstGeom>
        </p:spPr>
      </p:pic>
    </p:spTree>
    <p:extLst>
      <p:ext uri="{BB962C8B-B14F-4D97-AF65-F5344CB8AC3E}">
        <p14:creationId xmlns:p14="http://schemas.microsoft.com/office/powerpoint/2010/main" val="222267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F6ED3D-BEC9-433A-B753-609FD3F3B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5E72059-EBF8-1422-E3B5-FCCC3B6CEF27}"/>
              </a:ext>
            </a:extLst>
          </p:cNvPr>
          <p:cNvSpPr>
            <a:spLocks noGrp="1"/>
          </p:cNvSpPr>
          <p:nvPr>
            <p:ph type="title"/>
          </p:nvPr>
        </p:nvSpPr>
        <p:spPr>
          <a:xfrm>
            <a:off x="6106704" y="609600"/>
            <a:ext cx="5364444" cy="1356360"/>
          </a:xfrm>
        </p:spPr>
        <p:txBody>
          <a:bodyPr vert="horz" lIns="91440" tIns="45720" rIns="91440" bIns="45720" rtlCol="0" anchor="ctr">
            <a:normAutofit/>
          </a:bodyPr>
          <a:lstStyle/>
          <a:p>
            <a:r>
              <a:rPr lang="en-US"/>
              <a:t>Success!</a:t>
            </a:r>
          </a:p>
        </p:txBody>
      </p:sp>
      <p:pic>
        <p:nvPicPr>
          <p:cNvPr id="5" name="Content Placeholder 4" descr="A pair of pants and slippers on a table&#10;&#10;Description automatically generated">
            <a:extLst>
              <a:ext uri="{FF2B5EF4-FFF2-40B4-BE49-F238E27FC236}">
                <a16:creationId xmlns:a16="http://schemas.microsoft.com/office/drawing/2014/main" id="{FDA35196-2002-D3D4-2C5E-4198D09208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755" r="3" b="3"/>
          <a:stretch/>
        </p:blipFill>
        <p:spPr>
          <a:xfrm rot="5400000">
            <a:off x="262203" y="1171663"/>
            <a:ext cx="3252317" cy="2372029"/>
          </a:xfrm>
          <a:prstGeom prst="rect">
            <a:avLst/>
          </a:prstGeom>
        </p:spPr>
      </p:pic>
      <p:sp>
        <p:nvSpPr>
          <p:cNvPr id="27" name="Rectangle 26">
            <a:extLst>
              <a:ext uri="{FF2B5EF4-FFF2-40B4-BE49-F238E27FC236}">
                <a16:creationId xmlns:a16="http://schemas.microsoft.com/office/drawing/2014/main" id="{6BB3B575-5DE0-4222-BFD0-3EF183422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5243" y="731519"/>
            <a:ext cx="2395567" cy="2142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bottles and a towel&#10;&#10;Description automatically generated">
            <a:extLst>
              <a:ext uri="{FF2B5EF4-FFF2-40B4-BE49-F238E27FC236}">
                <a16:creationId xmlns:a16="http://schemas.microsoft.com/office/drawing/2014/main" id="{354B49FE-20FA-BF3B-7DD4-BF6A1A8B64F0}"/>
              </a:ext>
            </a:extLst>
          </p:cNvPr>
          <p:cNvPicPr>
            <a:picLocks noChangeAspect="1"/>
          </p:cNvPicPr>
          <p:nvPr/>
        </p:nvPicPr>
        <p:blipFill>
          <a:blip r:embed="rId4">
            <a:extLst>
              <a:ext uri="{28A0092B-C50C-407E-A947-70E740481C1C}">
                <a14:useLocalDpi xmlns:a14="http://schemas.microsoft.com/office/drawing/2010/main" val="0"/>
              </a:ext>
            </a:extLst>
          </a:blip>
          <a:srcRect l="12854" r="3279"/>
          <a:stretch/>
        </p:blipFill>
        <p:spPr>
          <a:xfrm>
            <a:off x="3235243" y="731519"/>
            <a:ext cx="2395567" cy="2142310"/>
          </a:xfrm>
          <a:prstGeom prst="rect">
            <a:avLst/>
          </a:prstGeom>
        </p:spPr>
      </p:pic>
      <p:sp>
        <p:nvSpPr>
          <p:cNvPr id="28" name="Rectangle 27">
            <a:extLst>
              <a:ext uri="{FF2B5EF4-FFF2-40B4-BE49-F238E27FC236}">
                <a16:creationId xmlns:a16="http://schemas.microsoft.com/office/drawing/2014/main" id="{C415A303-9056-4604-A81B-16C7F329A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347" y="4126208"/>
            <a:ext cx="2372029" cy="20378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snacks on a table&#10;&#10;Description automatically generated">
            <a:extLst>
              <a:ext uri="{FF2B5EF4-FFF2-40B4-BE49-F238E27FC236}">
                <a16:creationId xmlns:a16="http://schemas.microsoft.com/office/drawing/2014/main" id="{67959393-29BF-0602-625F-4DF269C63A6D}"/>
              </a:ext>
            </a:extLst>
          </p:cNvPr>
          <p:cNvPicPr>
            <a:picLocks noChangeAspect="1"/>
          </p:cNvPicPr>
          <p:nvPr/>
        </p:nvPicPr>
        <p:blipFill>
          <a:blip r:embed="rId5">
            <a:extLst>
              <a:ext uri="{28A0092B-C50C-407E-A947-70E740481C1C}">
                <a14:useLocalDpi xmlns:a14="http://schemas.microsoft.com/office/drawing/2010/main" val="0"/>
              </a:ext>
            </a:extLst>
          </a:blip>
          <a:srcRect l="5483" r="30084" b="3"/>
          <a:stretch/>
        </p:blipFill>
        <p:spPr>
          <a:xfrm rot="5400000">
            <a:off x="869428" y="3959127"/>
            <a:ext cx="2037867" cy="2372029"/>
          </a:xfrm>
          <a:prstGeom prst="rect">
            <a:avLst/>
          </a:prstGeom>
        </p:spPr>
      </p:pic>
      <p:pic>
        <p:nvPicPr>
          <p:cNvPr id="9" name="Picture 8" descr="A group of food items on a table&#10;&#10;Description automatically generated">
            <a:extLst>
              <a:ext uri="{FF2B5EF4-FFF2-40B4-BE49-F238E27FC236}">
                <a16:creationId xmlns:a16="http://schemas.microsoft.com/office/drawing/2014/main" id="{82D802AB-8863-71CE-0737-02C8438C1D49}"/>
              </a:ext>
            </a:extLst>
          </p:cNvPr>
          <p:cNvPicPr>
            <a:picLocks noChangeAspect="1"/>
          </p:cNvPicPr>
          <p:nvPr/>
        </p:nvPicPr>
        <p:blipFill>
          <a:blip r:embed="rId6">
            <a:extLst>
              <a:ext uri="{28A0092B-C50C-407E-A947-70E740481C1C}">
                <a14:useLocalDpi xmlns:a14="http://schemas.microsoft.com/office/drawing/2010/main" val="0"/>
              </a:ext>
            </a:extLst>
          </a:blip>
          <a:srcRect r="1369" b="-3"/>
          <a:stretch/>
        </p:blipFill>
        <p:spPr>
          <a:xfrm rot="5400000">
            <a:off x="2857883" y="3391147"/>
            <a:ext cx="3150287" cy="2395566"/>
          </a:xfrm>
          <a:prstGeom prst="rect">
            <a:avLst/>
          </a:prstGeom>
        </p:spPr>
      </p:pic>
      <p:sp>
        <p:nvSpPr>
          <p:cNvPr id="14" name="TextBox 13">
            <a:extLst>
              <a:ext uri="{FF2B5EF4-FFF2-40B4-BE49-F238E27FC236}">
                <a16:creationId xmlns:a16="http://schemas.microsoft.com/office/drawing/2014/main" id="{E3AE0778-AB5A-C8CC-76E4-2F9B2AFA93BF}"/>
              </a:ext>
            </a:extLst>
          </p:cNvPr>
          <p:cNvSpPr txBox="1"/>
          <p:nvPr/>
        </p:nvSpPr>
        <p:spPr>
          <a:xfrm>
            <a:off x="6106703" y="2057400"/>
            <a:ext cx="5364444" cy="4038600"/>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buClr>
              <a:buSzPct val="80000"/>
              <a:buFont typeface="Corbel" pitchFamily="34" charset="0"/>
              <a:buChar char="•"/>
            </a:pPr>
            <a:r>
              <a:rPr lang="en-US" sz="2000" b="0" i="0" dirty="0">
                <a:solidFill>
                  <a:schemeClr val="accent1"/>
                </a:solidFill>
                <a:effectLst/>
                <a:highlight>
                  <a:srgbClr val="FFFFFF"/>
                </a:highlight>
              </a:rPr>
              <a:t>A 58 Year old participant was street homeless for 10+ years, displaying and verbalizing skepticism of LEAD case management and shown mistrust of local agencies has been able to work with MHA housing program and attend regular weekly counseling meetings and adhere to the regulations of the housing agreement for 4 months. He has challenged himself and addressed his concerns in a manner that is respectful and therefore allowed him to maintain his housing during moments of frustration and uncertainty</a:t>
            </a:r>
            <a:endParaRPr lang="en-US" sz="2000" dirty="0">
              <a:solidFill>
                <a:schemeClr val="accent1"/>
              </a:solidFill>
            </a:endParaRPr>
          </a:p>
        </p:txBody>
      </p:sp>
    </p:spTree>
    <p:extLst>
      <p:ext uri="{BB962C8B-B14F-4D97-AF65-F5344CB8AC3E}">
        <p14:creationId xmlns:p14="http://schemas.microsoft.com/office/powerpoint/2010/main" val="25813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2ADB18-4E7C-4441-A89B-FC68F3D9C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Magnifying glass showing decling performance">
            <a:extLst>
              <a:ext uri="{FF2B5EF4-FFF2-40B4-BE49-F238E27FC236}">
                <a16:creationId xmlns:a16="http://schemas.microsoft.com/office/drawing/2014/main" id="{33361B80-20CA-3112-2832-10CD2D90BA43}"/>
              </a:ext>
            </a:extLst>
          </p:cNvPr>
          <p:cNvPicPr>
            <a:picLocks noGrp="1" noChangeAspect="1"/>
          </p:cNvPicPr>
          <p:nvPr>
            <p:ph idx="1"/>
          </p:nvPr>
        </p:nvPicPr>
        <p:blipFill>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903" b="14827"/>
          <a:stretch/>
        </p:blipFill>
        <p:spPr>
          <a:xfrm>
            <a:off x="20" y="10"/>
            <a:ext cx="12191980" cy="6857990"/>
          </a:xfrm>
          <a:prstGeom prst="rect">
            <a:avLst/>
          </a:prstGeom>
        </p:spPr>
      </p:pic>
      <p:sp>
        <p:nvSpPr>
          <p:cNvPr id="2" name="Title 1">
            <a:extLst>
              <a:ext uri="{FF2B5EF4-FFF2-40B4-BE49-F238E27FC236}">
                <a16:creationId xmlns:a16="http://schemas.microsoft.com/office/drawing/2014/main" id="{B25C2BAB-0407-DA0A-9306-37FD3ED3B79B}"/>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a:solidFill>
                  <a:schemeClr val="bg1"/>
                </a:solidFill>
              </a:rPr>
              <a:t>LEAD Outcomes</a:t>
            </a:r>
          </a:p>
        </p:txBody>
      </p:sp>
      <p:sp>
        <p:nvSpPr>
          <p:cNvPr id="6" name="TextBox 5">
            <a:extLst>
              <a:ext uri="{FF2B5EF4-FFF2-40B4-BE49-F238E27FC236}">
                <a16:creationId xmlns:a16="http://schemas.microsoft.com/office/drawing/2014/main" id="{4A9E43C8-1547-10BB-7D94-11D67355882B}"/>
              </a:ext>
            </a:extLst>
          </p:cNvPr>
          <p:cNvSpPr txBox="1"/>
          <p:nvPr/>
        </p:nvSpPr>
        <p:spPr>
          <a:xfrm>
            <a:off x="1143000" y="2057400"/>
            <a:ext cx="9872871" cy="4038600"/>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42 participants enrolled</a:t>
            </a:r>
          </a:p>
          <a:p>
            <a:pPr marL="285750"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76% have avoided incarceration</a:t>
            </a:r>
          </a:p>
          <a:p>
            <a:pPr marL="285750"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9 have obtained stable, long term housing </a:t>
            </a:r>
          </a:p>
          <a:p>
            <a:pPr marL="285750"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7 were at risk of homelessness/eviction and have been able to maintain housing with LEAD assistance </a:t>
            </a:r>
          </a:p>
          <a:p>
            <a:pPr marL="285750"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15 have entered MH and/or SUD treatment </a:t>
            </a:r>
          </a:p>
          <a:p>
            <a:pPr marL="285750" indent="-182880" defTabSz="914400">
              <a:lnSpc>
                <a:spcPct val="90000"/>
              </a:lnSpc>
              <a:spcAft>
                <a:spcPts val="600"/>
              </a:spcAft>
              <a:buClr>
                <a:schemeClr val="accent1"/>
              </a:buClr>
              <a:buSzPct val="80000"/>
              <a:buFont typeface="Corbel" pitchFamily="34" charset="0"/>
              <a:buChar char="•"/>
            </a:pPr>
            <a:endParaRPr lang="en-US" dirty="0">
              <a:solidFill>
                <a:schemeClr val="bg1"/>
              </a:solidFill>
            </a:endParaRPr>
          </a:p>
        </p:txBody>
      </p:sp>
    </p:spTree>
    <p:extLst>
      <p:ext uri="{BB962C8B-B14F-4D97-AF65-F5344CB8AC3E}">
        <p14:creationId xmlns:p14="http://schemas.microsoft.com/office/powerpoint/2010/main" val="243830038"/>
      </p:ext>
    </p:extLst>
  </p:cSld>
  <p:clrMapOvr>
    <a:masterClrMapping/>
  </p:clrMapOvr>
</p:sld>
</file>

<file path=ppt/theme/theme1.xml><?xml version="1.0" encoding="utf-8"?>
<a:theme xmlns:a="http://schemas.openxmlformats.org/drawingml/2006/main" name="Basis">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10116</TotalTime>
  <Words>2453</Words>
  <Application>Microsoft Office PowerPoint</Application>
  <PresentationFormat>Widescreen</PresentationFormat>
  <Paragraphs>326</Paragraphs>
  <Slides>41</Slides>
  <Notes>35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Abadi</vt:lpstr>
      <vt:lpstr>Aptos</vt:lpstr>
      <vt:lpstr>Arial</vt:lpstr>
      <vt:lpstr>Calibri</vt:lpstr>
      <vt:lpstr>Corbel</vt:lpstr>
      <vt:lpstr>Courier New</vt:lpstr>
      <vt:lpstr>Georgia</vt:lpstr>
      <vt:lpstr>Raleway</vt:lpstr>
      <vt:lpstr>Roboto</vt:lpstr>
      <vt:lpstr>Segoe UI</vt:lpstr>
      <vt:lpstr>Source Sans Pro</vt:lpstr>
      <vt:lpstr>Source Sans Pro Light</vt:lpstr>
      <vt:lpstr>Symbol</vt:lpstr>
      <vt:lpstr>Wingdings</vt:lpstr>
      <vt:lpstr>Basis</vt:lpstr>
      <vt:lpstr>  Dutchess County </vt:lpstr>
      <vt:lpstr>PowerPoint Presentation</vt:lpstr>
      <vt:lpstr>PowerPoint Presentation</vt:lpstr>
      <vt:lpstr>        Law Enforcement Assisted Diversion (LEAD)</vt:lpstr>
      <vt:lpstr>How LEAD Works</vt:lpstr>
      <vt:lpstr>PowerPoint Presentation</vt:lpstr>
      <vt:lpstr>This isn’t that…it’s different </vt:lpstr>
      <vt:lpstr>Success!</vt:lpstr>
      <vt:lpstr>LEAD Outcomes</vt:lpstr>
      <vt:lpstr>Oxford House- the model </vt:lpstr>
      <vt:lpstr>Oxford House in Dutchess County </vt:lpstr>
      <vt:lpstr>HOT (Homeless Outreach Teams) </vt:lpstr>
      <vt:lpstr>Housing Trust Fund </vt:lpstr>
      <vt:lpstr>   Dutchess County Continuum of Care (DCC0C) </vt:lpstr>
      <vt:lpstr> Continuum of care </vt:lpstr>
      <vt:lpstr>DCCoC Partners</vt:lpstr>
      <vt:lpstr> Continuum of care </vt:lpstr>
      <vt:lpstr>Local Leaders</vt:lpstr>
      <vt:lpstr>DCCoC Funding</vt:lpstr>
      <vt:lpstr>Homeless outreach team (hot) Committee</vt:lpstr>
      <vt:lpstr>What is the HOT Committee</vt:lpstr>
      <vt:lpstr>HOT Committee Partners  (Memorandum of Understanding )</vt:lpstr>
      <vt:lpstr>Housing Outreach Team (HOT)  Multi-Disciplinary Partners</vt:lpstr>
      <vt:lpstr>Housing Outreach Team (HOT)  Multi-Disciplinary Partners</vt:lpstr>
      <vt:lpstr>HOT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Dutchess County</dc:title>
  <dc:creator>Niebuhr, Jean-Marie</dc:creator>
  <cp:lastModifiedBy>Jeanette Stanziano</cp:lastModifiedBy>
  <cp:revision>8</cp:revision>
  <dcterms:created xsi:type="dcterms:W3CDTF">2024-08-20T19:34:59Z</dcterms:created>
  <dcterms:modified xsi:type="dcterms:W3CDTF">2024-09-04T18:15:02Z</dcterms:modified>
</cp:coreProperties>
</file>