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57.jpg" ContentType="image/jpg"/>
  <Override PartName="/ppt/media/image58.jpg" ContentType="image/jp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0" r:id="rId4"/>
  </p:sldMasterIdLst>
  <p:notesMasterIdLst>
    <p:notesMasterId r:id="rId27"/>
  </p:notesMasterIdLst>
  <p:sldIdLst>
    <p:sldId id="738" r:id="rId5"/>
    <p:sldId id="2147483468" r:id="rId6"/>
    <p:sldId id="2147483391" r:id="rId7"/>
    <p:sldId id="2147483467" r:id="rId8"/>
    <p:sldId id="378" r:id="rId9"/>
    <p:sldId id="2146848458" r:id="rId10"/>
    <p:sldId id="2147483380" r:id="rId11"/>
    <p:sldId id="2146848731" r:id="rId12"/>
    <p:sldId id="2147483456" r:id="rId13"/>
    <p:sldId id="2146848489" r:id="rId14"/>
    <p:sldId id="332" r:id="rId15"/>
    <p:sldId id="2147483457" r:id="rId16"/>
    <p:sldId id="2147483458" r:id="rId17"/>
    <p:sldId id="2147483459" r:id="rId18"/>
    <p:sldId id="2147483460" r:id="rId19"/>
    <p:sldId id="1909" r:id="rId20"/>
    <p:sldId id="2147483463" r:id="rId21"/>
    <p:sldId id="2147483462" r:id="rId22"/>
    <p:sldId id="2147483466" r:id="rId23"/>
    <p:sldId id="2147483461" r:id="rId24"/>
    <p:sldId id="2147483464" r:id="rId25"/>
    <p:sldId id="2147483469" r:id="rId26"/>
  </p:sldIdLst>
  <p:sldSz cx="9144000" cy="5143500" type="screen16x9"/>
  <p:notesSz cx="6858000" cy="9144000"/>
  <p:custDataLst>
    <p:tags r:id="rId28"/>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8" pos="2880" userDrawn="1">
          <p15:clr>
            <a:srgbClr val="A4A3A4"/>
          </p15:clr>
        </p15:guide>
        <p15:guide id="18" pos="5592" userDrawn="1">
          <p15:clr>
            <a:srgbClr val="A4A3A4"/>
          </p15:clr>
        </p15:guide>
        <p15:guide id="21" orient="horz" pos="5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116C80-047A-5086-1EEB-FC5EEE08FE97}" name="Rita Sulma" initials="RS" userId="c4c4cf156cdc50b5" providerId="Windows Live"/>
  <p188:author id="{D8539EAD-DDA4-C61C-F3F6-241CED452C21}" name="Fronczak, Elizabeth" initials="FE" userId="S::Elizabeth.Fronczak@nrg.com::6d524ccc-cef0-4331-902a-61f3006563ac" providerId="AD"/>
  <p188:author id="{D73C18B6-33A0-380B-0B6F-C83E15576C3B}" name="Fronczak, Elizabeth" initials="FE" userId="S::elizabeth.fronczak@nrg.com::6d524ccc-cef0-4331-902a-61f3006563ac" providerId="AD"/>
  <p188:author id="{D37297F8-0630-5E0C-9DA2-78F5A7C8B472}" name="Brown, Lauren" initials="BL" userId="S::Lauren.Brown@nrg.com::14a31523-0a29-4d5f-a81b-b6b6a6b6c3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arrie" initials="C" lastIdx="16" clrIdx="6">
    <p:extLst>
      <p:ext uri="{19B8F6BF-5375-455C-9EA6-DF929625EA0E}">
        <p15:presenceInfo xmlns:p15="http://schemas.microsoft.com/office/powerpoint/2012/main" userId="b0570e3ce61230e6" providerId="Windows Live"/>
      </p:ext>
    </p:extLst>
  </p:cmAuthor>
  <p:cmAuthor id="1" name="Martin, Heather" initials="MH" lastIdx="2" clrIdx="0">
    <p:extLst>
      <p:ext uri="{19B8F6BF-5375-455C-9EA6-DF929625EA0E}">
        <p15:presenceInfo xmlns:p15="http://schemas.microsoft.com/office/powerpoint/2012/main" userId="S-1-5-21-3477516186-3207770243-1980310034-14235" providerId="AD"/>
      </p:ext>
    </p:extLst>
  </p:cmAuthor>
  <p:cmAuthor id="8" name="Rottmann, Hans" initials="RH" lastIdx="3" clrIdx="7">
    <p:extLst>
      <p:ext uri="{19B8F6BF-5375-455C-9EA6-DF929625EA0E}">
        <p15:presenceInfo xmlns:p15="http://schemas.microsoft.com/office/powerpoint/2012/main" userId="S::Hans.Rottmann@nrg.com::47427e73-724e-4b95-a5f1-1bbd7c1c3a3a" providerId="AD"/>
      </p:ext>
    </p:extLst>
  </p:cmAuthor>
  <p:cmAuthor id="2" name="Girard, Hayley" initials="GH" lastIdx="68" clrIdx="1">
    <p:extLst>
      <p:ext uri="{19B8F6BF-5375-455C-9EA6-DF929625EA0E}">
        <p15:presenceInfo xmlns:p15="http://schemas.microsoft.com/office/powerpoint/2012/main" userId="S::Hayley.Girard@nrg.com::73bedf7b-2205-444f-b03c-7b97769aafca" providerId="AD"/>
      </p:ext>
    </p:extLst>
  </p:cmAuthor>
  <p:cmAuthor id="9" name="Bigler, Timothy" initials="BT" lastIdx="2" clrIdx="8">
    <p:extLst>
      <p:ext uri="{19B8F6BF-5375-455C-9EA6-DF929625EA0E}">
        <p15:presenceInfo xmlns:p15="http://schemas.microsoft.com/office/powerpoint/2012/main" userId="S::Timothy.Bigler@nrg.com::76d6915f-5d3f-470e-b6da-d7f4ae521bf4" providerId="AD"/>
      </p:ext>
    </p:extLst>
  </p:cmAuthor>
  <p:cmAuthor id="3" name="Chik, Felix" initials="CF" lastIdx="1" clrIdx="2">
    <p:extLst>
      <p:ext uri="{19B8F6BF-5375-455C-9EA6-DF929625EA0E}">
        <p15:presenceInfo xmlns:p15="http://schemas.microsoft.com/office/powerpoint/2012/main" userId="S::Felix.Chik@nrg.com::5d5a3fc1-81a1-498e-ad7c-8b36a23443ba" providerId="AD"/>
      </p:ext>
    </p:extLst>
  </p:cmAuthor>
  <p:cmAuthor id="10" name="Rita Sulma" initials="RS" lastIdx="1" clrIdx="9">
    <p:extLst>
      <p:ext uri="{19B8F6BF-5375-455C-9EA6-DF929625EA0E}">
        <p15:presenceInfo xmlns:p15="http://schemas.microsoft.com/office/powerpoint/2012/main" userId="5f0d41dcede3bb7f" providerId="Windows Live"/>
      </p:ext>
    </p:extLst>
  </p:cmAuthor>
  <p:cmAuthor id="4" name="Osei Kuffour, Ashley" initials="OKA" lastIdx="20" clrIdx="3">
    <p:extLst>
      <p:ext uri="{19B8F6BF-5375-455C-9EA6-DF929625EA0E}">
        <p15:presenceInfo xmlns:p15="http://schemas.microsoft.com/office/powerpoint/2012/main" userId="S::Ashley.OseiKuffour@nrg.com::9bc83d06-5139-4e02-a51c-e7eadb547cb0" providerId="AD"/>
      </p:ext>
    </p:extLst>
  </p:cmAuthor>
  <p:cmAuthor id="5" name="Brown, Lauren" initials="BL" lastIdx="11" clrIdx="4">
    <p:extLst>
      <p:ext uri="{19B8F6BF-5375-455C-9EA6-DF929625EA0E}">
        <p15:presenceInfo xmlns:p15="http://schemas.microsoft.com/office/powerpoint/2012/main" userId="S::Lauren.Brown@nrg.com::14a31523-0a29-4d5f-a81b-b6b6a6b6c31b" providerId="AD"/>
      </p:ext>
    </p:extLst>
  </p:cmAuthor>
  <p:cmAuthor id="6" name="Avant, Laura" initials="AL" lastIdx="7" clrIdx="5">
    <p:extLst>
      <p:ext uri="{19B8F6BF-5375-455C-9EA6-DF929625EA0E}">
        <p15:presenceInfo xmlns:p15="http://schemas.microsoft.com/office/powerpoint/2012/main" userId="S::Laura.Avant@nrg.com::223a90a6-24b4-4136-a4a1-1498bf9701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C4FC"/>
    <a:srgbClr val="0B30B6"/>
    <a:srgbClr val="EFF9FF"/>
    <a:srgbClr val="18AAFD"/>
    <a:srgbClr val="E7EDDB"/>
    <a:srgbClr val="0A38D9"/>
    <a:srgbClr val="F9F9F9"/>
    <a:srgbClr val="F7F7F7"/>
    <a:srgbClr val="235FE7"/>
    <a:srgbClr val="1DE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6BD2A-73ED-42D7-908C-6AA67794EC03}" v="3" dt="2024-11-06T00:21:43.432"/>
  </p1510:revLst>
</p1510:revInfo>
</file>

<file path=ppt/tableStyles.xml><?xml version="1.0" encoding="utf-8"?>
<a:tblStyleLst xmlns:a="http://schemas.openxmlformats.org/drawingml/2006/main" def="{72833802-FEF1-4C79-8D5D-14CF1EAF98D9}">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537" autoAdjust="0"/>
  </p:normalViewPr>
  <p:slideViewPr>
    <p:cSldViewPr snapToGrid="0">
      <p:cViewPr varScale="1">
        <p:scale>
          <a:sx n="138" d="100"/>
          <a:sy n="138" d="100"/>
        </p:scale>
        <p:origin x="816" y="114"/>
      </p:cViewPr>
      <p:guideLst>
        <p:guide pos="2880"/>
        <p:guide pos="5592"/>
        <p:guide orient="horz" pos="564"/>
      </p:guideLst>
    </p:cSldViewPr>
  </p:slideViewPr>
  <p:notesTextViewPr>
    <p:cViewPr>
      <p:scale>
        <a:sx n="1" d="1"/>
        <a:sy n="1" d="1"/>
      </p:scale>
      <p:origin x="0" y="0"/>
    </p:cViewPr>
  </p:notesTextViewPr>
  <p:sorterViewPr>
    <p:cViewPr>
      <p:scale>
        <a:sx n="139" d="100"/>
        <a:sy n="139" d="100"/>
      </p:scale>
      <p:origin x="0" y="-34900"/>
    </p:cViewPr>
  </p:sorterViewPr>
  <p:notesViewPr>
    <p:cSldViewPr snapToGrid="0">
      <p:cViewPr>
        <p:scale>
          <a:sx n="1" d="2"/>
          <a:sy n="1" d="2"/>
        </p:scale>
        <p:origin x="0" y="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Stanziano" userId="bf4c4c88-b2ed-474c-a412-e3cbe4ba2133" providerId="ADAL" clId="{F356BD2A-73ED-42D7-908C-6AA67794EC03}"/>
    <pc:docChg chg="custSel addSld modSld">
      <pc:chgData name="Jeanette Stanziano" userId="bf4c4c88-b2ed-474c-a412-e3cbe4ba2133" providerId="ADAL" clId="{F356BD2A-73ED-42D7-908C-6AA67794EC03}" dt="2024-11-06T00:22:43.413" v="114" actId="1076"/>
      <pc:docMkLst>
        <pc:docMk/>
      </pc:docMkLst>
      <pc:sldChg chg="modSp mod">
        <pc:chgData name="Jeanette Stanziano" userId="bf4c4c88-b2ed-474c-a412-e3cbe4ba2133" providerId="ADAL" clId="{F356BD2A-73ED-42D7-908C-6AA67794EC03}" dt="2024-11-06T00:22:43.413" v="114" actId="1076"/>
        <pc:sldMkLst>
          <pc:docMk/>
          <pc:sldMk cId="2156706459" sldId="738"/>
        </pc:sldMkLst>
        <pc:spChg chg="mod">
          <ac:chgData name="Jeanette Stanziano" userId="bf4c4c88-b2ed-474c-a412-e3cbe4ba2133" providerId="ADAL" clId="{F356BD2A-73ED-42D7-908C-6AA67794EC03}" dt="2024-11-06T00:22:43.413" v="114" actId="1076"/>
          <ac:spMkLst>
            <pc:docMk/>
            <pc:sldMk cId="2156706459" sldId="738"/>
            <ac:spMk id="7" creationId="{2E264F04-B93E-42C5-AF5A-0AB18CB81A39}"/>
          </ac:spMkLst>
        </pc:spChg>
      </pc:sldChg>
      <pc:sldChg chg="addSp delSp modSp new mod modClrScheme chgLayout">
        <pc:chgData name="Jeanette Stanziano" userId="bf4c4c88-b2ed-474c-a412-e3cbe4ba2133" providerId="ADAL" clId="{F356BD2A-73ED-42D7-908C-6AA67794EC03}" dt="2024-11-06T00:20:14.341" v="81" actId="14100"/>
        <pc:sldMkLst>
          <pc:docMk/>
          <pc:sldMk cId="2132941479" sldId="2147483468"/>
        </pc:sldMkLst>
        <pc:spChg chg="add mod">
          <ac:chgData name="Jeanette Stanziano" userId="bf4c4c88-b2ed-474c-a412-e3cbe4ba2133" providerId="ADAL" clId="{F356BD2A-73ED-42D7-908C-6AA67794EC03}" dt="2024-11-06T00:20:14.341" v="81" actId="14100"/>
          <ac:spMkLst>
            <pc:docMk/>
            <pc:sldMk cId="2132941479" sldId="2147483468"/>
            <ac:spMk id="4" creationId="{A3CBDCB4-7A21-267D-FDC1-DDCF7295AA18}"/>
          </ac:spMkLst>
        </pc:spChg>
        <pc:spChg chg="add mod">
          <ac:chgData name="Jeanette Stanziano" userId="bf4c4c88-b2ed-474c-a412-e3cbe4ba2133" providerId="ADAL" clId="{F356BD2A-73ED-42D7-908C-6AA67794EC03}" dt="2024-11-06T00:19:29.812" v="77" actId="1076"/>
          <ac:spMkLst>
            <pc:docMk/>
            <pc:sldMk cId="2132941479" sldId="2147483468"/>
            <ac:spMk id="5" creationId="{39419748-0F61-E02F-7BC5-80D8B1F9B3DF}"/>
          </ac:spMkLst>
        </pc:spChg>
        <pc:spChg chg="add del mod">
          <ac:chgData name="Jeanette Stanziano" userId="bf4c4c88-b2ed-474c-a412-e3cbe4ba2133" providerId="ADAL" clId="{F356BD2A-73ED-42D7-908C-6AA67794EC03}" dt="2024-11-06T00:18:14.531" v="9" actId="478"/>
          <ac:spMkLst>
            <pc:docMk/>
            <pc:sldMk cId="2132941479" sldId="2147483468"/>
            <ac:spMk id="8" creationId="{F4B76709-09D1-1EB7-E6DA-28DDB14FCE47}"/>
          </ac:spMkLst>
        </pc:spChg>
        <pc:spChg chg="add del mod">
          <ac:chgData name="Jeanette Stanziano" userId="bf4c4c88-b2ed-474c-a412-e3cbe4ba2133" providerId="ADAL" clId="{F356BD2A-73ED-42D7-908C-6AA67794EC03}" dt="2024-11-06T00:18:22.403" v="11" actId="478"/>
          <ac:spMkLst>
            <pc:docMk/>
            <pc:sldMk cId="2132941479" sldId="2147483468"/>
            <ac:spMk id="10" creationId="{9A8CC383-5615-BA8D-96BF-A1E8E42A75D8}"/>
          </ac:spMkLst>
        </pc:spChg>
        <pc:picChg chg="add mod">
          <ac:chgData name="Jeanette Stanziano" userId="bf4c4c88-b2ed-474c-a412-e3cbe4ba2133" providerId="ADAL" clId="{F356BD2A-73ED-42D7-908C-6AA67794EC03}" dt="2024-11-06T00:19:24.983" v="76" actId="1076"/>
          <ac:picMkLst>
            <pc:docMk/>
            <pc:sldMk cId="2132941479" sldId="2147483468"/>
            <ac:picMk id="3" creationId="{D8627732-1A84-D6FC-0832-31D3B47619A0}"/>
          </ac:picMkLst>
        </pc:picChg>
      </pc:sldChg>
      <pc:sldChg chg="addSp delSp modSp new mod">
        <pc:chgData name="Jeanette Stanziano" userId="bf4c4c88-b2ed-474c-a412-e3cbe4ba2133" providerId="ADAL" clId="{F356BD2A-73ED-42D7-908C-6AA67794EC03}" dt="2024-11-06T00:22:15.081" v="109" actId="1076"/>
        <pc:sldMkLst>
          <pc:docMk/>
          <pc:sldMk cId="193125017" sldId="2147483469"/>
        </pc:sldMkLst>
        <pc:spChg chg="del">
          <ac:chgData name="Jeanette Stanziano" userId="bf4c4c88-b2ed-474c-a412-e3cbe4ba2133" providerId="ADAL" clId="{F356BD2A-73ED-42D7-908C-6AA67794EC03}" dt="2024-11-06T00:20:36.715" v="83" actId="478"/>
          <ac:spMkLst>
            <pc:docMk/>
            <pc:sldMk cId="193125017" sldId="2147483469"/>
            <ac:spMk id="2" creationId="{3AC14C86-5259-9BBA-4660-7794A3A83B84}"/>
          </ac:spMkLst>
        </pc:spChg>
        <pc:spChg chg="add mod">
          <ac:chgData name="Jeanette Stanziano" userId="bf4c4c88-b2ed-474c-a412-e3cbe4ba2133" providerId="ADAL" clId="{F356BD2A-73ED-42D7-908C-6AA67794EC03}" dt="2024-11-06T00:22:15.081" v="109" actId="1076"/>
          <ac:spMkLst>
            <pc:docMk/>
            <pc:sldMk cId="193125017" sldId="2147483469"/>
            <ac:spMk id="3" creationId="{FA373749-D74A-B5EA-AE93-0EE83E2CB38B}"/>
          </ac:spMkLst>
        </pc:spChg>
      </pc:sldChg>
    </pc:docChg>
  </pc:docChgLst>
  <pc:docChgLst>
    <pc:chgData name="Jeanette Stanziano" userId="bf4c4c88-b2ed-474c-a412-e3cbe4ba2133" providerId="ADAL" clId="{1A43FA8E-677C-413B-B340-1B97890A573B}"/>
    <pc:docChg chg="modSld">
      <pc:chgData name="Jeanette Stanziano" userId="bf4c4c88-b2ed-474c-a412-e3cbe4ba2133" providerId="ADAL" clId="{1A43FA8E-677C-413B-B340-1B97890A573B}" dt="2024-11-06T14:39:58.407" v="6" actId="14100"/>
      <pc:docMkLst>
        <pc:docMk/>
      </pc:docMkLst>
      <pc:sldChg chg="modSp mod">
        <pc:chgData name="Jeanette Stanziano" userId="bf4c4c88-b2ed-474c-a412-e3cbe4ba2133" providerId="ADAL" clId="{1A43FA8E-677C-413B-B340-1B97890A573B}" dt="2024-11-06T14:39:58.407" v="6" actId="14100"/>
        <pc:sldMkLst>
          <pc:docMk/>
          <pc:sldMk cId="193125017" sldId="2147483469"/>
        </pc:sldMkLst>
        <pc:spChg chg="mod">
          <ac:chgData name="Jeanette Stanziano" userId="bf4c4c88-b2ed-474c-a412-e3cbe4ba2133" providerId="ADAL" clId="{1A43FA8E-677C-413B-B340-1B97890A573B}" dt="2024-11-06T14:39:58.407" v="6" actId="14100"/>
          <ac:spMkLst>
            <pc:docMk/>
            <pc:sldMk cId="193125017" sldId="2147483469"/>
            <ac:spMk id="3" creationId="{FA373749-D74A-B5EA-AE93-0EE83E2CB3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6C4B8-A886-4715-ADA3-A4662263E239}"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A12C0-B218-4B0C-AAD9-054CD1CB6511}" type="slidenum">
              <a:rPr lang="en-US" smtClean="0"/>
              <a:t>‹#›</a:t>
            </a:fld>
            <a:endParaRPr lang="en-US" dirty="0"/>
          </a:p>
        </p:txBody>
      </p:sp>
    </p:spTree>
    <p:extLst>
      <p:ext uri="{BB962C8B-B14F-4D97-AF65-F5344CB8AC3E}">
        <p14:creationId xmlns:p14="http://schemas.microsoft.com/office/powerpoint/2010/main" val="407868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eia.gov/todayinenergy/detail.php?id=39332" TargetMode="External"/><Relationship Id="rId3" Type="http://schemas.openxmlformats.org/officeDocument/2006/relationships/hyperlink" Target="https://www.bing.com/aclick?ld=e8QNAzKvN7kZ2bhNqY8arK_zVUCUyFKETb54n-T0P3cZGmIQbhc02rlKizTUlcEDoQ84m5IMHEKXrgXOBKhQFc55dnwghgBhuuVx-qfAvfp1BC9Ig0AFYVi3evsNgPfgh0M8x9l87ZijovafNv4_agTFOqWUoJn3xXZLI-48bMsUGuDqAS&amp;u=aHR0cHMlM2ElMmYlMmZ3d3cuZW52ZXJ1cy5jb20lMmZzb2x1dGlvbnMlMmZlbmVyZ3ktYW5hbHl0aWNzJTJmb2ZzJTJmJTNmdXRtX3NvdXJjZSUzZGJpbmclMjZ1dG1fbWVkaXVtJTNkcGFpZCUyNnV0bV90ZXJtJTNkYnJhbmRlZCUyNnV0bV9jb250ZW50JTNkc2VhcmNoJTI2dXRtX2NhbXBhaWduJTNkb2ZzJTI2dXRtX3NvdXJjZSUzZGJpbmclMjZ1dG1fbWVkaXVtJTNkY3BjJTI2dXRtX2NhbXBhaWduJTNkJTI2dXRtX2NvbnRlbnQlM2QlMjZ1dG1fdGVybSUzZHJpZyUyNTIwY291bnQlMjUyMGVudmVydXMlMjZtc2Nsa2lkJTNkM2RmNzFkOGY1OGY2MTdjMGJkNjQ3YjU1YjY5OGM4NTM&amp;rlid=3df71d8f58f617c0bd647b55b698c853" TargetMode="External"/><Relationship Id="rId7" Type="http://schemas.openxmlformats.org/officeDocument/2006/relationships/hyperlink" Target="https://rigcount.bakerhughes.co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ycharts.com/indicators/us_oil_rotary_rigs" TargetMode="External"/><Relationship Id="rId5" Type="http://schemas.openxmlformats.org/officeDocument/2006/relationships/hyperlink" Target="https://www.oilandgasmiddleeast.com/business/insights/tracking-2024-rig-counts-in-north-america-and-the-middle-east" TargetMode="External"/><Relationship Id="rId10" Type="http://schemas.openxmlformats.org/officeDocument/2006/relationships/hyperlink" Target="https://www.eia.gov/todayinenergy/detail.php?id=48537" TargetMode="External"/><Relationship Id="rId4" Type="http://schemas.openxmlformats.org/officeDocument/2006/relationships/hyperlink" Target="https://www.mineralrights.co/2020/07/05/rig-count-and-why-it-matters/" TargetMode="External"/><Relationship Id="rId9" Type="http://schemas.openxmlformats.org/officeDocument/2006/relationships/hyperlink" Target="https://www.naturalgasintel.com/glossary/du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a:t>
            </a:fld>
            <a:endParaRPr lang="en-US" dirty="0"/>
          </a:p>
        </p:txBody>
      </p:sp>
    </p:spTree>
    <p:extLst>
      <p:ext uri="{BB962C8B-B14F-4D97-AF65-F5344CB8AC3E}">
        <p14:creationId xmlns:p14="http://schemas.microsoft.com/office/powerpoint/2010/main" val="31553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12</a:t>
            </a:fld>
            <a:endParaRPr lang="en-US" dirty="0"/>
          </a:p>
        </p:txBody>
      </p:sp>
    </p:spTree>
    <p:extLst>
      <p:ext uri="{BB962C8B-B14F-4D97-AF65-F5344CB8AC3E}">
        <p14:creationId xmlns:p14="http://schemas.microsoft.com/office/powerpoint/2010/main" val="41280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13</a:t>
            </a:fld>
            <a:endParaRPr lang="en-US" dirty="0"/>
          </a:p>
        </p:txBody>
      </p:sp>
    </p:spTree>
    <p:extLst>
      <p:ext uri="{BB962C8B-B14F-4D97-AF65-F5344CB8AC3E}">
        <p14:creationId xmlns:p14="http://schemas.microsoft.com/office/powerpoint/2010/main" val="47557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14</a:t>
            </a:fld>
            <a:endParaRPr lang="en-US" dirty="0"/>
          </a:p>
        </p:txBody>
      </p:sp>
    </p:spTree>
    <p:extLst>
      <p:ext uri="{BB962C8B-B14F-4D97-AF65-F5344CB8AC3E}">
        <p14:creationId xmlns:p14="http://schemas.microsoft.com/office/powerpoint/2010/main" val="324350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15</a:t>
            </a:fld>
            <a:endParaRPr lang="en-US" dirty="0"/>
          </a:p>
        </p:txBody>
      </p:sp>
    </p:spTree>
    <p:extLst>
      <p:ext uri="{BB962C8B-B14F-4D97-AF65-F5344CB8AC3E}">
        <p14:creationId xmlns:p14="http://schemas.microsoft.com/office/powerpoint/2010/main" val="991342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17</a:t>
            </a:fld>
            <a:endParaRPr lang="en-US" dirty="0"/>
          </a:p>
        </p:txBody>
      </p:sp>
    </p:spTree>
    <p:extLst>
      <p:ext uri="{BB962C8B-B14F-4D97-AF65-F5344CB8AC3E}">
        <p14:creationId xmlns:p14="http://schemas.microsoft.com/office/powerpoint/2010/main" val="386444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18</a:t>
            </a:fld>
            <a:endParaRPr lang="en-US" dirty="0"/>
          </a:p>
        </p:txBody>
      </p:sp>
    </p:spTree>
    <p:extLst>
      <p:ext uri="{BB962C8B-B14F-4D97-AF65-F5344CB8AC3E}">
        <p14:creationId xmlns:p14="http://schemas.microsoft.com/office/powerpoint/2010/main" val="375860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19</a:t>
            </a:fld>
            <a:endParaRPr lang="en-US" dirty="0"/>
          </a:p>
        </p:txBody>
      </p:sp>
    </p:spTree>
    <p:extLst>
      <p:ext uri="{BB962C8B-B14F-4D97-AF65-F5344CB8AC3E}">
        <p14:creationId xmlns:p14="http://schemas.microsoft.com/office/powerpoint/2010/main" val="161837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20</a:t>
            </a:fld>
            <a:endParaRPr lang="en-US" dirty="0"/>
          </a:p>
        </p:txBody>
      </p:sp>
    </p:spTree>
    <p:extLst>
      <p:ext uri="{BB962C8B-B14F-4D97-AF65-F5344CB8AC3E}">
        <p14:creationId xmlns:p14="http://schemas.microsoft.com/office/powerpoint/2010/main" val="213414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21</a:t>
            </a:fld>
            <a:endParaRPr lang="en-US" dirty="0"/>
          </a:p>
        </p:txBody>
      </p:sp>
    </p:spTree>
    <p:extLst>
      <p:ext uri="{BB962C8B-B14F-4D97-AF65-F5344CB8AC3E}">
        <p14:creationId xmlns:p14="http://schemas.microsoft.com/office/powerpoint/2010/main" val="54179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DA12C0-B218-4B0C-AAD9-054CD1CB6511}" type="slidenum">
              <a:rPr lang="en-US" smtClean="0"/>
              <a:t>3</a:t>
            </a:fld>
            <a:endParaRPr lang="en-US" dirty="0"/>
          </a:p>
        </p:txBody>
      </p:sp>
    </p:spTree>
    <p:extLst>
      <p:ext uri="{BB962C8B-B14F-4D97-AF65-F5344CB8AC3E}">
        <p14:creationId xmlns:p14="http://schemas.microsoft.com/office/powerpoint/2010/main" val="309630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https://www.reuters.com/markets/commodities/us-natural-gas-producers-eye-more-output-cuts-prices-sink-2024-08-07/</a:t>
            </a:r>
          </a:p>
          <a:p>
            <a:endParaRPr lang="en-US" dirty="0"/>
          </a:p>
          <a:p>
            <a:r>
              <a:rPr lang="en-US" dirty="0"/>
              <a:t>Most producers planning for production cuts in September – October timeframe if pricing environment remains depressed. Could they extend cuts beyond October? </a:t>
            </a:r>
          </a:p>
          <a:p>
            <a:endParaRPr lang="en-US" dirty="0"/>
          </a:p>
          <a:p>
            <a:pPr algn="l"/>
            <a:r>
              <a:rPr lang="en-US" b="0" i="0" dirty="0">
                <a:solidFill>
                  <a:srgbClr val="111111"/>
                </a:solidFill>
                <a:effectLst/>
                <a:latin typeface="-apple-system"/>
              </a:rPr>
              <a:t>Rig count trends are a crucial metric in the oil and gas industry for several reasons:</a:t>
            </a:r>
          </a:p>
          <a:p>
            <a:pPr algn="l">
              <a:buFont typeface="+mj-lt"/>
              <a:buAutoNum type="arabicPeriod"/>
            </a:pPr>
            <a:r>
              <a:rPr lang="en-US" b="1" i="0" dirty="0">
                <a:solidFill>
                  <a:srgbClr val="111111"/>
                </a:solidFill>
                <a:effectLst/>
                <a:latin typeface="-apple-system"/>
              </a:rPr>
              <a:t>Indicator of Future Production</a:t>
            </a:r>
            <a:r>
              <a:rPr lang="en-US" b="0" i="0" dirty="0">
                <a:solidFill>
                  <a:srgbClr val="111111"/>
                </a:solidFill>
                <a:effectLst/>
                <a:latin typeface="-apple-system"/>
              </a:rPr>
              <a:t>: The rig count is a leading indicator of future oil and gas production. </a:t>
            </a:r>
            <a:r>
              <a:rPr lang="en-US" b="0" i="0" dirty="0">
                <a:solidFill>
                  <a:srgbClr val="111111"/>
                </a:solidFill>
                <a:effectLst/>
                <a:latin typeface="-apple-system"/>
                <a:hlinkClick r:id="rId3"/>
              </a:rPr>
              <a:t>When the rig count increases, it suggests that more wells are being drilled, which typically leads to higher future production</a:t>
            </a:r>
            <a:r>
              <a:rPr lang="en-US" b="0" i="0" baseline="30000" dirty="0">
                <a:solidFill>
                  <a:srgbClr val="111111"/>
                </a:solidFill>
                <a:effectLst/>
                <a:latin typeface="-apple-system"/>
                <a:hlinkClick r:id="rId4"/>
              </a:rPr>
              <a:t>1</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Economic Health</a:t>
            </a:r>
            <a:r>
              <a:rPr lang="en-US" b="0" i="0" dirty="0">
                <a:solidFill>
                  <a:srgbClr val="111111"/>
                </a:solidFill>
                <a:effectLst/>
                <a:latin typeface="-apple-system"/>
              </a:rPr>
              <a:t>: Rig counts can reflect the economic health of the oil and gas sector. </a:t>
            </a:r>
            <a:r>
              <a:rPr lang="en-US" b="0" i="0" dirty="0">
                <a:solidFill>
                  <a:srgbClr val="111111"/>
                </a:solidFill>
                <a:effectLst/>
                <a:latin typeface="-apple-system"/>
                <a:hlinkClick r:id="rId5"/>
              </a:rPr>
              <a:t>A higher rig count often indicates increased investment and activity in the industry, which can be a sign of economic growth</a:t>
            </a:r>
            <a:r>
              <a:rPr lang="en-US" b="0" i="0" baseline="30000" dirty="0">
                <a:solidFill>
                  <a:srgbClr val="111111"/>
                </a:solidFill>
                <a:effectLst/>
                <a:latin typeface="-apple-system"/>
                <a:hlinkClick r:id="rId5"/>
              </a:rPr>
              <a:t>2</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Market Sentiment</a:t>
            </a:r>
            <a:r>
              <a:rPr lang="en-US" b="0" i="0" dirty="0">
                <a:solidFill>
                  <a:srgbClr val="111111"/>
                </a:solidFill>
                <a:effectLst/>
                <a:latin typeface="-apple-system"/>
              </a:rPr>
              <a:t>: Changes in rig counts can influence market sentiment and oil prices. </a:t>
            </a:r>
            <a:r>
              <a:rPr lang="en-US" b="0" i="0" dirty="0">
                <a:solidFill>
                  <a:srgbClr val="111111"/>
                </a:solidFill>
                <a:effectLst/>
                <a:latin typeface="-apple-system"/>
                <a:hlinkClick r:id="rId6"/>
              </a:rPr>
              <a:t>For example, a rising rig count might signal an oversupply, potentially leading to lower prices, while a declining rig count might indicate reduced supply, which can drive prices up</a:t>
            </a:r>
            <a:r>
              <a:rPr lang="en-US" b="0" i="0" baseline="30000" dirty="0">
                <a:solidFill>
                  <a:srgbClr val="111111"/>
                </a:solidFill>
                <a:effectLst/>
                <a:latin typeface="-apple-system"/>
                <a:hlinkClick r:id="rId6"/>
              </a:rPr>
              <a:t>3</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Employment and Services Demand</a:t>
            </a:r>
            <a:r>
              <a:rPr lang="en-US" b="0" i="0" dirty="0">
                <a:solidFill>
                  <a:srgbClr val="111111"/>
                </a:solidFill>
                <a:effectLst/>
                <a:latin typeface="-apple-system"/>
              </a:rPr>
              <a:t>: The number of active rigs affects employment levels and the demand for services and equipment in the drilling industry. </a:t>
            </a:r>
            <a:r>
              <a:rPr lang="en-US" b="0" i="0" dirty="0">
                <a:solidFill>
                  <a:srgbClr val="111111"/>
                </a:solidFill>
                <a:effectLst/>
                <a:latin typeface="-apple-system"/>
                <a:hlinkClick r:id="rId7"/>
              </a:rPr>
              <a:t>More rigs mean more jobs and higher demand for related services</a:t>
            </a:r>
            <a:r>
              <a:rPr lang="en-US" b="0" i="0" baseline="30000" dirty="0">
                <a:solidFill>
                  <a:srgbClr val="111111"/>
                </a:solidFill>
                <a:effectLst/>
                <a:latin typeface="-apple-system"/>
                <a:hlinkClick r:id="rId7"/>
              </a:rPr>
              <a:t>4</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Regional Insights</a:t>
            </a:r>
            <a:r>
              <a:rPr lang="en-US" b="0" i="0" dirty="0">
                <a:solidFill>
                  <a:srgbClr val="111111"/>
                </a:solidFill>
                <a:effectLst/>
                <a:latin typeface="-apple-system"/>
              </a:rPr>
              <a:t>: Rig count trends can provide insights into regional activity. </a:t>
            </a:r>
            <a:r>
              <a:rPr lang="en-US" b="0" i="0" dirty="0">
                <a:solidFill>
                  <a:srgbClr val="111111"/>
                </a:solidFill>
                <a:effectLst/>
                <a:latin typeface="-apple-system"/>
                <a:hlinkClick r:id="rId4"/>
              </a:rPr>
              <a:t>For instance, a rise in rig counts in a specific area can indicate a boom in that region’s oil and gas industry</a:t>
            </a:r>
            <a:r>
              <a:rPr lang="en-US" b="0" i="0" baseline="30000" dirty="0">
                <a:solidFill>
                  <a:srgbClr val="111111"/>
                </a:solidFill>
                <a:effectLst/>
                <a:latin typeface="-apple-system"/>
                <a:hlinkClick r:id="rId5"/>
              </a:rPr>
              <a:t>2</a:t>
            </a:r>
            <a:r>
              <a:rPr lang="en-US" b="0" i="0" dirty="0">
                <a:solidFill>
                  <a:srgbClr val="111111"/>
                </a:solidFill>
                <a:effectLst/>
                <a:latin typeface="-apple-system"/>
              </a:rPr>
              <a:t>.</a:t>
            </a:r>
          </a:p>
          <a:p>
            <a:pPr algn="l">
              <a:buFont typeface="+mj-lt"/>
              <a:buAutoNum type="arabicPeriod"/>
            </a:pPr>
            <a:endParaRPr lang="en-US" b="0" i="0" dirty="0">
              <a:solidFill>
                <a:srgbClr val="111111"/>
              </a:solidFill>
              <a:effectLst/>
              <a:latin typeface="-apple-system"/>
            </a:endParaRPr>
          </a:p>
          <a:p>
            <a:pPr algn="l">
              <a:buFont typeface="+mj-lt"/>
              <a:buAutoNum type="arabicPeriod"/>
            </a:pPr>
            <a:endParaRPr lang="en-US" b="0" i="0" dirty="0">
              <a:solidFill>
                <a:srgbClr val="111111"/>
              </a:solidFill>
              <a:effectLst/>
              <a:latin typeface="-apple-system"/>
            </a:endParaRPr>
          </a:p>
          <a:p>
            <a:pPr algn="l"/>
            <a:r>
              <a:rPr lang="en-US" b="0" i="0" dirty="0">
                <a:solidFill>
                  <a:srgbClr val="111111"/>
                </a:solidFill>
                <a:effectLst/>
                <a:latin typeface="-apple-system"/>
                <a:hlinkClick r:id="rId8"/>
              </a:rPr>
              <a:t>DUC wells, or </a:t>
            </a:r>
            <a:r>
              <a:rPr lang="en-US" b="1" i="0" dirty="0">
                <a:solidFill>
                  <a:srgbClr val="111111"/>
                </a:solidFill>
                <a:effectLst/>
                <a:latin typeface="-apple-system"/>
                <a:hlinkClick r:id="rId8"/>
              </a:rPr>
              <a:t>Drilled but Uncompleted wells</a:t>
            </a:r>
            <a:r>
              <a:rPr lang="en-US" b="0" i="0" dirty="0">
                <a:solidFill>
                  <a:srgbClr val="111111"/>
                </a:solidFill>
                <a:effectLst/>
                <a:latin typeface="-apple-system"/>
                <a:hlinkClick r:id="rId8"/>
              </a:rPr>
              <a:t>, are oil and natural gas wells that have been drilled but have not yet undergone the final steps needed to start production</a:t>
            </a:r>
            <a:r>
              <a:rPr lang="en-US" b="0" i="0" baseline="30000" dirty="0">
                <a:solidFill>
                  <a:srgbClr val="111111"/>
                </a:solidFill>
                <a:effectLst/>
                <a:latin typeface="-apple-system"/>
                <a:hlinkClick r:id="rId8"/>
              </a:rPr>
              <a:t>1</a:t>
            </a:r>
            <a:r>
              <a:rPr lang="en-US" b="0" i="0" dirty="0">
                <a:solidFill>
                  <a:srgbClr val="111111"/>
                </a:solidFill>
                <a:effectLst/>
                <a:latin typeface="-apple-system"/>
              </a:rPr>
              <a:t>. </a:t>
            </a:r>
            <a:r>
              <a:rPr lang="en-US" b="0" i="0" dirty="0">
                <a:solidFill>
                  <a:srgbClr val="111111"/>
                </a:solidFill>
                <a:effectLst/>
                <a:latin typeface="-apple-system"/>
                <a:hlinkClick r:id="rId8"/>
              </a:rPr>
              <a:t>These steps include casing, cementing, perforating, and hydraulic fracturing</a:t>
            </a:r>
            <a:r>
              <a:rPr lang="en-US" b="0" i="0" baseline="30000" dirty="0">
                <a:solidFill>
                  <a:srgbClr val="111111"/>
                </a:solidFill>
                <a:effectLst/>
                <a:latin typeface="-apple-system"/>
                <a:hlinkClick r:id="rId8"/>
              </a:rPr>
              <a:t>1</a:t>
            </a:r>
            <a:r>
              <a:rPr lang="en-US" b="0" i="0" dirty="0">
                <a:solidFill>
                  <a:srgbClr val="111111"/>
                </a:solidFill>
                <a:effectLst/>
                <a:latin typeface="-apple-system"/>
              </a:rPr>
              <a:t>.</a:t>
            </a:r>
          </a:p>
          <a:p>
            <a:pPr algn="l"/>
            <a:r>
              <a:rPr lang="en-US" b="1" i="0" dirty="0">
                <a:solidFill>
                  <a:srgbClr val="111111"/>
                </a:solidFill>
                <a:effectLst/>
                <a:latin typeface="-apple-system"/>
              </a:rPr>
              <a:t>Key points about DUC wells</a:t>
            </a:r>
            <a:r>
              <a:rPr lang="en-US" b="0" i="0" dirty="0">
                <a:solidFill>
                  <a:srgbClr val="111111"/>
                </a:solidFill>
                <a:effectLst/>
                <a:latin typeface="-apple-system"/>
              </a:rPr>
              <a:t>:</a:t>
            </a:r>
          </a:p>
          <a:p>
            <a:pPr algn="l">
              <a:buFont typeface="Arial" panose="020B0604020202020204" pitchFamily="34" charset="0"/>
              <a:buChar char="•"/>
            </a:pPr>
            <a:r>
              <a:rPr lang="en-US" b="1" i="0" dirty="0">
                <a:solidFill>
                  <a:srgbClr val="111111"/>
                </a:solidFill>
                <a:effectLst/>
                <a:latin typeface="-apple-system"/>
              </a:rPr>
              <a:t>Flexibility</a:t>
            </a:r>
            <a:r>
              <a:rPr lang="en-US" b="0" i="0" dirty="0">
                <a:solidFill>
                  <a:srgbClr val="111111"/>
                </a:solidFill>
                <a:effectLst/>
                <a:latin typeface="-apple-system"/>
              </a:rPr>
              <a:t>: They provide oil and gas companies with flexibility. </a:t>
            </a:r>
            <a:r>
              <a:rPr lang="en-US" b="0" i="0" dirty="0">
                <a:solidFill>
                  <a:srgbClr val="111111"/>
                </a:solidFill>
                <a:effectLst/>
                <a:latin typeface="-apple-system"/>
                <a:hlinkClick r:id="rId9"/>
              </a:rPr>
              <a:t>By having a backlog of DUC wells, companies can quickly ramp up production when market conditions are favorable without the delay of drilling new wells</a:t>
            </a:r>
            <a:r>
              <a:rPr lang="en-US" b="0" i="0" baseline="30000" dirty="0">
                <a:solidFill>
                  <a:srgbClr val="111111"/>
                </a:solidFill>
                <a:effectLst/>
                <a:latin typeface="-apple-system"/>
                <a:hlinkClick r:id="rId9"/>
              </a:rPr>
              <a:t>2</a:t>
            </a:r>
            <a:r>
              <a:rPr lang="en-US" b="0" i="0" dirty="0">
                <a:solidFill>
                  <a:srgbClr val="111111"/>
                </a:solidFill>
                <a:effectLst/>
                <a:latin typeface="-apple-system"/>
              </a:rPr>
              <a:t>.</a:t>
            </a:r>
          </a:p>
          <a:p>
            <a:pPr algn="l">
              <a:buFont typeface="Arial" panose="020B0604020202020204" pitchFamily="34" charset="0"/>
              <a:buChar char="•"/>
            </a:pPr>
            <a:r>
              <a:rPr lang="en-US" b="1" i="0" dirty="0">
                <a:solidFill>
                  <a:srgbClr val="111111"/>
                </a:solidFill>
                <a:effectLst/>
                <a:latin typeface="-apple-system"/>
                <a:hlinkClick r:id="rId9"/>
              </a:rPr>
              <a:t>Cost Efficiency</a:t>
            </a:r>
            <a:r>
              <a:rPr lang="en-US" b="0" i="0" dirty="0">
                <a:solidFill>
                  <a:srgbClr val="111111"/>
                </a:solidFill>
                <a:effectLst/>
                <a:latin typeface="-apple-system"/>
                <a:hlinkClick r:id="rId9"/>
              </a:rPr>
              <a:t>: Completing a DUC well is generally less expensive and faster than drilling a new well from scratch</a:t>
            </a:r>
            <a:r>
              <a:rPr lang="en-US" b="0" i="0" baseline="30000" dirty="0">
                <a:solidFill>
                  <a:srgbClr val="111111"/>
                </a:solidFill>
                <a:effectLst/>
                <a:latin typeface="-apple-system"/>
                <a:hlinkClick r:id="rId9"/>
              </a:rPr>
              <a:t>2</a:t>
            </a:r>
            <a:r>
              <a:rPr lang="en-US" b="0" i="0" dirty="0">
                <a:solidFill>
                  <a:srgbClr val="111111"/>
                </a:solidFill>
                <a:effectLst/>
                <a:latin typeface="-apple-system"/>
              </a:rPr>
              <a:t>.</a:t>
            </a:r>
          </a:p>
          <a:p>
            <a:pPr algn="l">
              <a:buFont typeface="Arial" panose="020B0604020202020204" pitchFamily="34" charset="0"/>
              <a:buChar char="•"/>
            </a:pPr>
            <a:r>
              <a:rPr lang="en-US" b="1" i="0" dirty="0">
                <a:solidFill>
                  <a:srgbClr val="111111"/>
                </a:solidFill>
                <a:effectLst/>
                <a:latin typeface="-apple-system"/>
                <a:hlinkClick r:id="rId10"/>
              </a:rPr>
              <a:t>Market Strategy</a:t>
            </a:r>
            <a:r>
              <a:rPr lang="en-US" b="0" i="0" dirty="0">
                <a:solidFill>
                  <a:srgbClr val="111111"/>
                </a:solidFill>
                <a:effectLst/>
                <a:latin typeface="-apple-system"/>
                <a:hlinkClick r:id="rId10"/>
              </a:rPr>
              <a:t>: Companies often use DUC wells as a strategic reserve to manage production levels and respond to market demand</a:t>
            </a:r>
            <a:r>
              <a:rPr lang="en-US" b="0" i="0" baseline="30000" dirty="0">
                <a:solidFill>
                  <a:srgbClr val="111111"/>
                </a:solidFill>
                <a:effectLst/>
                <a:latin typeface="-apple-system"/>
                <a:hlinkClick r:id="rId10"/>
              </a:rPr>
              <a:t>3</a:t>
            </a:r>
            <a:r>
              <a:rPr lang="en-US" b="0" i="0" dirty="0">
                <a:solidFill>
                  <a:srgbClr val="111111"/>
                </a:solidFill>
                <a:effectLst/>
                <a:latin typeface="-apple-system"/>
              </a:rPr>
              <a:t>.</a:t>
            </a:r>
          </a:p>
          <a:p>
            <a:pPr algn="l">
              <a:buFont typeface="+mj-lt"/>
              <a:buNone/>
            </a:pPr>
            <a:endParaRPr lang="en-US" b="0" i="0" dirty="0">
              <a:solidFill>
                <a:srgbClr val="111111"/>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FF11583E-B04C-481F-B61B-486DFD74D857}" type="slidenum">
              <a:rPr lang="en-US" smtClean="0"/>
              <a:t>5</a:t>
            </a:fld>
            <a:endParaRPr lang="en-US" dirty="0"/>
          </a:p>
        </p:txBody>
      </p:sp>
    </p:spTree>
    <p:extLst>
      <p:ext uri="{BB962C8B-B14F-4D97-AF65-F5344CB8AC3E}">
        <p14:creationId xmlns:p14="http://schemas.microsoft.com/office/powerpoint/2010/main" val="138076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Power burn Demand – 2</a:t>
            </a:r>
            <a:r>
              <a:rPr lang="en-US" baseline="30000" dirty="0"/>
              <a:t>nd</a:t>
            </a:r>
            <a:r>
              <a:rPr lang="en-US" dirty="0"/>
              <a:t> hottest summer, low wind generation in TX (Aug)</a:t>
            </a:r>
          </a:p>
          <a:p>
            <a:r>
              <a:rPr lang="en-US" dirty="0"/>
              <a:t>LNG ST Growth – Bullish Global Price environment to prep for Winter Storage</a:t>
            </a:r>
          </a:p>
          <a:p>
            <a:r>
              <a:rPr lang="en-US" dirty="0"/>
              <a:t>LNG LT Growth – LNG Export capacity growth ~ 5 BCF/d of growth expected over Cal 2025</a:t>
            </a:r>
          </a:p>
        </p:txBody>
      </p:sp>
      <p:sp>
        <p:nvSpPr>
          <p:cNvPr id="4" name="Slide Number Placeholder 3"/>
          <p:cNvSpPr>
            <a:spLocks noGrp="1"/>
          </p:cNvSpPr>
          <p:nvPr>
            <p:ph type="sldNum" sz="quarter" idx="5"/>
          </p:nvPr>
        </p:nvSpPr>
        <p:spPr/>
        <p:txBody>
          <a:bodyPr/>
          <a:lstStyle/>
          <a:p>
            <a:fld id="{FF11583E-B04C-481F-B61B-486DFD74D857}" type="slidenum">
              <a:rPr lang="en-US" smtClean="0"/>
              <a:t>6</a:t>
            </a:fld>
            <a:endParaRPr lang="en-US" dirty="0"/>
          </a:p>
        </p:txBody>
      </p:sp>
    </p:spTree>
    <p:extLst>
      <p:ext uri="{BB962C8B-B14F-4D97-AF65-F5344CB8AC3E}">
        <p14:creationId xmlns:p14="http://schemas.microsoft.com/office/powerpoint/2010/main" val="270593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EIA forecasting a tighter supply-demand balance over the coming winter – leading to lower underground storage levels at the exit of winter ~ March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Exited Winter 23/24 at ~+25% vs PY, +40% vs 5YA – production cuts and high demand have led to shrinking surplus (+6% PY, +11% 5YA) – End of Aug</a:t>
            </a:r>
          </a:p>
          <a:p>
            <a:endParaRPr lang="en-US" dirty="0"/>
          </a:p>
        </p:txBody>
      </p:sp>
      <p:sp>
        <p:nvSpPr>
          <p:cNvPr id="4" name="Slide Number Placeholder 3"/>
          <p:cNvSpPr>
            <a:spLocks noGrp="1"/>
          </p:cNvSpPr>
          <p:nvPr>
            <p:ph type="sldNum" sz="quarter" idx="5"/>
          </p:nvPr>
        </p:nvSpPr>
        <p:spPr/>
        <p:txBody>
          <a:bodyPr/>
          <a:lstStyle/>
          <a:p>
            <a:fld id="{FF11583E-B04C-481F-B61B-486DFD74D857}" type="slidenum">
              <a:rPr lang="en-US" smtClean="0"/>
              <a:t>7</a:t>
            </a:fld>
            <a:endParaRPr lang="en-US" dirty="0"/>
          </a:p>
        </p:txBody>
      </p:sp>
    </p:spTree>
    <p:extLst>
      <p:ext uri="{BB962C8B-B14F-4D97-AF65-F5344CB8AC3E}">
        <p14:creationId xmlns:p14="http://schemas.microsoft.com/office/powerpoint/2010/main" val="375939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indices on rise – could drive a return of near-term demand</a:t>
            </a:r>
          </a:p>
          <a:p>
            <a:endParaRPr lang="en-US" dirty="0"/>
          </a:p>
          <a:p>
            <a:r>
              <a:rPr lang="en-US" dirty="0"/>
              <a:t>LNG Terminal Delays: Golden Pass, what is the other one?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7FE8B-4B26-473E-A65D-982E334F1A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37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market has settled month to month, we have been in an environment where settlements are coming in very low compared to forwards. </a:t>
            </a:r>
          </a:p>
          <a:p>
            <a:endParaRPr lang="en-US" dirty="0"/>
          </a:p>
          <a:p>
            <a:r>
              <a:rPr lang="en-US" dirty="0"/>
              <a:t>Speak to NY basis levels here </a:t>
            </a:r>
          </a:p>
          <a:p>
            <a:r>
              <a:rPr lang="en-US" dirty="0"/>
              <a:t>	seasonal impacts and volatility</a:t>
            </a:r>
          </a:p>
          <a:p>
            <a:r>
              <a:rPr lang="en-US" dirty="0"/>
              <a:t>	delivered price has come down and underpriced coming out of recent winter for Algonquin and IRQz2. </a:t>
            </a:r>
          </a:p>
          <a:p>
            <a:endParaRPr lang="en-US" dirty="0"/>
          </a:p>
        </p:txBody>
      </p:sp>
      <p:sp>
        <p:nvSpPr>
          <p:cNvPr id="4" name="Slide Number Placeholder 3"/>
          <p:cNvSpPr>
            <a:spLocks noGrp="1"/>
          </p:cNvSpPr>
          <p:nvPr>
            <p:ph type="sldNum" sz="quarter" idx="5"/>
          </p:nvPr>
        </p:nvSpPr>
        <p:spPr/>
        <p:txBody>
          <a:bodyPr/>
          <a:lstStyle/>
          <a:p>
            <a:fld id="{FF11583E-B04C-481F-B61B-486DFD74D857}" type="slidenum">
              <a:rPr lang="en-US" smtClean="0"/>
              <a:t>9</a:t>
            </a:fld>
            <a:endParaRPr lang="en-US" dirty="0"/>
          </a:p>
        </p:txBody>
      </p:sp>
    </p:spTree>
    <p:extLst>
      <p:ext uri="{BB962C8B-B14F-4D97-AF65-F5344CB8AC3E}">
        <p14:creationId xmlns:p14="http://schemas.microsoft.com/office/powerpoint/2010/main" val="414590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East/</a:t>
            </a:r>
            <a:r>
              <a:rPr lang="en-US" dirty="0" err="1"/>
              <a:t>Midcon</a:t>
            </a:r>
            <a:endParaRPr lang="en-US" dirty="0"/>
          </a:p>
          <a:p>
            <a:pPr marL="171450" indent="-171450">
              <a:buFont typeface="Arial" panose="020B0604020202020204" pitchFamily="34" charset="0"/>
              <a:buChar char="•"/>
            </a:pPr>
            <a:r>
              <a:rPr lang="en-US" dirty="0"/>
              <a:t>Winter weather risk – If production remains low and demand starts to rise, will this tighten the balance over peak gas demand season? </a:t>
            </a:r>
          </a:p>
          <a:p>
            <a:endParaRPr lang="en-US" dirty="0"/>
          </a:p>
          <a:p>
            <a:endParaRPr lang="en-US" dirty="0"/>
          </a:p>
          <a:p>
            <a:r>
              <a:rPr lang="en-US" sz="1400" b="1" u="sng" dirty="0"/>
              <a:t>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Gas:</a:t>
            </a:r>
            <a:endParaRPr lang="en-US" dirty="0"/>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California gas storage continues to trend at a healthy surplus compared to historical averages (bearish)</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New Costa Azul LNG facility in MX delayed from Summer 2025 to Spring 2026, reduces basis price pressure for next summer (bearish)</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Change in BTS rate schedule to volumetric effective Dec’24, likely to add price support to SoCal basis (bullish)</a:t>
            </a:r>
          </a:p>
          <a:p>
            <a:pPr marL="0" indent="0">
              <a:buFont typeface="Arial" panose="020B0604020202020204" pitchFamily="34" charset="0"/>
              <a:buNone/>
            </a:pPr>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Power:</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California resource adequacy and renewable energy prices remain volatile; Slice of Day implementation on track for Jan’25 (bullish)</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Growing duck belly creating very low, to negative, energy prices during the day with steeper early evening ramps (bullish – steeper ramp and bearish – growing duck belly)</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+2GW of additional battery generation year-over-year fueling the grid (bearish)</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r>
              <a:rPr lang="en-US" sz="2400" b="1" u="sng" dirty="0">
                <a:effectLst/>
                <a:latin typeface="Calibri" panose="020F0502020204030204" pitchFamily="34" charset="0"/>
                <a:ea typeface="Calibri" panose="020F0502020204030204" pitchFamily="34" charset="0"/>
              </a:rPr>
              <a:t>Texas</a:t>
            </a: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Higher renewable and power storage participation in the energy market, coupled with milder weather, has resulted in lower index clears for Summer 2024</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Significant forecasted load growth continues to play a part in longer-term fundamentals stemming from growth in data centers, industrial load, and residential population.</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Solar generation set a new output record on 8/18 at 20.8 GW</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Power storage generation set a new output record on 8/20 at 3.9 GW</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endParaRPr lang="en-US" sz="1800" dirty="0">
              <a:effectLst/>
              <a:latin typeface="Calibri" panose="020F0502020204030204" pitchFamily="34" charset="0"/>
              <a:ea typeface="Calibri" panose="020F0502020204030204" pitchFamily="34" charset="0"/>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defTabSz="941871">
              <a:defRPr/>
            </a:pPr>
            <a:fld id="{40D7C77B-1670-4DBB-8013-51EB8FCD6CF4}" type="slidenum">
              <a:rPr lang="en-US">
                <a:solidFill>
                  <a:srgbClr val="000000"/>
                </a:solidFill>
              </a:rPr>
              <a:pPr defTabSz="941871">
                <a:defRPr/>
              </a:pPr>
              <a:t>10</a:t>
            </a:fld>
            <a:endParaRPr lang="en-US" dirty="0">
              <a:solidFill>
                <a:srgbClr val="000000"/>
              </a:solidFill>
            </a:endParaRPr>
          </a:p>
        </p:txBody>
      </p:sp>
    </p:spTree>
    <p:extLst>
      <p:ext uri="{BB962C8B-B14F-4D97-AF65-F5344CB8AC3E}">
        <p14:creationId xmlns:p14="http://schemas.microsoft.com/office/powerpoint/2010/main" val="427433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E88ED69-A698-4597-A25E-E8301F7C2DD7}" type="slidenum">
              <a:rPr lang="en-US" smtClean="0"/>
              <a:pPr>
                <a:defRPr/>
              </a:pPr>
              <a:t>11</a:t>
            </a:fld>
            <a:endParaRPr lang="en-US"/>
          </a:p>
        </p:txBody>
      </p:sp>
    </p:spTree>
    <p:extLst>
      <p:ext uri="{BB962C8B-B14F-4D97-AF65-F5344CB8AC3E}">
        <p14:creationId xmlns:p14="http://schemas.microsoft.com/office/powerpoint/2010/main" val="4228815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Master Bran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3CD50E50-0748-764B-AC1A-B612EB92DBB6}"/>
              </a:ext>
            </a:extLst>
          </p:cNvPr>
          <p:cNvSpPr>
            <a:spLocks noGrp="1"/>
          </p:cNvSpPr>
          <p:nvPr>
            <p:ph type="body" sz="quarter" idx="13" hasCustomPrompt="1"/>
          </p:nvPr>
        </p:nvSpPr>
        <p:spPr>
          <a:xfrm>
            <a:off x="628649" y="1077913"/>
            <a:ext cx="6858001" cy="1791470"/>
          </a:xfrm>
          <a:prstGeom prst="rect">
            <a:avLst/>
          </a:prstGeom>
        </p:spPr>
        <p:txBody>
          <a:bodyPr anchor="b"/>
          <a:lstStyle>
            <a:lvl1pPr marL="0" indent="0">
              <a:buFontTx/>
              <a:buNone/>
              <a:defRPr sz="4500">
                <a:solidFill>
                  <a:schemeClr val="accent2"/>
                </a:solidFill>
              </a:defRPr>
            </a:lvl1pPr>
          </a:lstStyle>
          <a:p>
            <a:r>
              <a:rPr lang="en-US"/>
              <a:t>Click to edit Master title style</a:t>
            </a:r>
          </a:p>
        </p:txBody>
      </p:sp>
      <p:sp>
        <p:nvSpPr>
          <p:cNvPr id="8" name="Footer Placeholder 4">
            <a:extLst>
              <a:ext uri="{FF2B5EF4-FFF2-40B4-BE49-F238E27FC236}">
                <a16:creationId xmlns:a16="http://schemas.microsoft.com/office/drawing/2014/main" id="{E90B056A-2222-224B-A961-D2D6F9A56871}"/>
              </a:ext>
            </a:extLst>
          </p:cNvPr>
          <p:cNvSpPr>
            <a:spLocks noGrp="1"/>
          </p:cNvSpPr>
          <p:nvPr>
            <p:ph type="ftr" sz="quarter" idx="11"/>
          </p:nvPr>
        </p:nvSpPr>
        <p:spPr>
          <a:xfrm>
            <a:off x="628650" y="4897332"/>
            <a:ext cx="7182779" cy="246168"/>
          </a:xfrm>
          <a:prstGeom prst="rect">
            <a:avLst/>
          </a:prstGeom>
        </p:spPr>
        <p:txBody>
          <a:bodyPr/>
          <a:lstStyle>
            <a:lvl1pPr>
              <a:defRPr sz="750"/>
            </a:lvl1pPr>
          </a:lstStyle>
          <a:p>
            <a:endParaRPr lang="en-US" dirty="0"/>
          </a:p>
        </p:txBody>
      </p:sp>
      <p:sp>
        <p:nvSpPr>
          <p:cNvPr id="9" name="Slide Number Placeholder 5">
            <a:extLst>
              <a:ext uri="{FF2B5EF4-FFF2-40B4-BE49-F238E27FC236}">
                <a16:creationId xmlns:a16="http://schemas.microsoft.com/office/drawing/2014/main" id="{F970ECAE-1613-964E-8486-804ECDA36B43}"/>
              </a:ext>
            </a:extLst>
          </p:cNvPr>
          <p:cNvSpPr>
            <a:spLocks noGrp="1"/>
          </p:cNvSpPr>
          <p:nvPr>
            <p:ph type="sldNum" sz="quarter" idx="12"/>
          </p:nvPr>
        </p:nvSpPr>
        <p:spPr>
          <a:xfrm>
            <a:off x="8012151" y="4897332"/>
            <a:ext cx="503199" cy="246168"/>
          </a:xfrm>
          <a:prstGeom prst="rect">
            <a:avLst/>
          </a:prstGeom>
        </p:spPr>
        <p:txBody>
          <a:bodyPr/>
          <a:lstStyle>
            <a:lvl1pPr>
              <a:defRPr sz="750"/>
            </a:lvl1pPr>
          </a:lstStyle>
          <a:p>
            <a:fld id="{46232206-DF5D-4A50-897C-2B1C3E29C619}" type="slidenum">
              <a:rPr lang="en-US" smtClean="0"/>
              <a:pPr/>
              <a:t>‹#›</a:t>
            </a:fld>
            <a:endParaRPr lang="en-US" dirty="0"/>
          </a:p>
        </p:txBody>
      </p:sp>
      <p:sp>
        <p:nvSpPr>
          <p:cNvPr id="11" name="Rectangle 10">
            <a:extLst>
              <a:ext uri="{FF2B5EF4-FFF2-40B4-BE49-F238E27FC236}">
                <a16:creationId xmlns:a16="http://schemas.microsoft.com/office/drawing/2014/main" id="{92CC582D-3C11-FE4D-A86B-1921912B689D}"/>
              </a:ext>
            </a:extLst>
          </p:cNvPr>
          <p:cNvSpPr/>
          <p:nvPr userDrawn="1"/>
        </p:nvSpPr>
        <p:spPr>
          <a:xfrm>
            <a:off x="393282" y="4717831"/>
            <a:ext cx="8357437"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10" name="object 2">
            <a:extLst>
              <a:ext uri="{FF2B5EF4-FFF2-40B4-BE49-F238E27FC236}">
                <a16:creationId xmlns:a16="http://schemas.microsoft.com/office/drawing/2014/main" id="{7D46AD92-FBBD-794D-B142-4E933AAE7714}"/>
              </a:ext>
            </a:extLst>
          </p:cNvPr>
          <p:cNvSpPr/>
          <p:nvPr userDrawn="1"/>
        </p:nvSpPr>
        <p:spPr>
          <a:xfrm>
            <a:off x="0" y="5023401"/>
            <a:ext cx="9144000" cy="1177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14" name="Straight Connector 13">
            <a:extLst>
              <a:ext uri="{FF2B5EF4-FFF2-40B4-BE49-F238E27FC236}">
                <a16:creationId xmlns:a16="http://schemas.microsoft.com/office/drawing/2014/main" id="{42537624-5F44-0A40-8D19-5E48BC492B26}"/>
              </a:ext>
            </a:extLst>
          </p:cNvPr>
          <p:cNvCxnSpPr>
            <a:cxnSpLocks/>
          </p:cNvCxnSpPr>
          <p:nvPr userDrawn="1"/>
        </p:nvCxnSpPr>
        <p:spPr>
          <a:xfrm>
            <a:off x="628649" y="294033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E14370FC-DF22-2341-85DC-1863ADF9D96D}"/>
              </a:ext>
            </a:extLst>
          </p:cNvPr>
          <p:cNvSpPr>
            <a:spLocks noGrp="1"/>
          </p:cNvSpPr>
          <p:nvPr>
            <p:ph type="body" sz="quarter" idx="14" hasCustomPrompt="1"/>
          </p:nvPr>
        </p:nvSpPr>
        <p:spPr>
          <a:xfrm>
            <a:off x="628650" y="3048883"/>
            <a:ext cx="6858000" cy="1165929"/>
          </a:xfrm>
          <a:prstGeom prst="rect">
            <a:avLst/>
          </a:prstGeom>
        </p:spPr>
        <p:txBody>
          <a:bodyPr/>
          <a:lstStyle>
            <a:lvl1pPr marL="0" indent="0">
              <a:buFontTx/>
              <a:buNone/>
              <a:defRPr sz="1800">
                <a:solidFill>
                  <a:schemeClr val="bg2"/>
                </a:solidFill>
              </a:defRPr>
            </a:lvl1pPr>
          </a:lstStyle>
          <a:p>
            <a:r>
              <a:rPr lang="en-US"/>
              <a:t>Click to edit Master subtitle style</a:t>
            </a:r>
          </a:p>
        </p:txBody>
      </p:sp>
    </p:spTree>
    <p:extLst>
      <p:ext uri="{BB962C8B-B14F-4D97-AF65-F5344CB8AC3E}">
        <p14:creationId xmlns:p14="http://schemas.microsoft.com/office/powerpoint/2010/main" val="39040717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Master Bran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969E6-3D3A-0C42-A7E4-3B323E4781FC}"/>
              </a:ext>
            </a:extLst>
          </p:cNvPr>
          <p:cNvSpPr>
            <a:spLocks noGrp="1"/>
          </p:cNvSpPr>
          <p:nvPr>
            <p:ph type="body" idx="1"/>
          </p:nvPr>
        </p:nvSpPr>
        <p:spPr>
          <a:xfrm>
            <a:off x="305369" y="1067399"/>
            <a:ext cx="4192813" cy="617934"/>
          </a:xfrm>
          <a:prstGeom prst="rect">
            <a:avLst/>
          </a:prstGeom>
          <a:solidFill>
            <a:schemeClr val="accent2"/>
          </a:solidFill>
        </p:spPr>
        <p:txBody>
          <a:bodyPr anchor="ctr"/>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1FEE0-FA2B-B040-A0A3-91220641EB52}"/>
              </a:ext>
            </a:extLst>
          </p:cNvPr>
          <p:cNvSpPr>
            <a:spLocks noGrp="1"/>
          </p:cNvSpPr>
          <p:nvPr>
            <p:ph sz="half" idx="2"/>
          </p:nvPr>
        </p:nvSpPr>
        <p:spPr>
          <a:xfrm>
            <a:off x="305369" y="1685333"/>
            <a:ext cx="4192813"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C9BB8-ECFE-FF40-9E40-F0D96BC2D64D}"/>
              </a:ext>
            </a:extLst>
          </p:cNvPr>
          <p:cNvSpPr>
            <a:spLocks noGrp="1"/>
          </p:cNvSpPr>
          <p:nvPr>
            <p:ph type="body" sz="quarter" idx="3"/>
          </p:nvPr>
        </p:nvSpPr>
        <p:spPr>
          <a:xfrm>
            <a:off x="4629150" y="1067399"/>
            <a:ext cx="4253593" cy="617934"/>
          </a:xfrm>
          <a:prstGeom prst="rect">
            <a:avLst/>
          </a:prstGeom>
          <a:solidFill>
            <a:schemeClr val="accent2"/>
          </a:solidFill>
          <a:ln>
            <a:noFill/>
          </a:ln>
        </p:spPr>
        <p:txBody>
          <a:bodyPr anchor="ctr"/>
          <a:lstStyle>
            <a:lvl1pPr marL="0" indent="0" algn="ctr">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95C04-5920-3940-904E-23C08F713535}"/>
              </a:ext>
            </a:extLst>
          </p:cNvPr>
          <p:cNvSpPr>
            <a:spLocks noGrp="1"/>
          </p:cNvSpPr>
          <p:nvPr>
            <p:ph sz="quarter" idx="4"/>
          </p:nvPr>
        </p:nvSpPr>
        <p:spPr>
          <a:xfrm>
            <a:off x="4629150" y="1685333"/>
            <a:ext cx="4253593"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bject 2">
            <a:extLst>
              <a:ext uri="{FF2B5EF4-FFF2-40B4-BE49-F238E27FC236}">
                <a16:creationId xmlns:a16="http://schemas.microsoft.com/office/drawing/2014/main" id="{CA203E59-EB3D-4942-BB6E-B43088280275}"/>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9" name="Straight Connector 8">
            <a:extLst>
              <a:ext uri="{FF2B5EF4-FFF2-40B4-BE49-F238E27FC236}">
                <a16:creationId xmlns:a16="http://schemas.microsoft.com/office/drawing/2014/main" id="{60E635F7-49B9-F847-A3BE-E014D9B09501}"/>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17BD5686-657C-1C4E-8935-F4A66528BC82}"/>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spTree>
    <p:custDataLst>
      <p:tags r:id="rId1"/>
    </p:custDataLst>
    <p:extLst>
      <p:ext uri="{BB962C8B-B14F-4D97-AF65-F5344CB8AC3E}">
        <p14:creationId xmlns:p14="http://schemas.microsoft.com/office/powerpoint/2010/main" val="256240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Master Bran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B4D29C91-64F3-E546-8283-305013B4170C}"/>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5" name="Straight Connector 4">
            <a:extLst>
              <a:ext uri="{FF2B5EF4-FFF2-40B4-BE49-F238E27FC236}">
                <a16:creationId xmlns:a16="http://schemas.microsoft.com/office/drawing/2014/main" id="{CA1320EA-700A-3143-A3E2-AB810C7E2FE8}"/>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55AE1925-2C8E-5145-B761-204F112E8C53}"/>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spTree>
    <p:custDataLst>
      <p:tags r:id="rId1"/>
    </p:custDataLst>
    <p:extLst>
      <p:ext uri="{BB962C8B-B14F-4D97-AF65-F5344CB8AC3E}">
        <p14:creationId xmlns:p14="http://schemas.microsoft.com/office/powerpoint/2010/main" val="397342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Master Bran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04E173-22DC-3542-9581-4987A8A91DBA}"/>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Tree>
    <p:custDataLst>
      <p:tags r:id="rId1"/>
    </p:custDataLst>
    <p:extLst>
      <p:ext uri="{BB962C8B-B14F-4D97-AF65-F5344CB8AC3E}">
        <p14:creationId xmlns:p14="http://schemas.microsoft.com/office/powerpoint/2010/main" val="32447130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Example - Master Bran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8573671-7727-B04D-B685-A20E33DC679A}"/>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C72C7C28-716B-E34E-8072-3292342C9874}"/>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Timeline Examples</a:t>
            </a:r>
          </a:p>
        </p:txBody>
      </p:sp>
      <p:sp>
        <p:nvSpPr>
          <p:cNvPr id="6" name="object 2">
            <a:extLst>
              <a:ext uri="{FF2B5EF4-FFF2-40B4-BE49-F238E27FC236}">
                <a16:creationId xmlns:a16="http://schemas.microsoft.com/office/drawing/2014/main" id="{C756EA06-FFB0-4A3D-A388-4ED03A75388B}"/>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Tree>
    <p:custDataLst>
      <p:tags r:id="rId1"/>
    </p:custDataLst>
    <p:extLst>
      <p:ext uri="{BB962C8B-B14F-4D97-AF65-F5344CB8AC3E}">
        <p14:creationId xmlns:p14="http://schemas.microsoft.com/office/powerpoint/2010/main" val="2212433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Example - Master Bran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540CD35-C6FC-0D4F-B632-9E99B9CEF523}"/>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B2C27337-D35C-3F43-BE06-57A36BB8846C}"/>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Table Examples</a:t>
            </a:r>
          </a:p>
        </p:txBody>
      </p:sp>
      <p:sp>
        <p:nvSpPr>
          <p:cNvPr id="6" name="object 2">
            <a:extLst>
              <a:ext uri="{FF2B5EF4-FFF2-40B4-BE49-F238E27FC236}">
                <a16:creationId xmlns:a16="http://schemas.microsoft.com/office/drawing/2014/main" id="{4E67256C-4D1D-42AF-B51B-8682B6469884}"/>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Tree>
    <p:custDataLst>
      <p:tags r:id="rId1"/>
    </p:custDataLst>
    <p:extLst>
      <p:ext uri="{BB962C8B-B14F-4D97-AF65-F5344CB8AC3E}">
        <p14:creationId xmlns:p14="http://schemas.microsoft.com/office/powerpoint/2010/main" val="1916802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Example - Master Bran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12474B26-45C6-9548-9655-377AEC745EB1}"/>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5" name="Straight Connector 4">
            <a:extLst>
              <a:ext uri="{FF2B5EF4-FFF2-40B4-BE49-F238E27FC236}">
                <a16:creationId xmlns:a16="http://schemas.microsoft.com/office/drawing/2014/main" id="{BA6452AF-8B72-F549-9889-5818E0B655D7}"/>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a16="http://schemas.microsoft.com/office/drawing/2014/main" id="{2A89D66E-5942-5D40-A6C3-9CE9C7E99DAD}"/>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Chart Examples</a:t>
            </a:r>
          </a:p>
        </p:txBody>
      </p:sp>
    </p:spTree>
    <p:custDataLst>
      <p:tags r:id="rId1"/>
    </p:custDataLst>
    <p:extLst>
      <p:ext uri="{BB962C8B-B14F-4D97-AF65-F5344CB8AC3E}">
        <p14:creationId xmlns:p14="http://schemas.microsoft.com/office/powerpoint/2010/main" val="215197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ue Block Plu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46DC9A-32B7-9F4D-8B4A-3352812DE90B}"/>
              </a:ext>
            </a:extLst>
          </p:cNvPr>
          <p:cNvSpPr/>
          <p:nvPr userDrawn="1"/>
        </p:nvSpPr>
        <p:spPr>
          <a:xfrm>
            <a:off x="353133" y="4556742"/>
            <a:ext cx="8412248" cy="586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11" name="Rectangle 10">
            <a:extLst>
              <a:ext uri="{FF2B5EF4-FFF2-40B4-BE49-F238E27FC236}">
                <a16:creationId xmlns:a16="http://schemas.microsoft.com/office/drawing/2014/main" id="{8D1F99FC-4ECD-1040-9048-E6D54874D904}"/>
              </a:ext>
            </a:extLst>
          </p:cNvPr>
          <p:cNvSpPr/>
          <p:nvPr userDrawn="1"/>
        </p:nvSpPr>
        <p:spPr>
          <a:xfrm>
            <a:off x="7874001" y="1"/>
            <a:ext cx="1270000" cy="100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
        <p:nvSpPr>
          <p:cNvPr id="16" name="Rectangle">
            <a:extLst>
              <a:ext uri="{FF2B5EF4-FFF2-40B4-BE49-F238E27FC236}">
                <a16:creationId xmlns:a16="http://schemas.microsoft.com/office/drawing/2014/main" id="{DA59916C-2283-304F-8136-5BB64624E30F}"/>
              </a:ext>
            </a:extLst>
          </p:cNvPr>
          <p:cNvSpPr/>
          <p:nvPr userDrawn="1"/>
        </p:nvSpPr>
        <p:spPr>
          <a:xfrm>
            <a:off x="1996061" y="1003853"/>
            <a:ext cx="4811140" cy="2645500"/>
          </a:xfrm>
          <a:prstGeom prst="rect">
            <a:avLst/>
          </a:prstGeom>
          <a:gradFill>
            <a:gsLst>
              <a:gs pos="0">
                <a:srgbClr val="0B62F9">
                  <a:alpha val="90000"/>
                </a:srgbClr>
              </a:gs>
              <a:gs pos="50000">
                <a:srgbClr val="18AAFD">
                  <a:alpha val="90000"/>
                </a:srgbClr>
              </a:gs>
              <a:gs pos="100000">
                <a:srgbClr val="1DEEFB">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latin typeface="Verdana Regular"/>
            </a:endParaRPr>
          </a:p>
        </p:txBody>
      </p:sp>
      <p:sp>
        <p:nvSpPr>
          <p:cNvPr id="17" name="Rectangle">
            <a:extLst>
              <a:ext uri="{FF2B5EF4-FFF2-40B4-BE49-F238E27FC236}">
                <a16:creationId xmlns:a16="http://schemas.microsoft.com/office/drawing/2014/main" id="{C9E03EB5-580B-914D-9780-BB816604500F}"/>
              </a:ext>
            </a:extLst>
          </p:cNvPr>
          <p:cNvSpPr/>
          <p:nvPr userDrawn="1"/>
        </p:nvSpPr>
        <p:spPr>
          <a:xfrm rot="10800000">
            <a:off x="660399" y="1003851"/>
            <a:ext cx="1337365" cy="2645500"/>
          </a:xfrm>
          <a:prstGeom prst="rect">
            <a:avLst/>
          </a:prstGeom>
          <a:gradFill>
            <a:gsLst>
              <a:gs pos="0">
                <a:srgbClr val="0B62F9">
                  <a:alpha val="90000"/>
                </a:srgbClr>
              </a:gs>
              <a:gs pos="50447">
                <a:srgbClr val="0A38D9">
                  <a:alpha val="90000"/>
                </a:srgbClr>
              </a:gs>
              <a:gs pos="100000">
                <a:srgbClr val="0C1C60">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latin typeface="Verdana Regular"/>
            </a:endParaRPr>
          </a:p>
        </p:txBody>
      </p:sp>
      <p:sp>
        <p:nvSpPr>
          <p:cNvPr id="18" name="Text Placeholder 15">
            <a:extLst>
              <a:ext uri="{FF2B5EF4-FFF2-40B4-BE49-F238E27FC236}">
                <a16:creationId xmlns:a16="http://schemas.microsoft.com/office/drawing/2014/main" id="{8AA95983-F363-CD4C-B86F-3B968A61CDA8}"/>
              </a:ext>
            </a:extLst>
          </p:cNvPr>
          <p:cNvSpPr>
            <a:spLocks noGrp="1"/>
          </p:cNvSpPr>
          <p:nvPr>
            <p:ph type="body" sz="quarter" idx="16" hasCustomPrompt="1"/>
          </p:nvPr>
        </p:nvSpPr>
        <p:spPr>
          <a:xfrm>
            <a:off x="2123778" y="1484232"/>
            <a:ext cx="4078241" cy="183505"/>
          </a:xfrm>
          <a:prstGeom prst="rect">
            <a:avLst/>
          </a:prstGeom>
        </p:spPr>
        <p:txBody>
          <a:bodyPr lIns="91432" tIns="45716" rIns="91432" bIns="45716" anchor="b"/>
          <a:lstStyle>
            <a:lvl1pPr marL="0" indent="0">
              <a:spcBef>
                <a:spcPts val="0"/>
              </a:spcBef>
              <a:buFontTx/>
              <a:buNone/>
              <a:defRPr sz="900" b="0" i="0">
                <a:solidFill>
                  <a:schemeClr val="bg1"/>
                </a:solidFill>
                <a:latin typeface="Verdana Regular"/>
              </a:defRPr>
            </a:lvl1pPr>
          </a:lstStyle>
          <a:p>
            <a:pPr lvl="0"/>
            <a:r>
              <a:rPr lang="en-US"/>
              <a:t>Click to edit lead-in</a:t>
            </a:r>
          </a:p>
        </p:txBody>
      </p:sp>
      <p:sp>
        <p:nvSpPr>
          <p:cNvPr id="19" name="Text Placeholder 17">
            <a:extLst>
              <a:ext uri="{FF2B5EF4-FFF2-40B4-BE49-F238E27FC236}">
                <a16:creationId xmlns:a16="http://schemas.microsoft.com/office/drawing/2014/main" id="{C3104062-07AF-CD41-8382-1C3EA610DB06}"/>
              </a:ext>
            </a:extLst>
          </p:cNvPr>
          <p:cNvSpPr>
            <a:spLocks noGrp="1"/>
          </p:cNvSpPr>
          <p:nvPr>
            <p:ph type="body" sz="quarter" idx="14" hasCustomPrompt="1"/>
          </p:nvPr>
        </p:nvSpPr>
        <p:spPr>
          <a:xfrm>
            <a:off x="2123778" y="3843467"/>
            <a:ext cx="4159139" cy="408546"/>
          </a:xfrm>
          <a:prstGeom prst="rect">
            <a:avLst/>
          </a:prstGeom>
        </p:spPr>
        <p:txBody>
          <a:bodyPr lIns="91432" tIns="45716" rIns="91432" bIns="45716"/>
          <a:lstStyle>
            <a:lvl1pPr marL="0" indent="0">
              <a:spcBef>
                <a:spcPts val="0"/>
              </a:spcBef>
              <a:buFontTx/>
              <a:buNone/>
              <a:defRPr sz="1200" b="0" i="0" baseline="0">
                <a:solidFill>
                  <a:schemeClr val="bg1">
                    <a:lumMod val="50000"/>
                  </a:schemeClr>
                </a:solidFill>
                <a:latin typeface="Verdana Regular"/>
              </a:defRPr>
            </a:lvl1pPr>
          </a:lstStyle>
          <a:p>
            <a:pPr lvl="0"/>
            <a:r>
              <a:rPr lang="en-US"/>
              <a:t>Click to edit sub-title </a:t>
            </a:r>
          </a:p>
        </p:txBody>
      </p:sp>
      <p:sp>
        <p:nvSpPr>
          <p:cNvPr id="20" name="Subtitle 2">
            <a:extLst>
              <a:ext uri="{FF2B5EF4-FFF2-40B4-BE49-F238E27FC236}">
                <a16:creationId xmlns:a16="http://schemas.microsoft.com/office/drawing/2014/main" id="{CB2E01A9-FA34-9448-81E0-6D4BBDA1B1E2}"/>
              </a:ext>
            </a:extLst>
          </p:cNvPr>
          <p:cNvSpPr>
            <a:spLocks noGrp="1"/>
          </p:cNvSpPr>
          <p:nvPr>
            <p:ph type="subTitle" idx="1" hasCustomPrompt="1"/>
          </p:nvPr>
        </p:nvSpPr>
        <p:spPr>
          <a:xfrm>
            <a:off x="2123778" y="1972631"/>
            <a:ext cx="4078240" cy="434452"/>
          </a:xfrm>
          <a:prstGeom prst="rect">
            <a:avLst/>
          </a:prstGeom>
        </p:spPr>
        <p:txBody>
          <a:bodyPr lIns="91432" tIns="45716" rIns="91432" bIns="45716" anchor="b"/>
          <a:lstStyle>
            <a:lvl1pPr marL="0" indent="0" algn="l">
              <a:lnSpc>
                <a:spcPct val="100000"/>
              </a:lnSpc>
              <a:spcBef>
                <a:spcPts val="0"/>
              </a:spcBef>
              <a:buNone/>
              <a:defRPr sz="2400" b="0" i="0" baseline="0">
                <a:solidFill>
                  <a:schemeClr val="bg1"/>
                </a:solidFill>
                <a:latin typeface="Verdana Regular"/>
              </a:defRPr>
            </a:lvl1pPr>
            <a:lvl2pPr marL="342872" indent="0" algn="ctr">
              <a:buNone/>
              <a:defRPr/>
            </a:lvl2pPr>
            <a:lvl3pPr marL="685743" indent="0" algn="ctr">
              <a:buNone/>
              <a:defRPr/>
            </a:lvl3pPr>
            <a:lvl4pPr marL="1028614" indent="0" algn="ctr">
              <a:buNone/>
              <a:defRPr/>
            </a:lvl4pPr>
            <a:lvl5pPr marL="1371485" indent="0" algn="ctr">
              <a:buNone/>
              <a:defRPr/>
            </a:lvl5pPr>
            <a:lvl6pPr marL="1714357" indent="0" algn="ctr">
              <a:buNone/>
              <a:defRPr/>
            </a:lvl6pPr>
            <a:lvl7pPr marL="2057228" indent="0" algn="ctr">
              <a:buNone/>
              <a:defRPr/>
            </a:lvl7pPr>
            <a:lvl8pPr marL="2400099" indent="0" algn="ctr">
              <a:buNone/>
              <a:defRPr/>
            </a:lvl8pPr>
            <a:lvl9pPr marL="2742971" indent="0" algn="ctr">
              <a:buNone/>
              <a:defRPr/>
            </a:lvl9pPr>
          </a:lstStyle>
          <a:p>
            <a:r>
              <a:rPr lang="en-US"/>
              <a:t>Click to edit Title</a:t>
            </a:r>
          </a:p>
        </p:txBody>
      </p:sp>
      <p:pic>
        <p:nvPicPr>
          <p:cNvPr id="21" name="NRG_logo-01.png">
            <a:extLst>
              <a:ext uri="{FF2B5EF4-FFF2-40B4-BE49-F238E27FC236}">
                <a16:creationId xmlns:a16="http://schemas.microsoft.com/office/drawing/2014/main" id="{7AB300EB-11FF-1143-BB32-7F6876CFFE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5547" y="1284608"/>
            <a:ext cx="588988" cy="399247"/>
          </a:xfrm>
          <a:prstGeom prst="rect">
            <a:avLst/>
          </a:prstGeom>
          <a:ln w="12700">
            <a:miter lim="400000"/>
          </a:ln>
        </p:spPr>
      </p:pic>
    </p:spTree>
    <p:custDataLst>
      <p:tags r:id="rId1"/>
    </p:custDataLst>
    <p:extLst>
      <p:ext uri="{BB962C8B-B14F-4D97-AF65-F5344CB8AC3E}">
        <p14:creationId xmlns:p14="http://schemas.microsoft.com/office/powerpoint/2010/main" val="1682144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2 - Blue Block Plu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69E32D-5FF6-7C4D-84E0-D83D6BDC491D}"/>
              </a:ext>
            </a:extLst>
          </p:cNvPr>
          <p:cNvSpPr/>
          <p:nvPr userDrawn="1"/>
        </p:nvSpPr>
        <p:spPr>
          <a:xfrm>
            <a:off x="353133" y="4556742"/>
            <a:ext cx="8412248" cy="586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8" name="Rectangle">
            <a:extLst>
              <a:ext uri="{FF2B5EF4-FFF2-40B4-BE49-F238E27FC236}">
                <a16:creationId xmlns:a16="http://schemas.microsoft.com/office/drawing/2014/main" id="{083644F1-CA6B-164D-AFEA-8D0BFE02AE07}"/>
              </a:ext>
            </a:extLst>
          </p:cNvPr>
          <p:cNvSpPr/>
          <p:nvPr userDrawn="1"/>
        </p:nvSpPr>
        <p:spPr>
          <a:xfrm rot="10800000">
            <a:off x="2" y="0"/>
            <a:ext cx="1997764" cy="514350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solidFill>
                <a:schemeClr val="bg1">
                  <a:lumMod val="95000"/>
                </a:schemeClr>
              </a:solidFill>
              <a:latin typeface="Verdana Regular"/>
            </a:endParaRPr>
          </a:p>
        </p:txBody>
      </p:sp>
      <p:sp>
        <p:nvSpPr>
          <p:cNvPr id="3" name="Rectangle 2">
            <a:extLst>
              <a:ext uri="{FF2B5EF4-FFF2-40B4-BE49-F238E27FC236}">
                <a16:creationId xmlns:a16="http://schemas.microsoft.com/office/drawing/2014/main" id="{B8E51175-2338-074B-BBCA-159142ABE17F}"/>
              </a:ext>
            </a:extLst>
          </p:cNvPr>
          <p:cNvSpPr/>
          <p:nvPr userDrawn="1"/>
        </p:nvSpPr>
        <p:spPr>
          <a:xfrm>
            <a:off x="7874001" y="1"/>
            <a:ext cx="1270000" cy="100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
        <p:nvSpPr>
          <p:cNvPr id="18" name="Rectangle">
            <a:extLst>
              <a:ext uri="{FF2B5EF4-FFF2-40B4-BE49-F238E27FC236}">
                <a16:creationId xmlns:a16="http://schemas.microsoft.com/office/drawing/2014/main" id="{1BB2F2E6-39BE-4342-98A3-8CAB1024FE3B}"/>
              </a:ext>
            </a:extLst>
          </p:cNvPr>
          <p:cNvSpPr/>
          <p:nvPr userDrawn="1"/>
        </p:nvSpPr>
        <p:spPr>
          <a:xfrm>
            <a:off x="1996061" y="1003853"/>
            <a:ext cx="4811140" cy="2645500"/>
          </a:xfrm>
          <a:prstGeom prst="rect">
            <a:avLst/>
          </a:prstGeom>
          <a:gradFill>
            <a:gsLst>
              <a:gs pos="0">
                <a:srgbClr val="0B62F9">
                  <a:alpha val="90000"/>
                </a:srgbClr>
              </a:gs>
              <a:gs pos="50000">
                <a:srgbClr val="18AAFD">
                  <a:alpha val="90000"/>
                </a:srgbClr>
              </a:gs>
              <a:gs pos="100000">
                <a:srgbClr val="1DEEFB">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latin typeface="Verdana Regular"/>
            </a:endParaRPr>
          </a:p>
        </p:txBody>
      </p:sp>
      <p:sp>
        <p:nvSpPr>
          <p:cNvPr id="19" name="Rectangle">
            <a:extLst>
              <a:ext uri="{FF2B5EF4-FFF2-40B4-BE49-F238E27FC236}">
                <a16:creationId xmlns:a16="http://schemas.microsoft.com/office/drawing/2014/main" id="{DA131C66-44A0-B84C-BA3E-D9963825E04D}"/>
              </a:ext>
            </a:extLst>
          </p:cNvPr>
          <p:cNvSpPr/>
          <p:nvPr userDrawn="1"/>
        </p:nvSpPr>
        <p:spPr>
          <a:xfrm rot="10800000">
            <a:off x="660399" y="1003851"/>
            <a:ext cx="1337365" cy="2645500"/>
          </a:xfrm>
          <a:prstGeom prst="rect">
            <a:avLst/>
          </a:prstGeom>
          <a:gradFill>
            <a:gsLst>
              <a:gs pos="0">
                <a:srgbClr val="0B62F9">
                  <a:alpha val="90000"/>
                </a:srgbClr>
              </a:gs>
              <a:gs pos="50447">
                <a:srgbClr val="0A38D9">
                  <a:alpha val="90000"/>
                </a:srgbClr>
              </a:gs>
              <a:gs pos="100000">
                <a:srgbClr val="0C1C60">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latin typeface="Verdana Regular"/>
            </a:endParaRPr>
          </a:p>
        </p:txBody>
      </p:sp>
      <p:sp>
        <p:nvSpPr>
          <p:cNvPr id="20" name="Text Placeholder 15">
            <a:extLst>
              <a:ext uri="{FF2B5EF4-FFF2-40B4-BE49-F238E27FC236}">
                <a16:creationId xmlns:a16="http://schemas.microsoft.com/office/drawing/2014/main" id="{99BA3532-B734-5740-827D-CE3CCF50B398}"/>
              </a:ext>
            </a:extLst>
          </p:cNvPr>
          <p:cNvSpPr>
            <a:spLocks noGrp="1"/>
          </p:cNvSpPr>
          <p:nvPr>
            <p:ph type="body" sz="quarter" idx="16" hasCustomPrompt="1"/>
          </p:nvPr>
        </p:nvSpPr>
        <p:spPr>
          <a:xfrm>
            <a:off x="2123778" y="1484232"/>
            <a:ext cx="4078241" cy="183505"/>
          </a:xfrm>
          <a:prstGeom prst="rect">
            <a:avLst/>
          </a:prstGeom>
        </p:spPr>
        <p:txBody>
          <a:bodyPr lIns="91432" tIns="45716" rIns="91432" bIns="45716" anchor="b"/>
          <a:lstStyle>
            <a:lvl1pPr marL="0" indent="0">
              <a:spcBef>
                <a:spcPts val="0"/>
              </a:spcBef>
              <a:buFontTx/>
              <a:buNone/>
              <a:defRPr sz="900" b="0" i="0">
                <a:solidFill>
                  <a:schemeClr val="bg1"/>
                </a:solidFill>
                <a:latin typeface="Verdana Regular"/>
              </a:defRPr>
            </a:lvl1pPr>
          </a:lstStyle>
          <a:p>
            <a:pPr lvl="0"/>
            <a:r>
              <a:rPr lang="en-US"/>
              <a:t>Click to edit lead-in</a:t>
            </a:r>
          </a:p>
        </p:txBody>
      </p:sp>
      <p:sp>
        <p:nvSpPr>
          <p:cNvPr id="21" name="Text Placeholder 17">
            <a:extLst>
              <a:ext uri="{FF2B5EF4-FFF2-40B4-BE49-F238E27FC236}">
                <a16:creationId xmlns:a16="http://schemas.microsoft.com/office/drawing/2014/main" id="{1CF1CE06-05BF-0040-B091-17095AC04FE9}"/>
              </a:ext>
            </a:extLst>
          </p:cNvPr>
          <p:cNvSpPr>
            <a:spLocks noGrp="1"/>
          </p:cNvSpPr>
          <p:nvPr>
            <p:ph type="body" sz="quarter" idx="14" hasCustomPrompt="1"/>
          </p:nvPr>
        </p:nvSpPr>
        <p:spPr>
          <a:xfrm>
            <a:off x="2123778" y="3843467"/>
            <a:ext cx="4159139" cy="408546"/>
          </a:xfrm>
          <a:prstGeom prst="rect">
            <a:avLst/>
          </a:prstGeom>
        </p:spPr>
        <p:txBody>
          <a:bodyPr lIns="91432" tIns="45716" rIns="91432" bIns="45716"/>
          <a:lstStyle>
            <a:lvl1pPr marL="0" indent="0">
              <a:spcBef>
                <a:spcPts val="0"/>
              </a:spcBef>
              <a:buFontTx/>
              <a:buNone/>
              <a:defRPr sz="1200" b="0" i="0" baseline="0">
                <a:solidFill>
                  <a:schemeClr val="bg1">
                    <a:lumMod val="50000"/>
                  </a:schemeClr>
                </a:solidFill>
                <a:latin typeface="Verdana Regular"/>
              </a:defRPr>
            </a:lvl1pPr>
          </a:lstStyle>
          <a:p>
            <a:pPr lvl="0"/>
            <a:r>
              <a:rPr lang="en-US"/>
              <a:t>Click to edit sub-title </a:t>
            </a:r>
          </a:p>
        </p:txBody>
      </p:sp>
      <p:sp>
        <p:nvSpPr>
          <p:cNvPr id="22" name="Subtitle 2">
            <a:extLst>
              <a:ext uri="{FF2B5EF4-FFF2-40B4-BE49-F238E27FC236}">
                <a16:creationId xmlns:a16="http://schemas.microsoft.com/office/drawing/2014/main" id="{3D911047-033D-FC42-BC43-C1F928B5B571}"/>
              </a:ext>
            </a:extLst>
          </p:cNvPr>
          <p:cNvSpPr>
            <a:spLocks noGrp="1"/>
          </p:cNvSpPr>
          <p:nvPr>
            <p:ph type="subTitle" idx="1" hasCustomPrompt="1"/>
          </p:nvPr>
        </p:nvSpPr>
        <p:spPr>
          <a:xfrm>
            <a:off x="2123778" y="1972631"/>
            <a:ext cx="4078240" cy="434452"/>
          </a:xfrm>
          <a:prstGeom prst="rect">
            <a:avLst/>
          </a:prstGeom>
        </p:spPr>
        <p:txBody>
          <a:bodyPr lIns="91432" tIns="45716" rIns="91432" bIns="45716" anchor="b"/>
          <a:lstStyle>
            <a:lvl1pPr marL="0" indent="0" algn="l">
              <a:lnSpc>
                <a:spcPct val="100000"/>
              </a:lnSpc>
              <a:spcBef>
                <a:spcPts val="0"/>
              </a:spcBef>
              <a:buNone/>
              <a:defRPr sz="2400" b="0" i="0" baseline="0">
                <a:solidFill>
                  <a:schemeClr val="bg1"/>
                </a:solidFill>
                <a:latin typeface="Verdana Regular"/>
              </a:defRPr>
            </a:lvl1pPr>
            <a:lvl2pPr marL="342872" indent="0" algn="ctr">
              <a:buNone/>
              <a:defRPr/>
            </a:lvl2pPr>
            <a:lvl3pPr marL="685743" indent="0" algn="ctr">
              <a:buNone/>
              <a:defRPr/>
            </a:lvl3pPr>
            <a:lvl4pPr marL="1028614" indent="0" algn="ctr">
              <a:buNone/>
              <a:defRPr/>
            </a:lvl4pPr>
            <a:lvl5pPr marL="1371485" indent="0" algn="ctr">
              <a:buNone/>
              <a:defRPr/>
            </a:lvl5pPr>
            <a:lvl6pPr marL="1714357" indent="0" algn="ctr">
              <a:buNone/>
              <a:defRPr/>
            </a:lvl6pPr>
            <a:lvl7pPr marL="2057228" indent="0" algn="ctr">
              <a:buNone/>
              <a:defRPr/>
            </a:lvl7pPr>
            <a:lvl8pPr marL="2400099" indent="0" algn="ctr">
              <a:buNone/>
              <a:defRPr/>
            </a:lvl8pPr>
            <a:lvl9pPr marL="2742971" indent="0" algn="ctr">
              <a:buNone/>
              <a:defRPr/>
            </a:lvl9pPr>
          </a:lstStyle>
          <a:p>
            <a:r>
              <a:rPr lang="en-US"/>
              <a:t>Click to edit Title</a:t>
            </a:r>
          </a:p>
        </p:txBody>
      </p:sp>
      <p:pic>
        <p:nvPicPr>
          <p:cNvPr id="23" name="NRG_logo-01.png">
            <a:extLst>
              <a:ext uri="{FF2B5EF4-FFF2-40B4-BE49-F238E27FC236}">
                <a16:creationId xmlns:a16="http://schemas.microsoft.com/office/drawing/2014/main" id="{7EC67FEA-3D8D-1F45-B9EB-7FC6299708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5547" y="1284608"/>
            <a:ext cx="588988" cy="399247"/>
          </a:xfrm>
          <a:prstGeom prst="rect">
            <a:avLst/>
          </a:prstGeom>
          <a:ln w="12700">
            <a:miter lim="400000"/>
          </a:ln>
        </p:spPr>
      </p:pic>
    </p:spTree>
    <p:extLst>
      <p:ext uri="{BB962C8B-B14F-4D97-AF65-F5344CB8AC3E}">
        <p14:creationId xmlns:p14="http://schemas.microsoft.com/office/powerpoint/2010/main" val="1606899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5 - Blue Block Plus">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DFC5C2C-94E5-0A42-82CD-FAF43DF62F17}"/>
              </a:ext>
            </a:extLst>
          </p:cNvPr>
          <p:cNvSpPr/>
          <p:nvPr userDrawn="1"/>
        </p:nvSpPr>
        <p:spPr>
          <a:xfrm rot="5400000">
            <a:off x="3753031" y="-2114730"/>
            <a:ext cx="3276239" cy="7505702"/>
          </a:xfrm>
          <a:prstGeom prst="rect">
            <a:avLst/>
          </a:prstGeom>
          <a:gradFill flip="none" rotWithShape="1">
            <a:gsLst>
              <a:gs pos="0">
                <a:srgbClr val="0B62F9"/>
              </a:gs>
              <a:gs pos="50000">
                <a:srgbClr val="18AAFD"/>
              </a:gs>
              <a:gs pos="100000">
                <a:srgbClr val="1DEEFB"/>
              </a:gs>
            </a:gsLst>
            <a:lin ang="15000000" scaled="0"/>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17" name="Rectangle">
            <a:extLst>
              <a:ext uri="{FF2B5EF4-FFF2-40B4-BE49-F238E27FC236}">
                <a16:creationId xmlns:a16="http://schemas.microsoft.com/office/drawing/2014/main" id="{A29CEF65-33F0-F642-82D0-476A2E7EEE77}"/>
              </a:ext>
            </a:extLst>
          </p:cNvPr>
          <p:cNvSpPr/>
          <p:nvPr userDrawn="1"/>
        </p:nvSpPr>
        <p:spPr>
          <a:xfrm rot="16200000">
            <a:off x="-822340" y="803726"/>
            <a:ext cx="3276239" cy="1668790"/>
          </a:xfrm>
          <a:prstGeom prst="rect">
            <a:avLst/>
          </a:prstGeom>
          <a:gradFill flip="none" rotWithShape="1">
            <a:gsLst>
              <a:gs pos="0">
                <a:srgbClr val="0B62F9"/>
              </a:gs>
              <a:gs pos="50447">
                <a:srgbClr val="0A38D9"/>
              </a:gs>
              <a:gs pos="100000">
                <a:srgbClr val="0C1C60"/>
              </a:gs>
            </a:gsLst>
            <a:lin ang="12600000" scaled="0"/>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9" name="Text Placeholder 15"/>
          <p:cNvSpPr>
            <a:spLocks noGrp="1"/>
          </p:cNvSpPr>
          <p:nvPr>
            <p:ph type="body" sz="quarter" idx="16" hasCustomPrompt="1"/>
          </p:nvPr>
        </p:nvSpPr>
        <p:spPr>
          <a:xfrm>
            <a:off x="1650175" y="1920231"/>
            <a:ext cx="4959866" cy="244673"/>
          </a:xfrm>
          <a:prstGeom prst="rect">
            <a:avLst/>
          </a:prstGeom>
        </p:spPr>
        <p:txBody>
          <a:bodyPr lIns="91432" tIns="45716" rIns="91432" bIns="45716" anchor="b"/>
          <a:lstStyle>
            <a:lvl1pPr marL="0" indent="0">
              <a:spcBef>
                <a:spcPts val="0"/>
              </a:spcBef>
              <a:buFontTx/>
              <a:buNone/>
              <a:defRPr sz="1050" b="0" i="0">
                <a:solidFill>
                  <a:schemeClr val="bg1"/>
                </a:solidFill>
                <a:latin typeface="Verdana Regular"/>
              </a:defRPr>
            </a:lvl1pPr>
          </a:lstStyle>
          <a:p>
            <a:pPr lvl="0"/>
            <a:r>
              <a:rPr lang="en-US"/>
              <a:t>Click to edit lead-in</a:t>
            </a:r>
          </a:p>
        </p:txBody>
      </p:sp>
      <p:sp>
        <p:nvSpPr>
          <p:cNvPr id="10" name="Text Placeholder 17"/>
          <p:cNvSpPr>
            <a:spLocks noGrp="1"/>
          </p:cNvSpPr>
          <p:nvPr>
            <p:ph type="body" sz="quarter" idx="14" hasCustomPrompt="1"/>
          </p:nvPr>
        </p:nvSpPr>
        <p:spPr>
          <a:xfrm>
            <a:off x="1662052" y="3340640"/>
            <a:ext cx="6043880" cy="544728"/>
          </a:xfrm>
          <a:prstGeom prst="rect">
            <a:avLst/>
          </a:prstGeom>
        </p:spPr>
        <p:txBody>
          <a:bodyPr lIns="91432" tIns="45716" rIns="91432" bIns="45716"/>
          <a:lstStyle>
            <a:lvl1pPr marL="0" indent="0">
              <a:spcBef>
                <a:spcPts val="0"/>
              </a:spcBef>
              <a:buFontTx/>
              <a:buNone/>
              <a:defRPr sz="1350" b="0" i="0" baseline="0">
                <a:solidFill>
                  <a:schemeClr val="bg1">
                    <a:lumMod val="50000"/>
                  </a:schemeClr>
                </a:solidFill>
                <a:latin typeface="Verdana Regular"/>
              </a:defRPr>
            </a:lvl1pPr>
          </a:lstStyle>
          <a:p>
            <a:pPr lvl="0"/>
            <a:r>
              <a:rPr lang="en-US"/>
              <a:t>Click to edit sub-title </a:t>
            </a:r>
          </a:p>
        </p:txBody>
      </p:sp>
      <p:sp>
        <p:nvSpPr>
          <p:cNvPr id="13" name="Subtitle 2"/>
          <p:cNvSpPr>
            <a:spLocks noGrp="1"/>
          </p:cNvSpPr>
          <p:nvPr>
            <p:ph type="subTitle" idx="1" hasCustomPrompt="1"/>
          </p:nvPr>
        </p:nvSpPr>
        <p:spPr>
          <a:xfrm>
            <a:off x="1638300" y="2628121"/>
            <a:ext cx="6959063" cy="579269"/>
          </a:xfrm>
          <a:prstGeom prst="rect">
            <a:avLst/>
          </a:prstGeom>
        </p:spPr>
        <p:txBody>
          <a:bodyPr lIns="91432" tIns="45716" rIns="91432" bIns="45716" anchor="b"/>
          <a:lstStyle>
            <a:lvl1pPr marL="0" indent="0" algn="l">
              <a:lnSpc>
                <a:spcPct val="100000"/>
              </a:lnSpc>
              <a:spcBef>
                <a:spcPts val="0"/>
              </a:spcBef>
              <a:buNone/>
              <a:defRPr sz="2700" b="0" i="0" baseline="0">
                <a:solidFill>
                  <a:schemeClr val="bg1"/>
                </a:solidFill>
                <a:latin typeface="Verdana Regular"/>
              </a:defRPr>
            </a:lvl1pPr>
            <a:lvl2pPr marL="342872" indent="0" algn="ctr">
              <a:buNone/>
              <a:defRPr/>
            </a:lvl2pPr>
            <a:lvl3pPr marL="685743" indent="0" algn="ctr">
              <a:buNone/>
              <a:defRPr/>
            </a:lvl3pPr>
            <a:lvl4pPr marL="1028614" indent="0" algn="ctr">
              <a:buNone/>
              <a:defRPr/>
            </a:lvl4pPr>
            <a:lvl5pPr marL="1371485" indent="0" algn="ctr">
              <a:buNone/>
              <a:defRPr/>
            </a:lvl5pPr>
            <a:lvl6pPr marL="1714357" indent="0" algn="ctr">
              <a:buNone/>
              <a:defRPr/>
            </a:lvl6pPr>
            <a:lvl7pPr marL="2057228" indent="0" algn="ctr">
              <a:buNone/>
              <a:defRPr/>
            </a:lvl7pPr>
            <a:lvl8pPr marL="2400099" indent="0" algn="ctr">
              <a:buNone/>
              <a:defRPr/>
            </a:lvl8pPr>
            <a:lvl9pPr marL="2742971" indent="0" algn="ctr">
              <a:buNone/>
              <a:defRPr/>
            </a:lvl9pPr>
          </a:lstStyle>
          <a:p>
            <a:r>
              <a:rPr lang="en-US"/>
              <a:t>Click to edit Title</a:t>
            </a:r>
          </a:p>
        </p:txBody>
      </p:sp>
      <p:pic>
        <p:nvPicPr>
          <p:cNvPr id="14" name="NRG_logo-01.png">
            <a:extLst>
              <a:ext uri="{FF2B5EF4-FFF2-40B4-BE49-F238E27FC236}">
                <a16:creationId xmlns:a16="http://schemas.microsoft.com/office/drawing/2014/main" id="{9C4E950A-076C-6D49-B60E-035073154D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792" y="237872"/>
            <a:ext cx="588988" cy="399247"/>
          </a:xfrm>
          <a:prstGeom prst="rect">
            <a:avLst/>
          </a:prstGeom>
          <a:ln w="12700">
            <a:miter lim="400000"/>
          </a:ln>
        </p:spPr>
      </p:pic>
      <p:sp>
        <p:nvSpPr>
          <p:cNvPr id="12" name="Rectangle 11">
            <a:extLst>
              <a:ext uri="{FF2B5EF4-FFF2-40B4-BE49-F238E27FC236}">
                <a16:creationId xmlns:a16="http://schemas.microsoft.com/office/drawing/2014/main" id="{8807A32F-D9BD-9A49-8B20-BA863EFF792B}"/>
              </a:ext>
            </a:extLst>
          </p:cNvPr>
          <p:cNvSpPr/>
          <p:nvPr userDrawn="1"/>
        </p:nvSpPr>
        <p:spPr>
          <a:xfrm>
            <a:off x="103517" y="4753303"/>
            <a:ext cx="8980098" cy="39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Tree>
    <p:extLst>
      <p:ext uri="{BB962C8B-B14F-4D97-AF65-F5344CB8AC3E}">
        <p14:creationId xmlns:p14="http://schemas.microsoft.com/office/powerpoint/2010/main" val="2922850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1 - Blue Block Plus">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0790B72-A625-F145-B4E8-A25B22CFD8FC}"/>
              </a:ext>
            </a:extLst>
          </p:cNvPr>
          <p:cNvSpPr/>
          <p:nvPr userDrawn="1"/>
        </p:nvSpPr>
        <p:spPr>
          <a:xfrm>
            <a:off x="6961734" y="1518366"/>
            <a:ext cx="2182266" cy="1066180"/>
          </a:xfrm>
          <a:prstGeom prst="rect">
            <a:avLst/>
          </a:prstGeom>
          <a:gradFill>
            <a:gsLst>
              <a:gs pos="0">
                <a:srgbClr val="0B62F9"/>
              </a:gs>
              <a:gs pos="50000">
                <a:srgbClr val="18AAFD"/>
              </a:gs>
              <a:gs pos="100000">
                <a:srgbClr val="1DEEFB"/>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13" name="Subtitle 2"/>
          <p:cNvSpPr>
            <a:spLocks noGrp="1"/>
          </p:cNvSpPr>
          <p:nvPr>
            <p:ph type="subTitle" idx="1" hasCustomPrompt="1"/>
          </p:nvPr>
        </p:nvSpPr>
        <p:spPr>
          <a:xfrm>
            <a:off x="791456" y="2026694"/>
            <a:ext cx="6108808" cy="1115705"/>
          </a:xfrm>
          <a:prstGeom prst="rect">
            <a:avLst/>
          </a:prstGeom>
          <a:solidFill>
            <a:schemeClr val="bg1"/>
          </a:solidFill>
        </p:spPr>
        <p:txBody>
          <a:bodyPr lIns="91432" tIns="45716" rIns="91432" bIns="45716" anchor="ctr" anchorCtr="0"/>
          <a:lstStyle>
            <a:lvl1pPr marL="0" indent="0" algn="l">
              <a:lnSpc>
                <a:spcPct val="100000"/>
              </a:lnSpc>
              <a:spcBef>
                <a:spcPts val="0"/>
              </a:spcBef>
              <a:buNone/>
              <a:defRPr sz="3200" b="0" i="0" baseline="0">
                <a:solidFill>
                  <a:schemeClr val="bg1">
                    <a:lumMod val="50000"/>
                  </a:schemeClr>
                </a:solidFill>
                <a:latin typeface="Verdana Regular"/>
              </a:defRPr>
            </a:lvl1pPr>
            <a:lvl2pPr marL="457151" indent="0" algn="ctr">
              <a:buNone/>
              <a:defRPr/>
            </a:lvl2pPr>
            <a:lvl3pPr marL="914301" indent="0" algn="ctr">
              <a:buNone/>
              <a:defRPr/>
            </a:lvl3pPr>
            <a:lvl4pPr marL="1371451" indent="0" algn="ctr">
              <a:buNone/>
              <a:defRPr/>
            </a:lvl4pPr>
            <a:lvl5pPr marL="1828601" indent="0" algn="ctr">
              <a:buNone/>
              <a:defRPr/>
            </a:lvl5pPr>
            <a:lvl6pPr marL="2285752" indent="0" algn="ctr">
              <a:buNone/>
              <a:defRPr/>
            </a:lvl6pPr>
            <a:lvl7pPr marL="2742902" indent="0" algn="ctr">
              <a:buNone/>
              <a:defRPr/>
            </a:lvl7pPr>
            <a:lvl8pPr marL="3200052" indent="0" algn="ctr">
              <a:buNone/>
              <a:defRPr/>
            </a:lvl8pPr>
            <a:lvl9pPr marL="3657203" indent="0" algn="ctr">
              <a:buNone/>
              <a:defRPr/>
            </a:lvl9pPr>
          </a:lstStyle>
          <a:p>
            <a:r>
              <a:rPr lang="en-US"/>
              <a:t>Click to edit Divider Title</a:t>
            </a:r>
          </a:p>
        </p:txBody>
      </p:sp>
      <p:sp>
        <p:nvSpPr>
          <p:cNvPr id="7" name="Rectangle">
            <a:extLst>
              <a:ext uri="{FF2B5EF4-FFF2-40B4-BE49-F238E27FC236}">
                <a16:creationId xmlns:a16="http://schemas.microsoft.com/office/drawing/2014/main" id="{959864E6-4C5D-B842-AD53-E74D9AA16E7C}"/>
              </a:ext>
            </a:extLst>
          </p:cNvPr>
          <p:cNvSpPr/>
          <p:nvPr userDrawn="1"/>
        </p:nvSpPr>
        <p:spPr>
          <a:xfrm rot="10800000">
            <a:off x="254648" y="4476169"/>
            <a:ext cx="8410720" cy="667331"/>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5" name="Rectangle">
            <a:extLst>
              <a:ext uri="{FF2B5EF4-FFF2-40B4-BE49-F238E27FC236}">
                <a16:creationId xmlns:a16="http://schemas.microsoft.com/office/drawing/2014/main" id="{D6189B01-7FF0-B940-8297-AED334250E2F}"/>
              </a:ext>
            </a:extLst>
          </p:cNvPr>
          <p:cNvSpPr/>
          <p:nvPr userDrawn="1"/>
        </p:nvSpPr>
        <p:spPr>
          <a:xfrm rot="10800000">
            <a:off x="6961734" y="2584545"/>
            <a:ext cx="2182266" cy="1066180"/>
          </a:xfrm>
          <a:prstGeom prst="rect">
            <a:avLst/>
          </a:prstGeom>
          <a:gradFill>
            <a:gsLst>
              <a:gs pos="0">
                <a:srgbClr val="0B62F9"/>
              </a:gs>
              <a:gs pos="50447">
                <a:srgbClr val="0A38D9"/>
              </a:gs>
              <a:gs pos="100000">
                <a:srgbClr val="0C1C60"/>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6" name="Rectangle 5">
            <a:extLst>
              <a:ext uri="{FF2B5EF4-FFF2-40B4-BE49-F238E27FC236}">
                <a16:creationId xmlns:a16="http://schemas.microsoft.com/office/drawing/2014/main" id="{E9F080D2-D394-EA4F-B020-4468BE484A99}"/>
              </a:ext>
            </a:extLst>
          </p:cNvPr>
          <p:cNvSpPr/>
          <p:nvPr userDrawn="1"/>
        </p:nvSpPr>
        <p:spPr>
          <a:xfrm>
            <a:off x="7874001" y="1"/>
            <a:ext cx="1270000" cy="1008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Tree>
    <p:extLst>
      <p:ext uri="{BB962C8B-B14F-4D97-AF65-F5344CB8AC3E}">
        <p14:creationId xmlns:p14="http://schemas.microsoft.com/office/powerpoint/2010/main" val="270444332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 Master Brand">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E90B056A-2222-224B-A961-D2D6F9A56871}"/>
              </a:ext>
            </a:extLst>
          </p:cNvPr>
          <p:cNvSpPr>
            <a:spLocks noGrp="1"/>
          </p:cNvSpPr>
          <p:nvPr>
            <p:ph type="ftr" sz="quarter" idx="11"/>
          </p:nvPr>
        </p:nvSpPr>
        <p:spPr>
          <a:xfrm>
            <a:off x="628650" y="4897332"/>
            <a:ext cx="7182779" cy="246168"/>
          </a:xfrm>
          <a:prstGeom prst="rect">
            <a:avLst/>
          </a:prstGeom>
        </p:spPr>
        <p:txBody>
          <a:bodyPr/>
          <a:lstStyle>
            <a:lvl1pPr>
              <a:defRPr sz="750"/>
            </a:lvl1pPr>
          </a:lstStyle>
          <a:p>
            <a:endParaRPr lang="en-US" dirty="0"/>
          </a:p>
        </p:txBody>
      </p:sp>
      <p:sp>
        <p:nvSpPr>
          <p:cNvPr id="9" name="Slide Number Placeholder 5">
            <a:extLst>
              <a:ext uri="{FF2B5EF4-FFF2-40B4-BE49-F238E27FC236}">
                <a16:creationId xmlns:a16="http://schemas.microsoft.com/office/drawing/2014/main" id="{F970ECAE-1613-964E-8486-804ECDA36B43}"/>
              </a:ext>
            </a:extLst>
          </p:cNvPr>
          <p:cNvSpPr>
            <a:spLocks noGrp="1"/>
          </p:cNvSpPr>
          <p:nvPr>
            <p:ph type="sldNum" sz="quarter" idx="12"/>
          </p:nvPr>
        </p:nvSpPr>
        <p:spPr>
          <a:xfrm>
            <a:off x="8012151" y="4897332"/>
            <a:ext cx="503199" cy="246168"/>
          </a:xfrm>
          <a:prstGeom prst="rect">
            <a:avLst/>
          </a:prstGeom>
        </p:spPr>
        <p:txBody>
          <a:bodyPr/>
          <a:lstStyle>
            <a:lvl1pPr>
              <a:defRPr sz="750"/>
            </a:lvl1pPr>
          </a:lstStyle>
          <a:p>
            <a:fld id="{46232206-DF5D-4A50-897C-2B1C3E29C619}" type="slidenum">
              <a:rPr lang="en-US" smtClean="0"/>
              <a:pPr/>
              <a:t>‹#›</a:t>
            </a:fld>
            <a:endParaRPr lang="en-US" dirty="0"/>
          </a:p>
        </p:txBody>
      </p:sp>
      <p:sp>
        <p:nvSpPr>
          <p:cNvPr id="11" name="Rectangle 10">
            <a:extLst>
              <a:ext uri="{FF2B5EF4-FFF2-40B4-BE49-F238E27FC236}">
                <a16:creationId xmlns:a16="http://schemas.microsoft.com/office/drawing/2014/main" id="{92CC582D-3C11-FE4D-A86B-1921912B689D}"/>
              </a:ext>
            </a:extLst>
          </p:cNvPr>
          <p:cNvSpPr/>
          <p:nvPr userDrawn="1"/>
        </p:nvSpPr>
        <p:spPr>
          <a:xfrm>
            <a:off x="393282" y="4717831"/>
            <a:ext cx="8357437"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10" name="object 2">
            <a:extLst>
              <a:ext uri="{FF2B5EF4-FFF2-40B4-BE49-F238E27FC236}">
                <a16:creationId xmlns:a16="http://schemas.microsoft.com/office/drawing/2014/main" id="{7D46AD92-FBBD-794D-B142-4E933AAE7714}"/>
              </a:ext>
            </a:extLst>
          </p:cNvPr>
          <p:cNvSpPr/>
          <p:nvPr userDrawn="1"/>
        </p:nvSpPr>
        <p:spPr>
          <a:xfrm>
            <a:off x="0" y="5023401"/>
            <a:ext cx="9144000" cy="1177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
        <p:nvSpPr>
          <p:cNvPr id="2" name="Rectangle 1">
            <a:extLst>
              <a:ext uri="{FF2B5EF4-FFF2-40B4-BE49-F238E27FC236}">
                <a16:creationId xmlns:a16="http://schemas.microsoft.com/office/drawing/2014/main" id="{2830E315-AD08-D590-B33F-46050E7A5ED9}"/>
              </a:ext>
            </a:extLst>
          </p:cNvPr>
          <p:cNvSpPr/>
          <p:nvPr userDrawn="1"/>
        </p:nvSpPr>
        <p:spPr>
          <a:xfrm>
            <a:off x="1143000" y="1464232"/>
            <a:ext cx="6858000" cy="2080310"/>
          </a:xfrm>
          <a:prstGeom prst="rect">
            <a:avLst/>
          </a:prstGeom>
          <a:gradFill flip="none" rotWithShape="1">
            <a:gsLst>
              <a:gs pos="0">
                <a:schemeClr val="bg1">
                  <a:lumMod val="95000"/>
                </a:schemeClr>
              </a:gs>
              <a:gs pos="100000">
                <a:srgbClr val="F9F9F9">
                  <a:alpha val="2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cxnSp>
        <p:nvCxnSpPr>
          <p:cNvPr id="3" name="Straight Connector 2">
            <a:extLst>
              <a:ext uri="{FF2B5EF4-FFF2-40B4-BE49-F238E27FC236}">
                <a16:creationId xmlns:a16="http://schemas.microsoft.com/office/drawing/2014/main" id="{E17058D1-63D8-5152-F0F1-35C8BE08EC6F}"/>
              </a:ext>
            </a:extLst>
          </p:cNvPr>
          <p:cNvCxnSpPr>
            <a:cxnSpLocks/>
          </p:cNvCxnSpPr>
          <p:nvPr userDrawn="1"/>
        </p:nvCxnSpPr>
        <p:spPr>
          <a:xfrm>
            <a:off x="1143000" y="1464232"/>
            <a:ext cx="6858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B3AEE6D-9475-8F82-DAAC-F5A6380589DC}"/>
              </a:ext>
            </a:extLst>
          </p:cNvPr>
          <p:cNvCxnSpPr>
            <a:cxnSpLocks/>
          </p:cNvCxnSpPr>
          <p:nvPr userDrawn="1"/>
        </p:nvCxnSpPr>
        <p:spPr>
          <a:xfrm>
            <a:off x="1143000" y="3544543"/>
            <a:ext cx="6858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3CD50E50-0748-764B-AC1A-B612EB92DBB6}"/>
              </a:ext>
            </a:extLst>
          </p:cNvPr>
          <p:cNvSpPr>
            <a:spLocks noGrp="1"/>
          </p:cNvSpPr>
          <p:nvPr>
            <p:ph type="body" sz="quarter" idx="13" hasCustomPrompt="1"/>
          </p:nvPr>
        </p:nvSpPr>
        <p:spPr>
          <a:xfrm>
            <a:off x="1143000" y="1585956"/>
            <a:ext cx="6858001" cy="1791470"/>
          </a:xfrm>
          <a:prstGeom prst="rect">
            <a:avLst/>
          </a:prstGeom>
        </p:spPr>
        <p:txBody>
          <a:bodyPr anchor="ctr"/>
          <a:lstStyle>
            <a:lvl1pPr marL="0" indent="0" algn="ctr">
              <a:buFontTx/>
              <a:buNone/>
              <a:defRPr sz="32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21129719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2 - Blue Block Plus">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2121492" y="2026693"/>
            <a:ext cx="6108808" cy="1115705"/>
          </a:xfrm>
          <a:prstGeom prst="rect">
            <a:avLst/>
          </a:prstGeom>
          <a:solidFill>
            <a:schemeClr val="bg1"/>
          </a:solidFill>
        </p:spPr>
        <p:txBody>
          <a:bodyPr lIns="91432" tIns="45716" rIns="91432" bIns="45716" anchor="ctr" anchorCtr="0"/>
          <a:lstStyle>
            <a:lvl1pPr marL="0" indent="0" algn="l">
              <a:lnSpc>
                <a:spcPct val="100000"/>
              </a:lnSpc>
              <a:spcBef>
                <a:spcPts val="0"/>
              </a:spcBef>
              <a:buNone/>
              <a:defRPr sz="3200" b="0" i="0" baseline="0">
                <a:solidFill>
                  <a:schemeClr val="tx1">
                    <a:lumMod val="50000"/>
                    <a:lumOff val="50000"/>
                  </a:schemeClr>
                </a:solidFill>
                <a:latin typeface="Verdana Regular"/>
              </a:defRPr>
            </a:lvl1pPr>
            <a:lvl2pPr marL="457151" indent="0" algn="ctr">
              <a:buNone/>
              <a:defRPr/>
            </a:lvl2pPr>
            <a:lvl3pPr marL="914301" indent="0" algn="ctr">
              <a:buNone/>
              <a:defRPr/>
            </a:lvl3pPr>
            <a:lvl4pPr marL="1371451" indent="0" algn="ctr">
              <a:buNone/>
              <a:defRPr/>
            </a:lvl4pPr>
            <a:lvl5pPr marL="1828601" indent="0" algn="ctr">
              <a:buNone/>
              <a:defRPr/>
            </a:lvl5pPr>
            <a:lvl6pPr marL="2285752" indent="0" algn="ctr">
              <a:buNone/>
              <a:defRPr/>
            </a:lvl6pPr>
            <a:lvl7pPr marL="2742902" indent="0" algn="ctr">
              <a:buNone/>
              <a:defRPr/>
            </a:lvl7pPr>
            <a:lvl8pPr marL="3200052" indent="0" algn="ctr">
              <a:buNone/>
              <a:defRPr/>
            </a:lvl8pPr>
            <a:lvl9pPr marL="3657203" indent="0" algn="ctr">
              <a:buNone/>
              <a:defRPr/>
            </a:lvl9pPr>
          </a:lstStyle>
          <a:p>
            <a:r>
              <a:rPr lang="en-US" dirty="0"/>
              <a:t>Click to edit Divider Title</a:t>
            </a:r>
          </a:p>
        </p:txBody>
      </p:sp>
      <p:sp>
        <p:nvSpPr>
          <p:cNvPr id="7" name="Rectangle">
            <a:extLst>
              <a:ext uri="{FF2B5EF4-FFF2-40B4-BE49-F238E27FC236}">
                <a16:creationId xmlns:a16="http://schemas.microsoft.com/office/drawing/2014/main" id="{959864E6-4C5D-B842-AD53-E74D9AA16E7C}"/>
              </a:ext>
            </a:extLst>
          </p:cNvPr>
          <p:cNvSpPr/>
          <p:nvPr userDrawn="1"/>
        </p:nvSpPr>
        <p:spPr>
          <a:xfrm rot="10800000">
            <a:off x="247505" y="4601538"/>
            <a:ext cx="8760764" cy="529029"/>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4" name="Rectangle">
            <a:extLst>
              <a:ext uri="{FF2B5EF4-FFF2-40B4-BE49-F238E27FC236}">
                <a16:creationId xmlns:a16="http://schemas.microsoft.com/office/drawing/2014/main" id="{90790B72-A625-F145-B4E8-A25B22CFD8FC}"/>
              </a:ext>
            </a:extLst>
          </p:cNvPr>
          <p:cNvSpPr/>
          <p:nvPr userDrawn="1"/>
        </p:nvSpPr>
        <p:spPr>
          <a:xfrm rot="5400000">
            <a:off x="431642" y="2131198"/>
            <a:ext cx="1855830" cy="906695"/>
          </a:xfrm>
          <a:prstGeom prst="rect">
            <a:avLst/>
          </a:prstGeom>
          <a:gradFill flip="none" rotWithShape="1">
            <a:gsLst>
              <a:gs pos="0">
                <a:srgbClr val="0B62F9"/>
              </a:gs>
              <a:gs pos="50000">
                <a:srgbClr val="18AAFD"/>
              </a:gs>
              <a:gs pos="100000">
                <a:srgbClr val="1DEEFB"/>
              </a:gs>
            </a:gsLst>
            <a:lin ang="15000000" scaled="0"/>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5" name="Rectangle">
            <a:extLst>
              <a:ext uri="{FF2B5EF4-FFF2-40B4-BE49-F238E27FC236}">
                <a16:creationId xmlns:a16="http://schemas.microsoft.com/office/drawing/2014/main" id="{D6189B01-7FF0-B940-8297-AED334250E2F}"/>
              </a:ext>
            </a:extLst>
          </p:cNvPr>
          <p:cNvSpPr/>
          <p:nvPr userDrawn="1"/>
        </p:nvSpPr>
        <p:spPr>
          <a:xfrm rot="16200000">
            <a:off x="-475053" y="2131198"/>
            <a:ext cx="1855830" cy="906695"/>
          </a:xfrm>
          <a:prstGeom prst="rect">
            <a:avLst/>
          </a:prstGeom>
          <a:gradFill flip="none" rotWithShape="1">
            <a:gsLst>
              <a:gs pos="0">
                <a:srgbClr val="0B62F9"/>
              </a:gs>
              <a:gs pos="50447">
                <a:srgbClr val="0A38D9"/>
              </a:gs>
              <a:gs pos="100000">
                <a:srgbClr val="0C1C60"/>
              </a:gs>
            </a:gsLst>
            <a:lin ang="12600000" scaled="0"/>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8" name="Rectangle 7">
            <a:extLst>
              <a:ext uri="{FF2B5EF4-FFF2-40B4-BE49-F238E27FC236}">
                <a16:creationId xmlns:a16="http://schemas.microsoft.com/office/drawing/2014/main" id="{5820692A-3776-3E48-8611-EAE07E4DCB1A}"/>
              </a:ext>
            </a:extLst>
          </p:cNvPr>
          <p:cNvSpPr/>
          <p:nvPr userDrawn="1"/>
        </p:nvSpPr>
        <p:spPr>
          <a:xfrm>
            <a:off x="7874001" y="1"/>
            <a:ext cx="1270000" cy="1149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Tree>
    <p:extLst>
      <p:ext uri="{BB962C8B-B14F-4D97-AF65-F5344CB8AC3E}">
        <p14:creationId xmlns:p14="http://schemas.microsoft.com/office/powerpoint/2010/main" val="371364928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Blue Block Pl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6D2A9-0444-CC4B-B1D2-F4662751C08C}"/>
              </a:ext>
            </a:extLst>
          </p:cNvPr>
          <p:cNvSpPr>
            <a:spLocks noGrp="1"/>
          </p:cNvSpPr>
          <p:nvPr>
            <p:ph idx="1"/>
          </p:nvPr>
        </p:nvSpPr>
        <p:spPr>
          <a:xfrm>
            <a:off x="305369" y="1073425"/>
            <a:ext cx="8577373" cy="355929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86644EB9-71DF-C54A-8C74-EAE480B0211D}"/>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A480E26B-9F4E-F34B-8017-B3452E21C88C}"/>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grpSp>
        <p:nvGrpSpPr>
          <p:cNvPr id="10" name="Group 9">
            <a:extLst>
              <a:ext uri="{FF2B5EF4-FFF2-40B4-BE49-F238E27FC236}">
                <a16:creationId xmlns:a16="http://schemas.microsoft.com/office/drawing/2014/main" id="{8370B9D4-3736-6B46-A626-9B135F178F60}"/>
              </a:ext>
            </a:extLst>
          </p:cNvPr>
          <p:cNvGrpSpPr/>
          <p:nvPr userDrawn="1"/>
        </p:nvGrpSpPr>
        <p:grpSpPr>
          <a:xfrm>
            <a:off x="-1235" y="98599"/>
            <a:ext cx="620968" cy="644351"/>
            <a:chOff x="8289" y="93589"/>
            <a:chExt cx="631539" cy="655320"/>
          </a:xfrm>
        </p:grpSpPr>
        <p:pic>
          <p:nvPicPr>
            <p:cNvPr id="16" name="Image" descr="Image">
              <a:extLst>
                <a:ext uri="{FF2B5EF4-FFF2-40B4-BE49-F238E27FC236}">
                  <a16:creationId xmlns:a16="http://schemas.microsoft.com/office/drawing/2014/main" id="{BDEF8EEA-78D5-D145-AF6F-CE4A966B4003}"/>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7" name="Image" descr="Image">
              <a:extLst>
                <a:ext uri="{FF2B5EF4-FFF2-40B4-BE49-F238E27FC236}">
                  <a16:creationId xmlns:a16="http://schemas.microsoft.com/office/drawing/2014/main" id="{B9DFD059-037A-AD4B-9370-CA1592339583}"/>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custDataLst>
      <p:tags r:id="rId1"/>
    </p:custDataLst>
    <p:extLst>
      <p:ext uri="{BB962C8B-B14F-4D97-AF65-F5344CB8AC3E}">
        <p14:creationId xmlns:p14="http://schemas.microsoft.com/office/powerpoint/2010/main" val="664717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gray grad - Blue Block Plus">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C725640-7455-364D-B069-B699DD25818E}"/>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76676BAA-9C2B-4C4E-8DD8-704D310FEBD7}"/>
              </a:ext>
            </a:extLst>
          </p:cNvPr>
          <p:cNvSpPr>
            <a:spLocks noGrp="1"/>
          </p:cNvSpPr>
          <p:nvPr>
            <p:ph type="title"/>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grpSp>
        <p:nvGrpSpPr>
          <p:cNvPr id="24" name="Group 23">
            <a:extLst>
              <a:ext uri="{FF2B5EF4-FFF2-40B4-BE49-F238E27FC236}">
                <a16:creationId xmlns:a16="http://schemas.microsoft.com/office/drawing/2014/main" id="{82279E15-3528-6C45-B4BB-31E65DF66409}"/>
              </a:ext>
            </a:extLst>
          </p:cNvPr>
          <p:cNvGrpSpPr/>
          <p:nvPr userDrawn="1"/>
        </p:nvGrpSpPr>
        <p:grpSpPr>
          <a:xfrm>
            <a:off x="-1235" y="98599"/>
            <a:ext cx="620968" cy="644351"/>
            <a:chOff x="8289" y="93589"/>
            <a:chExt cx="631539" cy="655320"/>
          </a:xfrm>
        </p:grpSpPr>
        <p:pic>
          <p:nvPicPr>
            <p:cNvPr id="25" name="Image" descr="Image">
              <a:extLst>
                <a:ext uri="{FF2B5EF4-FFF2-40B4-BE49-F238E27FC236}">
                  <a16:creationId xmlns:a16="http://schemas.microsoft.com/office/drawing/2014/main" id="{D13126B9-8B0E-8945-ADB5-27F44C177FE8}"/>
                </a:ext>
              </a:extLst>
            </p:cNvPr>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26" name="Image" descr="Image">
              <a:extLst>
                <a:ext uri="{FF2B5EF4-FFF2-40B4-BE49-F238E27FC236}">
                  <a16:creationId xmlns:a16="http://schemas.microsoft.com/office/drawing/2014/main" id="{D67B6D3F-896F-2841-BA7B-4A5AD0AD09D5}"/>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
        <p:nvSpPr>
          <p:cNvPr id="2" name="Rectangle 1">
            <a:extLst>
              <a:ext uri="{FF2B5EF4-FFF2-40B4-BE49-F238E27FC236}">
                <a16:creationId xmlns:a16="http://schemas.microsoft.com/office/drawing/2014/main" id="{E906D130-4EF9-779C-1CFA-3B6BA55AC702}"/>
              </a:ext>
            </a:extLst>
          </p:cNvPr>
          <p:cNvSpPr/>
          <p:nvPr userDrawn="1"/>
        </p:nvSpPr>
        <p:spPr>
          <a:xfrm>
            <a:off x="-8984" y="3067015"/>
            <a:ext cx="9144000" cy="1524808"/>
          </a:xfrm>
          <a:prstGeom prst="rect">
            <a:avLst/>
          </a:prstGeom>
          <a:gradFill flip="none" rotWithShape="1">
            <a:gsLst>
              <a:gs pos="0">
                <a:schemeClr val="bg2">
                  <a:lumMod val="20000"/>
                  <a:lumOff val="80000"/>
                </a:schemeClr>
              </a:gs>
              <a:gs pos="100000">
                <a:srgbClr val="F9F9F9">
                  <a:alpha val="22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dirty="0">
              <a:solidFill>
                <a:prstClr val="white"/>
              </a:solidFill>
              <a:latin typeface="Calibri" panose="020F0502020204030204"/>
            </a:endParaRPr>
          </a:p>
        </p:txBody>
      </p:sp>
    </p:spTree>
    <p:extLst>
      <p:ext uri="{BB962C8B-B14F-4D97-AF65-F5344CB8AC3E}">
        <p14:creationId xmlns:p14="http://schemas.microsoft.com/office/powerpoint/2010/main" val="40911888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289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 no disclaim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6D2A9-0444-CC4B-B1D2-F4662751C08C}"/>
              </a:ext>
            </a:extLst>
          </p:cNvPr>
          <p:cNvSpPr>
            <a:spLocks noGrp="1"/>
          </p:cNvSpPr>
          <p:nvPr>
            <p:ph idx="1"/>
          </p:nvPr>
        </p:nvSpPr>
        <p:spPr>
          <a:xfrm>
            <a:off x="305369" y="1073425"/>
            <a:ext cx="8577373" cy="355929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86644EB9-71DF-C54A-8C74-EAE480B0211D}"/>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A480E26B-9F4E-F34B-8017-B3452E21C88C}"/>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grpSp>
        <p:nvGrpSpPr>
          <p:cNvPr id="10" name="Group 9">
            <a:extLst>
              <a:ext uri="{FF2B5EF4-FFF2-40B4-BE49-F238E27FC236}">
                <a16:creationId xmlns:a16="http://schemas.microsoft.com/office/drawing/2014/main" id="{8370B9D4-3736-6B46-A626-9B135F178F60}"/>
              </a:ext>
            </a:extLst>
          </p:cNvPr>
          <p:cNvGrpSpPr/>
          <p:nvPr userDrawn="1"/>
        </p:nvGrpSpPr>
        <p:grpSpPr>
          <a:xfrm>
            <a:off x="-1235" y="98599"/>
            <a:ext cx="620968" cy="644351"/>
            <a:chOff x="8289" y="93589"/>
            <a:chExt cx="631539" cy="655320"/>
          </a:xfrm>
        </p:grpSpPr>
        <p:pic>
          <p:nvPicPr>
            <p:cNvPr id="16" name="Image" descr="Image">
              <a:extLst>
                <a:ext uri="{FF2B5EF4-FFF2-40B4-BE49-F238E27FC236}">
                  <a16:creationId xmlns:a16="http://schemas.microsoft.com/office/drawing/2014/main" id="{BDEF8EEA-78D5-D145-AF6F-CE4A966B4003}"/>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7" name="Image" descr="Image">
              <a:extLst>
                <a:ext uri="{FF2B5EF4-FFF2-40B4-BE49-F238E27FC236}">
                  <a16:creationId xmlns:a16="http://schemas.microsoft.com/office/drawing/2014/main" id="{B9DFD059-037A-AD4B-9370-CA1592339583}"/>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
        <p:nvSpPr>
          <p:cNvPr id="2" name="Rectangle 1">
            <a:extLst>
              <a:ext uri="{FF2B5EF4-FFF2-40B4-BE49-F238E27FC236}">
                <a16:creationId xmlns:a16="http://schemas.microsoft.com/office/drawing/2014/main" id="{56173F10-A4D1-98E7-6BD4-97673868FE00}"/>
              </a:ext>
            </a:extLst>
          </p:cNvPr>
          <p:cNvSpPr/>
          <p:nvPr userDrawn="1"/>
        </p:nvSpPr>
        <p:spPr bwMode="white">
          <a:xfrm>
            <a:off x="0" y="4711751"/>
            <a:ext cx="9144000" cy="179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12477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2 - Blue Block Plus">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7B36EF9-1D80-FC42-8BE6-3A9AB7F378F2}"/>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0C83E42F-DD38-DD48-A314-DEBA778D9BA3}"/>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grpSp>
        <p:nvGrpSpPr>
          <p:cNvPr id="10" name="Group 9">
            <a:extLst>
              <a:ext uri="{FF2B5EF4-FFF2-40B4-BE49-F238E27FC236}">
                <a16:creationId xmlns:a16="http://schemas.microsoft.com/office/drawing/2014/main" id="{BCF46D09-A01C-DD44-8D79-302466F28545}"/>
              </a:ext>
            </a:extLst>
          </p:cNvPr>
          <p:cNvGrpSpPr/>
          <p:nvPr userDrawn="1"/>
        </p:nvGrpSpPr>
        <p:grpSpPr>
          <a:xfrm>
            <a:off x="-1235" y="98599"/>
            <a:ext cx="620968" cy="644351"/>
            <a:chOff x="8289" y="93589"/>
            <a:chExt cx="631539" cy="655320"/>
          </a:xfrm>
        </p:grpSpPr>
        <p:pic>
          <p:nvPicPr>
            <p:cNvPr id="16" name="Image" descr="Image">
              <a:extLst>
                <a:ext uri="{FF2B5EF4-FFF2-40B4-BE49-F238E27FC236}">
                  <a16:creationId xmlns:a16="http://schemas.microsoft.com/office/drawing/2014/main" id="{EBCF1B63-1A16-F843-A1D9-A3092BD6B649}"/>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7" name="Image" descr="Image">
              <a:extLst>
                <a:ext uri="{FF2B5EF4-FFF2-40B4-BE49-F238E27FC236}">
                  <a16:creationId xmlns:a16="http://schemas.microsoft.com/office/drawing/2014/main" id="{96226BFC-148D-8D4D-9DD7-8793BC626667}"/>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
        <p:nvSpPr>
          <p:cNvPr id="19" name="Content Placeholder 2">
            <a:extLst>
              <a:ext uri="{FF2B5EF4-FFF2-40B4-BE49-F238E27FC236}">
                <a16:creationId xmlns:a16="http://schemas.microsoft.com/office/drawing/2014/main" id="{933B25E8-42B4-3F48-B975-6121C01C0E10}"/>
              </a:ext>
            </a:extLst>
          </p:cNvPr>
          <p:cNvSpPr>
            <a:spLocks noGrp="1"/>
          </p:cNvSpPr>
          <p:nvPr>
            <p:ph idx="1"/>
          </p:nvPr>
        </p:nvSpPr>
        <p:spPr>
          <a:xfrm>
            <a:off x="305369" y="1073425"/>
            <a:ext cx="8577373" cy="355929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666494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3 - Blue Block Plus">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FF3AA9F-BCF8-2A4C-A2E0-EB4677A85F18}"/>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D2DCF44E-E638-264F-87A5-8B135334F46D}"/>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grpSp>
        <p:nvGrpSpPr>
          <p:cNvPr id="10" name="Group 9">
            <a:extLst>
              <a:ext uri="{FF2B5EF4-FFF2-40B4-BE49-F238E27FC236}">
                <a16:creationId xmlns:a16="http://schemas.microsoft.com/office/drawing/2014/main" id="{2758A958-5A8F-B14D-9C6F-B0D09DB31D3D}"/>
              </a:ext>
            </a:extLst>
          </p:cNvPr>
          <p:cNvGrpSpPr/>
          <p:nvPr userDrawn="1"/>
        </p:nvGrpSpPr>
        <p:grpSpPr>
          <a:xfrm>
            <a:off x="-1235" y="98599"/>
            <a:ext cx="620968" cy="644351"/>
            <a:chOff x="8289" y="93589"/>
            <a:chExt cx="631539" cy="655320"/>
          </a:xfrm>
        </p:grpSpPr>
        <p:pic>
          <p:nvPicPr>
            <p:cNvPr id="16" name="Image" descr="Image">
              <a:extLst>
                <a:ext uri="{FF2B5EF4-FFF2-40B4-BE49-F238E27FC236}">
                  <a16:creationId xmlns:a16="http://schemas.microsoft.com/office/drawing/2014/main" id="{B945BB42-C3F5-204C-8254-08644B0248D2}"/>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7" name="Image" descr="Image">
              <a:extLst>
                <a:ext uri="{FF2B5EF4-FFF2-40B4-BE49-F238E27FC236}">
                  <a16:creationId xmlns:a16="http://schemas.microsoft.com/office/drawing/2014/main" id="{439064B5-6CCC-1D47-AE27-A0AF38E33BA2}"/>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
        <p:nvSpPr>
          <p:cNvPr id="19" name="Content Placeholder 2">
            <a:extLst>
              <a:ext uri="{FF2B5EF4-FFF2-40B4-BE49-F238E27FC236}">
                <a16:creationId xmlns:a16="http://schemas.microsoft.com/office/drawing/2014/main" id="{1C561BF9-7054-734C-A114-3B729F6A8F39}"/>
              </a:ext>
            </a:extLst>
          </p:cNvPr>
          <p:cNvSpPr>
            <a:spLocks noGrp="1"/>
          </p:cNvSpPr>
          <p:nvPr>
            <p:ph idx="1" hasCustomPrompt="1"/>
          </p:nvPr>
        </p:nvSpPr>
        <p:spPr>
          <a:xfrm>
            <a:off x="305369" y="1073425"/>
            <a:ext cx="8577373" cy="3110949"/>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on icon to add content</a:t>
            </a:r>
          </a:p>
        </p:txBody>
      </p:sp>
    </p:spTree>
    <p:custDataLst>
      <p:tags r:id="rId1"/>
    </p:custDataLst>
    <p:extLst>
      <p:ext uri="{BB962C8B-B14F-4D97-AF65-F5344CB8AC3E}">
        <p14:creationId xmlns:p14="http://schemas.microsoft.com/office/powerpoint/2010/main" val="3441580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4 - Blue Block Plus">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006F03E-7D80-0A49-8702-26ED06F789DB}"/>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E75AA2F8-62FD-AB4D-AB2A-9916C7DA2F4F}"/>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grpSp>
        <p:nvGrpSpPr>
          <p:cNvPr id="10" name="Group 9">
            <a:extLst>
              <a:ext uri="{FF2B5EF4-FFF2-40B4-BE49-F238E27FC236}">
                <a16:creationId xmlns:a16="http://schemas.microsoft.com/office/drawing/2014/main" id="{90A2986C-AA92-9D4E-AE9B-E64EB408062C}"/>
              </a:ext>
            </a:extLst>
          </p:cNvPr>
          <p:cNvGrpSpPr/>
          <p:nvPr userDrawn="1"/>
        </p:nvGrpSpPr>
        <p:grpSpPr>
          <a:xfrm>
            <a:off x="-1235" y="98599"/>
            <a:ext cx="620968" cy="644351"/>
            <a:chOff x="8289" y="93589"/>
            <a:chExt cx="631539" cy="655320"/>
          </a:xfrm>
        </p:grpSpPr>
        <p:pic>
          <p:nvPicPr>
            <p:cNvPr id="16" name="Image" descr="Image">
              <a:extLst>
                <a:ext uri="{FF2B5EF4-FFF2-40B4-BE49-F238E27FC236}">
                  <a16:creationId xmlns:a16="http://schemas.microsoft.com/office/drawing/2014/main" id="{AAE95C58-0FC5-3B47-B7BD-57C6E9C862C4}"/>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7" name="Image" descr="Image">
              <a:extLst>
                <a:ext uri="{FF2B5EF4-FFF2-40B4-BE49-F238E27FC236}">
                  <a16:creationId xmlns:a16="http://schemas.microsoft.com/office/drawing/2014/main" id="{4C5A390F-1ABF-9443-9986-1911BAEED0B6}"/>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
        <p:nvSpPr>
          <p:cNvPr id="12" name="Content Placeholder 2">
            <a:extLst>
              <a:ext uri="{FF2B5EF4-FFF2-40B4-BE49-F238E27FC236}">
                <a16:creationId xmlns:a16="http://schemas.microsoft.com/office/drawing/2014/main" id="{F7E9FADD-C06B-DB4D-A806-326068F2207C}"/>
              </a:ext>
            </a:extLst>
          </p:cNvPr>
          <p:cNvSpPr>
            <a:spLocks noGrp="1"/>
          </p:cNvSpPr>
          <p:nvPr>
            <p:ph idx="1" hasCustomPrompt="1"/>
          </p:nvPr>
        </p:nvSpPr>
        <p:spPr>
          <a:xfrm>
            <a:off x="305369" y="1073425"/>
            <a:ext cx="8577373" cy="3559297"/>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text styles</a:t>
            </a:r>
          </a:p>
        </p:txBody>
      </p:sp>
    </p:spTree>
    <p:custDataLst>
      <p:tags r:id="rId1"/>
    </p:custDataLst>
    <p:extLst>
      <p:ext uri="{BB962C8B-B14F-4D97-AF65-F5344CB8AC3E}">
        <p14:creationId xmlns:p14="http://schemas.microsoft.com/office/powerpoint/2010/main" val="1709411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 Blue Block Pl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CC3C1-A5AD-F34E-AB9E-6F7AFCE9FB0E}"/>
              </a:ext>
            </a:extLst>
          </p:cNvPr>
          <p:cNvSpPr>
            <a:spLocks noGrp="1"/>
          </p:cNvSpPr>
          <p:nvPr>
            <p:ph sz="half" idx="1" hasCustomPrompt="1"/>
          </p:nvPr>
        </p:nvSpPr>
        <p:spPr>
          <a:xfrm>
            <a:off x="313128" y="1063487"/>
            <a:ext cx="4201722" cy="3569236"/>
          </a:xfrm>
          <a:prstGeom prst="rect">
            <a:avLst/>
          </a:prstGeom>
        </p:spPr>
        <p:txBody>
          <a:bodyPr/>
          <a:lstStyle>
            <a:lvl1pPr>
              <a:defRPr sz="1350">
                <a:latin typeface="Verdana" panose="020B0604030504040204" pitchFamily="34" charset="0"/>
                <a:ea typeface="Verdana" panose="020B0604030504040204" pitchFamily="34" charset="0"/>
                <a:cs typeface="Verdana" panose="020B0604030504040204" pitchFamily="34" charset="0"/>
              </a:defRPr>
            </a:lvl1pPr>
            <a:lvl2pPr>
              <a:defRPr sz="135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350">
                <a:latin typeface="Verdana" panose="020B0604030504040204" pitchFamily="34" charset="0"/>
                <a:ea typeface="Verdana" panose="020B0604030504040204" pitchFamily="34" charset="0"/>
                <a:cs typeface="Verdana" panose="020B0604030504040204" pitchFamily="34" charset="0"/>
              </a:defRPr>
            </a:lvl4pPr>
            <a:lvl5pPr>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44718-7E51-CD4D-9A17-76DDD0CD8ADA}"/>
              </a:ext>
            </a:extLst>
          </p:cNvPr>
          <p:cNvSpPr>
            <a:spLocks noGrp="1"/>
          </p:cNvSpPr>
          <p:nvPr>
            <p:ph sz="half" idx="2" hasCustomPrompt="1"/>
          </p:nvPr>
        </p:nvSpPr>
        <p:spPr>
          <a:xfrm>
            <a:off x="4621695" y="1063487"/>
            <a:ext cx="4261045" cy="3569236"/>
          </a:xfrm>
          <a:prstGeom prst="rect">
            <a:avLst/>
          </a:prstGeom>
        </p:spPr>
        <p:txBody>
          <a:bodyPr/>
          <a:lstStyle>
            <a:lvl1pPr>
              <a:defRPr sz="1350">
                <a:latin typeface="Verdana" panose="020B0604030504040204" pitchFamily="34" charset="0"/>
                <a:ea typeface="Verdana" panose="020B0604030504040204" pitchFamily="34" charset="0"/>
                <a:cs typeface="Verdana" panose="020B0604030504040204" pitchFamily="34" charset="0"/>
              </a:defRPr>
            </a:lvl1pPr>
            <a:lvl2pPr>
              <a:defRPr sz="135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350">
                <a:latin typeface="Verdana" panose="020B0604030504040204" pitchFamily="34" charset="0"/>
                <a:ea typeface="Verdana" panose="020B0604030504040204" pitchFamily="34" charset="0"/>
                <a:cs typeface="Verdana" panose="020B0604030504040204" pitchFamily="34" charset="0"/>
              </a:defRPr>
            </a:lvl4pPr>
            <a:lvl5pPr>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E75305E2-8316-3749-B264-ABD555037979}"/>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97B09C82-810A-4942-9FDA-7D9457E3840D}"/>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br>
              <a:rPr lang="en-US" dirty="0"/>
            </a:br>
            <a:r>
              <a:rPr lang="en-US" dirty="0"/>
              <a:t>- two line capable</a:t>
            </a:r>
          </a:p>
        </p:txBody>
      </p:sp>
      <p:grpSp>
        <p:nvGrpSpPr>
          <p:cNvPr id="16" name="Group 15">
            <a:extLst>
              <a:ext uri="{FF2B5EF4-FFF2-40B4-BE49-F238E27FC236}">
                <a16:creationId xmlns:a16="http://schemas.microsoft.com/office/drawing/2014/main" id="{AAEE2AC2-8F1B-524C-A1B6-8C8F63CB665B}"/>
              </a:ext>
            </a:extLst>
          </p:cNvPr>
          <p:cNvGrpSpPr/>
          <p:nvPr userDrawn="1"/>
        </p:nvGrpSpPr>
        <p:grpSpPr>
          <a:xfrm>
            <a:off x="-1235" y="98599"/>
            <a:ext cx="620968" cy="644351"/>
            <a:chOff x="8289" y="93589"/>
            <a:chExt cx="631539" cy="655320"/>
          </a:xfrm>
        </p:grpSpPr>
        <p:pic>
          <p:nvPicPr>
            <p:cNvPr id="17" name="Image" descr="Image">
              <a:extLst>
                <a:ext uri="{FF2B5EF4-FFF2-40B4-BE49-F238E27FC236}">
                  <a16:creationId xmlns:a16="http://schemas.microsoft.com/office/drawing/2014/main" id="{0C6B7B6A-B66A-9A48-9872-CE2B0D0CE782}"/>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8" name="Image" descr="Image">
              <a:extLst>
                <a:ext uri="{FF2B5EF4-FFF2-40B4-BE49-F238E27FC236}">
                  <a16:creationId xmlns:a16="http://schemas.microsoft.com/office/drawing/2014/main" id="{C8B820B5-6161-5945-BAF5-F410A0816B88}"/>
                </a:ext>
              </a:extLst>
            </p:cNvPr>
            <p:cNvPicPr>
              <a:picLocks/>
            </p:cNvPicPr>
            <p:nvPr userDrawn="1"/>
          </p:nvPicPr>
          <p:blipFill>
            <a:blip r:embed="rId4"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custDataLst>
      <p:tags r:id="rId1"/>
    </p:custDataLst>
    <p:extLst>
      <p:ext uri="{BB962C8B-B14F-4D97-AF65-F5344CB8AC3E}">
        <p14:creationId xmlns:p14="http://schemas.microsoft.com/office/powerpoint/2010/main" val="358846833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 Blue Block Plu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969E6-3D3A-0C42-A7E4-3B323E4781FC}"/>
              </a:ext>
            </a:extLst>
          </p:cNvPr>
          <p:cNvSpPr>
            <a:spLocks noGrp="1"/>
          </p:cNvSpPr>
          <p:nvPr>
            <p:ph type="body" idx="1"/>
          </p:nvPr>
        </p:nvSpPr>
        <p:spPr>
          <a:xfrm>
            <a:off x="313128" y="1063487"/>
            <a:ext cx="4185054" cy="617934"/>
          </a:xfrm>
          <a:prstGeom prst="rect">
            <a:avLst/>
          </a:prstGeom>
          <a:solidFill>
            <a:schemeClr val="accent2"/>
          </a:solidFill>
        </p:spPr>
        <p:txBody>
          <a:bodyPr anchor="ctr"/>
          <a:lstStyle>
            <a:lvl1pPr marL="0" indent="0" algn="ctr">
              <a:buNone/>
              <a:defRPr sz="18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1FEE0-FA2B-B040-A0A3-91220641EB52}"/>
              </a:ext>
            </a:extLst>
          </p:cNvPr>
          <p:cNvSpPr>
            <a:spLocks noGrp="1"/>
          </p:cNvSpPr>
          <p:nvPr>
            <p:ph sz="half" idx="2"/>
          </p:nvPr>
        </p:nvSpPr>
        <p:spPr>
          <a:xfrm>
            <a:off x="313128" y="1681421"/>
            <a:ext cx="4185054" cy="2763441"/>
          </a:xfrm>
          <a:prstGeom prst="rect">
            <a:avLst/>
          </a:prstGeom>
        </p:spPr>
        <p:txBody>
          <a:bodyPr/>
          <a:lstStyle>
            <a:lvl1pPr>
              <a:defRPr sz="1350">
                <a:latin typeface="Verdana" panose="020B0604030504040204" pitchFamily="34" charset="0"/>
                <a:ea typeface="Verdana" panose="020B0604030504040204" pitchFamily="34" charset="0"/>
                <a:cs typeface="Verdana" panose="020B0604030504040204" pitchFamily="34" charset="0"/>
              </a:defRPr>
            </a:lvl1pPr>
            <a:lvl2pPr>
              <a:defRPr sz="135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350">
                <a:latin typeface="Verdana" panose="020B0604030504040204" pitchFamily="34" charset="0"/>
                <a:ea typeface="Verdana" panose="020B0604030504040204" pitchFamily="34" charset="0"/>
                <a:cs typeface="Verdana" panose="020B0604030504040204" pitchFamily="34" charset="0"/>
              </a:defRPr>
            </a:lvl4pPr>
            <a:lvl5pPr>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C9BB8-ECFE-FF40-9E40-F0D96BC2D64D}"/>
              </a:ext>
            </a:extLst>
          </p:cNvPr>
          <p:cNvSpPr>
            <a:spLocks noGrp="1"/>
          </p:cNvSpPr>
          <p:nvPr>
            <p:ph type="body" sz="quarter" idx="3"/>
          </p:nvPr>
        </p:nvSpPr>
        <p:spPr>
          <a:xfrm>
            <a:off x="4629150" y="1063487"/>
            <a:ext cx="4253591" cy="617934"/>
          </a:xfrm>
          <a:prstGeom prst="rect">
            <a:avLst/>
          </a:prstGeom>
          <a:solidFill>
            <a:schemeClr val="accent2"/>
          </a:solidFill>
        </p:spPr>
        <p:txBody>
          <a:bodyPr anchor="ctr"/>
          <a:lstStyle>
            <a:lvl1pPr marL="0" indent="0" algn="ctr">
              <a:buNone/>
              <a:defRPr sz="18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95C04-5920-3940-904E-23C08F713535}"/>
              </a:ext>
            </a:extLst>
          </p:cNvPr>
          <p:cNvSpPr>
            <a:spLocks noGrp="1"/>
          </p:cNvSpPr>
          <p:nvPr>
            <p:ph sz="quarter" idx="4"/>
          </p:nvPr>
        </p:nvSpPr>
        <p:spPr>
          <a:xfrm>
            <a:off x="4629150" y="1681421"/>
            <a:ext cx="4253591" cy="2763441"/>
          </a:xfrm>
          <a:prstGeom prst="rect">
            <a:avLst/>
          </a:prstGeom>
        </p:spPr>
        <p:txBody>
          <a:bodyPr/>
          <a:lstStyle>
            <a:lvl1pPr>
              <a:defRPr sz="1350">
                <a:latin typeface="Verdana" panose="020B0604030504040204" pitchFamily="34" charset="0"/>
                <a:ea typeface="Verdana" panose="020B0604030504040204" pitchFamily="34" charset="0"/>
                <a:cs typeface="Verdana" panose="020B0604030504040204" pitchFamily="34" charset="0"/>
              </a:defRPr>
            </a:lvl1pPr>
            <a:lvl2pPr>
              <a:defRPr sz="1350">
                <a:latin typeface="Verdana" panose="020B0604030504040204" pitchFamily="34" charset="0"/>
                <a:ea typeface="Verdana" panose="020B0604030504040204" pitchFamily="34" charset="0"/>
                <a:cs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defRPr>
            </a:lvl3pPr>
            <a:lvl4pPr>
              <a:defRPr sz="1350">
                <a:latin typeface="Verdana" panose="020B0604030504040204" pitchFamily="34" charset="0"/>
                <a:ea typeface="Verdana" panose="020B0604030504040204" pitchFamily="34" charset="0"/>
                <a:cs typeface="Verdana" panose="020B0604030504040204" pitchFamily="34" charset="0"/>
              </a:defRPr>
            </a:lvl4pPr>
            <a:lvl5pPr>
              <a:defRPr sz="135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1410BCA-0DF4-9C44-9305-87191044A71D}"/>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7" name="Title 1">
            <a:extLst>
              <a:ext uri="{FF2B5EF4-FFF2-40B4-BE49-F238E27FC236}">
                <a16:creationId xmlns:a16="http://schemas.microsoft.com/office/drawing/2014/main" id="{8B5AF95C-7857-414F-9417-D66E77E55251}"/>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grpSp>
        <p:nvGrpSpPr>
          <p:cNvPr id="18" name="Group 17">
            <a:extLst>
              <a:ext uri="{FF2B5EF4-FFF2-40B4-BE49-F238E27FC236}">
                <a16:creationId xmlns:a16="http://schemas.microsoft.com/office/drawing/2014/main" id="{DA89D2A8-C2D9-1D4A-A25B-B7F3FCB00D19}"/>
              </a:ext>
            </a:extLst>
          </p:cNvPr>
          <p:cNvGrpSpPr/>
          <p:nvPr userDrawn="1"/>
        </p:nvGrpSpPr>
        <p:grpSpPr>
          <a:xfrm>
            <a:off x="-1235" y="98599"/>
            <a:ext cx="620968" cy="644351"/>
            <a:chOff x="8289" y="93589"/>
            <a:chExt cx="631539" cy="655320"/>
          </a:xfrm>
        </p:grpSpPr>
        <p:pic>
          <p:nvPicPr>
            <p:cNvPr id="19" name="Image" descr="Image">
              <a:extLst>
                <a:ext uri="{FF2B5EF4-FFF2-40B4-BE49-F238E27FC236}">
                  <a16:creationId xmlns:a16="http://schemas.microsoft.com/office/drawing/2014/main" id="{6A59AD57-24FF-EB44-A65E-3C91DF5A868D}"/>
                </a:ext>
              </a:extLst>
            </p:cNvPr>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20" name="Image" descr="Image">
              <a:extLst>
                <a:ext uri="{FF2B5EF4-FFF2-40B4-BE49-F238E27FC236}">
                  <a16:creationId xmlns:a16="http://schemas.microsoft.com/office/drawing/2014/main" id="{382BC8A1-4604-0B49-A616-D68621554623}"/>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extLst>
      <p:ext uri="{BB962C8B-B14F-4D97-AF65-F5344CB8AC3E}">
        <p14:creationId xmlns:p14="http://schemas.microsoft.com/office/powerpoint/2010/main" val="735472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Blue Block Plus">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C725640-7455-364D-B069-B699DD25818E}"/>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76676BAA-9C2B-4C4E-8DD8-704D310FEBD7}"/>
              </a:ext>
            </a:extLst>
          </p:cNvPr>
          <p:cNvSpPr>
            <a:spLocks noGrp="1"/>
          </p:cNvSpPr>
          <p:nvPr>
            <p:ph type="title"/>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grpSp>
        <p:nvGrpSpPr>
          <p:cNvPr id="24" name="Group 23">
            <a:extLst>
              <a:ext uri="{FF2B5EF4-FFF2-40B4-BE49-F238E27FC236}">
                <a16:creationId xmlns:a16="http://schemas.microsoft.com/office/drawing/2014/main" id="{82279E15-3528-6C45-B4BB-31E65DF66409}"/>
              </a:ext>
            </a:extLst>
          </p:cNvPr>
          <p:cNvGrpSpPr/>
          <p:nvPr userDrawn="1"/>
        </p:nvGrpSpPr>
        <p:grpSpPr>
          <a:xfrm>
            <a:off x="-1235" y="98599"/>
            <a:ext cx="620968" cy="644351"/>
            <a:chOff x="8289" y="93589"/>
            <a:chExt cx="631539" cy="655320"/>
          </a:xfrm>
        </p:grpSpPr>
        <p:pic>
          <p:nvPicPr>
            <p:cNvPr id="25" name="Image" descr="Image">
              <a:extLst>
                <a:ext uri="{FF2B5EF4-FFF2-40B4-BE49-F238E27FC236}">
                  <a16:creationId xmlns:a16="http://schemas.microsoft.com/office/drawing/2014/main" id="{D13126B9-8B0E-8945-ADB5-27F44C177FE8}"/>
                </a:ext>
              </a:extLst>
            </p:cNvPr>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26" name="Image" descr="Image">
              <a:extLst>
                <a:ext uri="{FF2B5EF4-FFF2-40B4-BE49-F238E27FC236}">
                  <a16:creationId xmlns:a16="http://schemas.microsoft.com/office/drawing/2014/main" id="{D67B6D3F-896F-2841-BA7B-4A5AD0AD09D5}"/>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extLst>
      <p:ext uri="{BB962C8B-B14F-4D97-AF65-F5344CB8AC3E}">
        <p14:creationId xmlns:p14="http://schemas.microsoft.com/office/powerpoint/2010/main" val="1082016872"/>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Master Brand">
    <p:spTree>
      <p:nvGrpSpPr>
        <p:cNvPr id="1" name=""/>
        <p:cNvGrpSpPr/>
        <p:nvPr/>
      </p:nvGrpSpPr>
      <p:grpSpPr>
        <a:xfrm>
          <a:off x="0" y="0"/>
          <a:ext cx="0" cy="0"/>
          <a:chOff x="0" y="0"/>
          <a:chExt cx="0" cy="0"/>
        </a:xfrm>
      </p:grpSpPr>
      <p:pic>
        <p:nvPicPr>
          <p:cNvPr id="14"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7530" y="232199"/>
            <a:ext cx="1031151" cy="69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11C57AE5-3193-CC4B-8B23-EABFF96DE324}"/>
              </a:ext>
            </a:extLst>
          </p:cNvPr>
          <p:cNvCxnSpPr>
            <a:cxnSpLocks/>
          </p:cNvCxnSpPr>
          <p:nvPr userDrawn="1"/>
        </p:nvCxnSpPr>
        <p:spPr>
          <a:xfrm>
            <a:off x="2124941" y="294033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FB0CB799-3C41-7F4F-9452-ED9F0B34C620}"/>
              </a:ext>
            </a:extLst>
          </p:cNvPr>
          <p:cNvSpPr/>
          <p:nvPr userDrawn="1"/>
        </p:nvSpPr>
        <p:spPr>
          <a:xfrm>
            <a:off x="7874001" y="1"/>
            <a:ext cx="1270000" cy="922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
        <p:nvSpPr>
          <p:cNvPr id="8" name="Rectangle 7">
            <a:extLst>
              <a:ext uri="{FF2B5EF4-FFF2-40B4-BE49-F238E27FC236}">
                <a16:creationId xmlns:a16="http://schemas.microsoft.com/office/drawing/2014/main" id="{A38A644C-9AFE-C746-A804-4DF4DDF39861}"/>
              </a:ext>
            </a:extLst>
          </p:cNvPr>
          <p:cNvSpPr/>
          <p:nvPr userDrawn="1"/>
        </p:nvSpPr>
        <p:spPr>
          <a:xfrm>
            <a:off x="345989" y="4708868"/>
            <a:ext cx="8357437"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9" name="object 2">
            <a:extLst>
              <a:ext uri="{FF2B5EF4-FFF2-40B4-BE49-F238E27FC236}">
                <a16:creationId xmlns:a16="http://schemas.microsoft.com/office/drawing/2014/main" id="{BB95EAC5-EB32-5647-944F-D73795DFE4B1}"/>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
        <p:nvSpPr>
          <p:cNvPr id="10" name="Text Placeholder 14">
            <a:extLst>
              <a:ext uri="{FF2B5EF4-FFF2-40B4-BE49-F238E27FC236}">
                <a16:creationId xmlns:a16="http://schemas.microsoft.com/office/drawing/2014/main" id="{3BBDE484-EF26-EF43-AACF-A5E6D9408326}"/>
              </a:ext>
            </a:extLst>
          </p:cNvPr>
          <p:cNvSpPr>
            <a:spLocks noGrp="1"/>
          </p:cNvSpPr>
          <p:nvPr>
            <p:ph type="body" sz="quarter" idx="13" hasCustomPrompt="1"/>
          </p:nvPr>
        </p:nvSpPr>
        <p:spPr>
          <a:xfrm>
            <a:off x="2124940" y="1077913"/>
            <a:ext cx="6858001" cy="1791470"/>
          </a:xfrm>
          <a:prstGeom prst="rect">
            <a:avLst/>
          </a:prstGeom>
        </p:spPr>
        <p:txBody>
          <a:bodyPr anchor="b"/>
          <a:lstStyle>
            <a:lvl1pPr marL="0" indent="0">
              <a:buFontTx/>
              <a:buNone/>
              <a:defRPr sz="4500">
                <a:solidFill>
                  <a:schemeClr val="accent2"/>
                </a:solidFill>
              </a:defRPr>
            </a:lvl1pPr>
          </a:lstStyle>
          <a:p>
            <a:r>
              <a:rPr lang="en-US"/>
              <a:t>Click to edit Master title style</a:t>
            </a:r>
          </a:p>
        </p:txBody>
      </p:sp>
      <p:sp>
        <p:nvSpPr>
          <p:cNvPr id="13" name="Text Placeholder 16">
            <a:extLst>
              <a:ext uri="{FF2B5EF4-FFF2-40B4-BE49-F238E27FC236}">
                <a16:creationId xmlns:a16="http://schemas.microsoft.com/office/drawing/2014/main" id="{37BECF26-7D05-3349-BE47-10A27B844C92}"/>
              </a:ext>
            </a:extLst>
          </p:cNvPr>
          <p:cNvSpPr>
            <a:spLocks noGrp="1"/>
          </p:cNvSpPr>
          <p:nvPr>
            <p:ph type="body" sz="quarter" idx="14" hasCustomPrompt="1"/>
          </p:nvPr>
        </p:nvSpPr>
        <p:spPr>
          <a:xfrm>
            <a:off x="2124941" y="3048883"/>
            <a:ext cx="6858000" cy="1165929"/>
          </a:xfrm>
          <a:prstGeom prst="rect">
            <a:avLst/>
          </a:prstGeom>
        </p:spPr>
        <p:txBody>
          <a:bodyPr/>
          <a:lstStyle>
            <a:lvl1pPr marL="0" indent="0">
              <a:buFontTx/>
              <a:buNone/>
              <a:defRPr sz="1800">
                <a:solidFill>
                  <a:schemeClr val="bg2"/>
                </a:solidFill>
              </a:defRPr>
            </a:lvl1pPr>
          </a:lstStyle>
          <a:p>
            <a:r>
              <a:rPr lang="en-US"/>
              <a:t>Click to edit Master subtitle style</a:t>
            </a:r>
          </a:p>
        </p:txBody>
      </p:sp>
    </p:spTree>
    <p:extLst>
      <p:ext uri="{BB962C8B-B14F-4D97-AF65-F5344CB8AC3E}">
        <p14:creationId xmlns:p14="http://schemas.microsoft.com/office/powerpoint/2010/main" val="1361829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Example - Blue Block Plu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34549A5-1A81-234E-8555-FEBD910341A7}"/>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2" name="Title 1">
            <a:extLst>
              <a:ext uri="{FF2B5EF4-FFF2-40B4-BE49-F238E27FC236}">
                <a16:creationId xmlns:a16="http://schemas.microsoft.com/office/drawing/2014/main" id="{EAB571C3-92AA-2943-B12C-DD275B3DB404}"/>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Table Example</a:t>
            </a:r>
          </a:p>
        </p:txBody>
      </p:sp>
      <p:grpSp>
        <p:nvGrpSpPr>
          <p:cNvPr id="2" name="Group 1">
            <a:extLst>
              <a:ext uri="{FF2B5EF4-FFF2-40B4-BE49-F238E27FC236}">
                <a16:creationId xmlns:a16="http://schemas.microsoft.com/office/drawing/2014/main" id="{525C98C0-A20C-7A49-B494-8FA918F6C7C7}"/>
              </a:ext>
            </a:extLst>
          </p:cNvPr>
          <p:cNvGrpSpPr/>
          <p:nvPr userDrawn="1"/>
        </p:nvGrpSpPr>
        <p:grpSpPr>
          <a:xfrm>
            <a:off x="-1235" y="98599"/>
            <a:ext cx="620968" cy="644351"/>
            <a:chOff x="8289" y="93589"/>
            <a:chExt cx="631539" cy="655320"/>
          </a:xfrm>
        </p:grpSpPr>
        <p:pic>
          <p:nvPicPr>
            <p:cNvPr id="14" name="Image" descr="Image">
              <a:extLst>
                <a:ext uri="{FF2B5EF4-FFF2-40B4-BE49-F238E27FC236}">
                  <a16:creationId xmlns:a16="http://schemas.microsoft.com/office/drawing/2014/main" id="{A1B5C037-68FB-9D4C-B246-F006F4043B2D}"/>
                </a:ext>
              </a:extLst>
            </p:cNvPr>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5" name="Image" descr="Image">
              <a:extLst>
                <a:ext uri="{FF2B5EF4-FFF2-40B4-BE49-F238E27FC236}">
                  <a16:creationId xmlns:a16="http://schemas.microsoft.com/office/drawing/2014/main" id="{005D2B42-8C31-4B45-B472-18664F641931}"/>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extLst>
      <p:ext uri="{BB962C8B-B14F-4D97-AF65-F5344CB8AC3E}">
        <p14:creationId xmlns:p14="http://schemas.microsoft.com/office/powerpoint/2010/main" val="1640998390"/>
      </p:ext>
    </p:extLst>
  </p:cSld>
  <p:clrMapOvr>
    <a:masterClrMapping/>
  </p:clrMapOvr>
  <p:extLst>
    <p:ext uri="{DCECCB84-F9BA-43D5-87BE-67443E8EF086}">
      <p15:sldGuideLst xmlns:p15="http://schemas.microsoft.com/office/powerpoint/2012/main">
        <p15:guide id="1" orient="horz" pos="60" userDrawn="1">
          <p15:clr>
            <a:srgbClr val="FBAE40"/>
          </p15:clr>
        </p15:guide>
        <p15:guide id="2" pos="2880" userDrawn="1">
          <p15:clr>
            <a:srgbClr val="FBAE40"/>
          </p15:clr>
        </p15:guide>
        <p15:guide id="3" orient="horz" pos="4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Example - Blue Block Plu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D03C029-E3E0-C540-AEC5-1276926E5B4A}"/>
              </a:ext>
            </a:extLst>
          </p:cNvPr>
          <p:cNvCxnSpPr>
            <a:cxnSpLocks/>
          </p:cNvCxnSpPr>
          <p:nvPr userDrawn="1"/>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14" name="Title 1">
            <a:extLst>
              <a:ext uri="{FF2B5EF4-FFF2-40B4-BE49-F238E27FC236}">
                <a16:creationId xmlns:a16="http://schemas.microsoft.com/office/drawing/2014/main" id="{2FADB2E5-0E2B-CA4C-9CDD-658FDD8B43E7}"/>
              </a:ext>
            </a:extLst>
          </p:cNvPr>
          <p:cNvSpPr>
            <a:spLocks noGrp="1"/>
          </p:cNvSpPr>
          <p:nvPr>
            <p:ph type="title" hasCustomPrompt="1"/>
          </p:nvPr>
        </p:nvSpPr>
        <p:spPr>
          <a:xfrm>
            <a:off x="774864" y="107665"/>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Chart Examples</a:t>
            </a:r>
          </a:p>
        </p:txBody>
      </p:sp>
      <p:grpSp>
        <p:nvGrpSpPr>
          <p:cNvPr id="10" name="Group 9">
            <a:extLst>
              <a:ext uri="{FF2B5EF4-FFF2-40B4-BE49-F238E27FC236}">
                <a16:creationId xmlns:a16="http://schemas.microsoft.com/office/drawing/2014/main" id="{A7755E44-271A-E843-88E2-026D37F3F967}"/>
              </a:ext>
            </a:extLst>
          </p:cNvPr>
          <p:cNvGrpSpPr/>
          <p:nvPr userDrawn="1"/>
        </p:nvGrpSpPr>
        <p:grpSpPr>
          <a:xfrm>
            <a:off x="-1235" y="98599"/>
            <a:ext cx="620968" cy="644351"/>
            <a:chOff x="8289" y="93589"/>
            <a:chExt cx="631539" cy="655320"/>
          </a:xfrm>
        </p:grpSpPr>
        <p:pic>
          <p:nvPicPr>
            <p:cNvPr id="13" name="Image" descr="Image">
              <a:extLst>
                <a:ext uri="{FF2B5EF4-FFF2-40B4-BE49-F238E27FC236}">
                  <a16:creationId xmlns:a16="http://schemas.microsoft.com/office/drawing/2014/main" id="{956CFA06-9845-FA4F-B87F-5C0F4CABB0D1}"/>
                </a:ext>
              </a:extLst>
            </p:cNvPr>
            <p:cNvPicPr>
              <a:picLocks/>
            </p:cNvPicPr>
            <p:nvPr userDrawn="1"/>
          </p:nvPicPr>
          <p:blipFill>
            <a:blip r:embed="rId2"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15" name="Image" descr="Image">
              <a:extLst>
                <a:ext uri="{FF2B5EF4-FFF2-40B4-BE49-F238E27FC236}">
                  <a16:creationId xmlns:a16="http://schemas.microsoft.com/office/drawing/2014/main" id="{D13BED4B-6DF8-564D-960C-D45DF649771C}"/>
                </a:ext>
              </a:extLst>
            </p:cNvPr>
            <p:cNvPicPr>
              <a:picLocks/>
            </p:cNvPicPr>
            <p:nvPr userDrawn="1"/>
          </p:nvPicPr>
          <p:blipFill>
            <a:blip r:embed="rId3"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extLst>
      <p:ext uri="{BB962C8B-B14F-4D97-AF65-F5344CB8AC3E}">
        <p14:creationId xmlns:p14="http://schemas.microsoft.com/office/powerpoint/2010/main" val="2847499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2 - Blue Block Plu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7A13F8C-7C12-41B5-851E-A53E20A046AC}"/>
              </a:ext>
            </a:extLst>
          </p:cNvPr>
          <p:cNvGraphicFramePr>
            <a:graphicFrameLocks noChangeAspect="1"/>
          </p:cNvGraphicFramePr>
          <p:nvPr userDrawn="1">
            <p:custDataLst>
              <p:tags r:id="rId1"/>
            </p:custDataLst>
            <p:extLst>
              <p:ext uri="{D42A27DB-BD31-4B8C-83A1-F6EECF244321}">
                <p14:modId xmlns:p14="http://schemas.microsoft.com/office/powerpoint/2010/main" val="1001185157"/>
              </p:ext>
            </p:extLst>
          </p:nvPr>
        </p:nvGraphicFramePr>
        <p:xfrm>
          <a:off x="1589" y="1191"/>
          <a:ext cx="1588" cy="1191"/>
        </p:xfrm>
        <a:graphic>
          <a:graphicData uri="http://schemas.openxmlformats.org/presentationml/2006/ole">
            <mc:AlternateContent xmlns:mc="http://schemas.openxmlformats.org/markup-compatibility/2006">
              <mc:Choice xmlns:v="urn:schemas-microsoft-com:vml" Requires="v">
                <p:oleObj name="think-cell Slide" r:id="rId4" imgW="325" imgH="326" progId="TCLayout.ActiveDocument.1">
                  <p:embed/>
                </p:oleObj>
              </mc:Choice>
              <mc:Fallback>
                <p:oleObj name="think-cell Slide" r:id="rId4" imgW="325" imgH="326" progId="TCLayout.ActiveDocument.1">
                  <p:embed/>
                  <p:pic>
                    <p:nvPicPr>
                      <p:cNvPr id="3" name="Object 2" hidden="1">
                        <a:extLst>
                          <a:ext uri="{FF2B5EF4-FFF2-40B4-BE49-F238E27FC236}">
                            <a16:creationId xmlns:a16="http://schemas.microsoft.com/office/drawing/2014/main" id="{47A13F8C-7C12-41B5-851E-A53E20A046AC}"/>
                          </a:ext>
                        </a:extLst>
                      </p:cNvPr>
                      <p:cNvPicPr/>
                      <p:nvPr/>
                    </p:nvPicPr>
                    <p:blipFill>
                      <a:blip r:embed="rId5"/>
                      <a:stretch>
                        <a:fillRect/>
                      </a:stretch>
                    </p:blipFill>
                    <p:spPr>
                      <a:xfrm>
                        <a:off x="1589" y="1191"/>
                        <a:ext cx="1588" cy="1191"/>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07EE2A-6ECC-446C-AAC9-72488E5D4616}"/>
              </a:ext>
            </a:extLst>
          </p:cNvPr>
          <p:cNvSpPr/>
          <p:nvPr userDrawn="1">
            <p:custDataLst>
              <p:tags r:id="rId2"/>
            </p:custDataLst>
          </p:nvPr>
        </p:nvSpPr>
        <p:spPr>
          <a:xfrm>
            <a:off x="1" y="0"/>
            <a:ext cx="158750"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1800" b="0" i="0" baseline="0" dirty="0">
              <a:latin typeface="Verdana"/>
              <a:ea typeface="Verdana"/>
              <a:cs typeface="Verdana"/>
              <a:sym typeface="Verdana"/>
            </a:endParaRPr>
          </a:p>
        </p:txBody>
      </p:sp>
      <p:grpSp>
        <p:nvGrpSpPr>
          <p:cNvPr id="11" name="Group 10">
            <a:extLst>
              <a:ext uri="{FF2B5EF4-FFF2-40B4-BE49-F238E27FC236}">
                <a16:creationId xmlns:a16="http://schemas.microsoft.com/office/drawing/2014/main" id="{B9ADB37E-EB30-1143-B42B-D82C127EFDB4}"/>
              </a:ext>
            </a:extLst>
          </p:cNvPr>
          <p:cNvGrpSpPr/>
          <p:nvPr userDrawn="1"/>
        </p:nvGrpSpPr>
        <p:grpSpPr>
          <a:xfrm>
            <a:off x="1457" y="107667"/>
            <a:ext cx="643985" cy="554487"/>
            <a:chOff x="-21813" y="2208841"/>
            <a:chExt cx="2417852" cy="2474440"/>
          </a:xfrm>
        </p:grpSpPr>
        <p:sp>
          <p:nvSpPr>
            <p:cNvPr id="12" name="Rectangle">
              <a:extLst>
                <a:ext uri="{FF2B5EF4-FFF2-40B4-BE49-F238E27FC236}">
                  <a16:creationId xmlns:a16="http://schemas.microsoft.com/office/drawing/2014/main" id="{35A4E711-72FA-5C44-ACA7-411E8ED5C83B}"/>
                </a:ext>
              </a:extLst>
            </p:cNvPr>
            <p:cNvSpPr/>
            <p:nvPr userDrawn="1"/>
          </p:nvSpPr>
          <p:spPr>
            <a:xfrm rot="5400000">
              <a:off x="554356" y="2841598"/>
              <a:ext cx="2474440" cy="1208926"/>
            </a:xfrm>
            <a:prstGeom prst="rect">
              <a:avLst/>
            </a:prstGeom>
            <a:gradFill flip="none" rotWithShape="1">
              <a:gsLst>
                <a:gs pos="0">
                  <a:srgbClr val="0B62F9">
                    <a:alpha val="90000"/>
                  </a:srgbClr>
                </a:gs>
                <a:gs pos="50000">
                  <a:srgbClr val="18AAFD">
                    <a:alpha val="90000"/>
                  </a:srgbClr>
                </a:gs>
                <a:gs pos="100000">
                  <a:srgbClr val="1DEEFB">
                    <a:alpha val="90000"/>
                  </a:srgbClr>
                </a:gs>
              </a:gsLst>
              <a:lin ang="15000000" scaled="0"/>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latin typeface="Verdana Regular"/>
              </a:endParaRPr>
            </a:p>
          </p:txBody>
        </p:sp>
        <p:sp>
          <p:nvSpPr>
            <p:cNvPr id="13" name="Rectangle">
              <a:extLst>
                <a:ext uri="{FF2B5EF4-FFF2-40B4-BE49-F238E27FC236}">
                  <a16:creationId xmlns:a16="http://schemas.microsoft.com/office/drawing/2014/main" id="{8753580D-246A-3F4A-8F5C-A7E0FD2F9DB4}"/>
                </a:ext>
              </a:extLst>
            </p:cNvPr>
            <p:cNvSpPr/>
            <p:nvPr userDrawn="1"/>
          </p:nvSpPr>
          <p:spPr>
            <a:xfrm rot="16200000">
              <a:off x="-654570" y="2841598"/>
              <a:ext cx="2474440" cy="1208926"/>
            </a:xfrm>
            <a:prstGeom prst="rect">
              <a:avLst/>
            </a:prstGeom>
            <a:gradFill flip="none" rotWithShape="1">
              <a:gsLst>
                <a:gs pos="0">
                  <a:srgbClr val="0B62F9">
                    <a:alpha val="90000"/>
                  </a:srgbClr>
                </a:gs>
                <a:gs pos="50447">
                  <a:srgbClr val="0A38D9">
                    <a:alpha val="90000"/>
                  </a:srgbClr>
                </a:gs>
                <a:gs pos="100000">
                  <a:srgbClr val="0C1C60">
                    <a:alpha val="90000"/>
                  </a:srgbClr>
                </a:gs>
              </a:gsLst>
              <a:lin ang="12600000" scaled="0"/>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latin typeface="Verdana Regular"/>
              </a:endParaRPr>
            </a:p>
          </p:txBody>
        </p:sp>
      </p:grpSp>
      <p:cxnSp>
        <p:nvCxnSpPr>
          <p:cNvPr id="14" name="Straight Connector 13">
            <a:extLst>
              <a:ext uri="{FF2B5EF4-FFF2-40B4-BE49-F238E27FC236}">
                <a16:creationId xmlns:a16="http://schemas.microsoft.com/office/drawing/2014/main" id="{67B36EF9-1D80-FC42-8BE6-3A9AB7F378F2}"/>
              </a:ext>
            </a:extLst>
          </p:cNvPr>
          <p:cNvCxnSpPr>
            <a:cxnSpLocks/>
          </p:cNvCxnSpPr>
          <p:nvPr userDrawn="1"/>
        </p:nvCxnSpPr>
        <p:spPr>
          <a:xfrm>
            <a:off x="790449" y="748910"/>
            <a:ext cx="8092294" cy="2"/>
          </a:xfrm>
          <a:prstGeom prst="line">
            <a:avLst/>
          </a:prstGeom>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0C83E42F-DD38-DD48-A314-DEBA778D9BA3}"/>
              </a:ext>
            </a:extLst>
          </p:cNvPr>
          <p:cNvSpPr>
            <a:spLocks noGrp="1"/>
          </p:cNvSpPr>
          <p:nvPr>
            <p:ph type="title" hasCustomPrompt="1"/>
          </p:nvPr>
        </p:nvSpPr>
        <p:spPr>
          <a:xfrm>
            <a:off x="774864" y="107666"/>
            <a:ext cx="5943600" cy="554487"/>
          </a:xfrm>
          <a:prstGeom prst="rect">
            <a:avLst/>
          </a:prstGeom>
        </p:spPr>
        <p:txBody>
          <a:bodyPr anchor="ctr"/>
          <a:lstStyle>
            <a:lvl1pPr>
              <a:defRPr sz="18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sp>
        <p:nvSpPr>
          <p:cNvPr id="8" name="Rectangle 7">
            <a:extLst>
              <a:ext uri="{FF2B5EF4-FFF2-40B4-BE49-F238E27FC236}">
                <a16:creationId xmlns:a16="http://schemas.microsoft.com/office/drawing/2014/main" id="{2A44AA4B-EF9A-1242-B01B-D986ED1986FA}"/>
              </a:ext>
            </a:extLst>
          </p:cNvPr>
          <p:cNvSpPr/>
          <p:nvPr userDrawn="1"/>
        </p:nvSpPr>
        <p:spPr>
          <a:xfrm>
            <a:off x="345994" y="4838470"/>
            <a:ext cx="7564825" cy="296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latin typeface="Verdana Regular"/>
            </a:endParaRPr>
          </a:p>
        </p:txBody>
      </p:sp>
      <p:sp>
        <p:nvSpPr>
          <p:cNvPr id="9" name="Slide Number Placeholder 5">
            <a:extLst>
              <a:ext uri="{FF2B5EF4-FFF2-40B4-BE49-F238E27FC236}">
                <a16:creationId xmlns:a16="http://schemas.microsoft.com/office/drawing/2014/main" id="{B9DE734E-A63B-4960-A7C5-A24452473EFE}"/>
              </a:ext>
            </a:extLst>
          </p:cNvPr>
          <p:cNvSpPr txBox="1">
            <a:spLocks/>
          </p:cNvSpPr>
          <p:nvPr userDrawn="1"/>
        </p:nvSpPr>
        <p:spPr>
          <a:xfrm>
            <a:off x="8749007" y="4957259"/>
            <a:ext cx="503199" cy="246168"/>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232206-DF5D-4A50-897C-2B1C3E29C619}" type="slidenum">
              <a:rPr lang="en-US" sz="563" smtClean="0">
                <a:solidFill>
                  <a:schemeClr val="tx1">
                    <a:lumMod val="50000"/>
                    <a:lumOff val="50000"/>
                  </a:schemeClr>
                </a:solidFill>
              </a:rPr>
              <a:pPr/>
              <a:t>‹#›</a:t>
            </a:fld>
            <a:endParaRPr lang="en-US" sz="563" dirty="0">
              <a:solidFill>
                <a:schemeClr val="tx1">
                  <a:lumMod val="50000"/>
                  <a:lumOff val="50000"/>
                </a:schemeClr>
              </a:solidFill>
            </a:endParaRPr>
          </a:p>
        </p:txBody>
      </p:sp>
      <p:sp>
        <p:nvSpPr>
          <p:cNvPr id="17" name="Footer Placeholder 4">
            <a:extLst>
              <a:ext uri="{FF2B5EF4-FFF2-40B4-BE49-F238E27FC236}">
                <a16:creationId xmlns:a16="http://schemas.microsoft.com/office/drawing/2014/main" id="{3762B663-8270-42DA-9CFA-66ECCEA060FA}"/>
              </a:ext>
            </a:extLst>
          </p:cNvPr>
          <p:cNvSpPr txBox="1">
            <a:spLocks/>
          </p:cNvSpPr>
          <p:nvPr userDrawn="1"/>
        </p:nvSpPr>
        <p:spPr>
          <a:xfrm>
            <a:off x="628654" y="4949688"/>
            <a:ext cx="7182779" cy="193813"/>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63" dirty="0">
                <a:solidFill>
                  <a:schemeClr val="tx1">
                    <a:lumMod val="50000"/>
                    <a:lumOff val="50000"/>
                  </a:schemeClr>
                </a:solidFill>
              </a:rPr>
              <a:t>© 2022 NRG Energy, Inc.  All rights reserved.</a:t>
            </a:r>
          </a:p>
          <a:p>
            <a:endParaRPr lang="en-US" sz="563" dirty="0"/>
          </a:p>
        </p:txBody>
      </p:sp>
    </p:spTree>
    <p:extLst>
      <p:ext uri="{BB962C8B-B14F-4D97-AF65-F5344CB8AC3E}">
        <p14:creationId xmlns:p14="http://schemas.microsoft.com/office/powerpoint/2010/main" val="3968238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2 - Master Bran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559229-BD05-3940-BAAB-2FF707A8F906}"/>
              </a:ext>
            </a:extLst>
          </p:cNvPr>
          <p:cNvCxnSpPr>
            <a:cxnSpLocks/>
          </p:cNvCxnSpPr>
          <p:nvPr userDrawn="1"/>
        </p:nvCxnSpPr>
        <p:spPr>
          <a:xfrm>
            <a:off x="345993" y="748911"/>
            <a:ext cx="8536751" cy="0"/>
          </a:xfrm>
          <a:prstGeom prst="line">
            <a:avLst/>
          </a:prstGeom>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C89C9F60-CC4A-254A-BA23-10C8FA5C8944}"/>
              </a:ext>
            </a:extLst>
          </p:cNvPr>
          <p:cNvSpPr>
            <a:spLocks noGrp="1"/>
          </p:cNvSpPr>
          <p:nvPr>
            <p:ph type="title" hasCustomPrompt="1"/>
          </p:nvPr>
        </p:nvSpPr>
        <p:spPr>
          <a:xfrm>
            <a:off x="345992" y="107666"/>
            <a:ext cx="7741718" cy="554487"/>
          </a:xfrm>
          <a:prstGeom prst="rect">
            <a:avLst/>
          </a:prstGeom>
        </p:spPr>
        <p:txBody>
          <a:bodyPr anchor="ctr"/>
          <a:lstStyle>
            <a:lvl1pPr>
              <a:defRPr sz="1575">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br>
              <a:rPr lang="en-US" dirty="0"/>
            </a:br>
            <a:r>
              <a:rPr lang="en-US" dirty="0"/>
              <a:t>- two line capable</a:t>
            </a:r>
          </a:p>
        </p:txBody>
      </p:sp>
      <p:sp>
        <p:nvSpPr>
          <p:cNvPr id="6" name="Content Placeholder 2">
            <a:extLst>
              <a:ext uri="{FF2B5EF4-FFF2-40B4-BE49-F238E27FC236}">
                <a16:creationId xmlns:a16="http://schemas.microsoft.com/office/drawing/2014/main" id="{66E56948-80C2-8946-AC57-46C0309A91EF}"/>
              </a:ext>
            </a:extLst>
          </p:cNvPr>
          <p:cNvSpPr>
            <a:spLocks noGrp="1"/>
          </p:cNvSpPr>
          <p:nvPr>
            <p:ph idx="1" hasCustomPrompt="1"/>
          </p:nvPr>
        </p:nvSpPr>
        <p:spPr>
          <a:xfrm>
            <a:off x="345992" y="1040526"/>
            <a:ext cx="8536751" cy="3233179"/>
          </a:xfrm>
          <a:prstGeom prst="rect">
            <a:avLst/>
          </a:prstGeom>
        </p:spPr>
        <p:txBody>
          <a:bodyPr/>
          <a:lstStyle/>
          <a:p>
            <a:pPr lvl="0"/>
            <a:r>
              <a:rPr lang="en-US" dirty="0"/>
              <a:t>Click to edit text styles</a:t>
            </a:r>
          </a:p>
        </p:txBody>
      </p:sp>
      <p:sp>
        <p:nvSpPr>
          <p:cNvPr id="7" name="Rectangle">
            <a:extLst>
              <a:ext uri="{FF2B5EF4-FFF2-40B4-BE49-F238E27FC236}">
                <a16:creationId xmlns:a16="http://schemas.microsoft.com/office/drawing/2014/main" id="{AF028039-14B1-4E68-A6FE-8ED5C215236F}"/>
              </a:ext>
            </a:extLst>
          </p:cNvPr>
          <p:cNvSpPr/>
          <p:nvPr userDrawn="1"/>
        </p:nvSpPr>
        <p:spPr>
          <a:xfrm>
            <a:off x="-1" y="5045919"/>
            <a:ext cx="9144000" cy="98705"/>
          </a:xfrm>
          <a:prstGeom prst="rect">
            <a:avLst/>
          </a:prstGeom>
          <a:gradFill flip="none" rotWithShape="1">
            <a:gsLst>
              <a:gs pos="3371">
                <a:schemeClr val="accent1"/>
              </a:gs>
              <a:gs pos="25000">
                <a:schemeClr val="accent2"/>
              </a:gs>
              <a:gs pos="49000">
                <a:srgbClr val="0B62F9"/>
              </a:gs>
              <a:gs pos="71000">
                <a:srgbClr val="0A38D9"/>
              </a:gs>
              <a:gs pos="97000">
                <a:srgbClr val="0C1C60"/>
              </a:gs>
            </a:gsLst>
            <a:lin ang="108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800" b="0" i="0" dirty="0">
              <a:latin typeface="Verdana Regular"/>
            </a:endParaRPr>
          </a:p>
        </p:txBody>
      </p:sp>
    </p:spTree>
    <p:extLst>
      <p:ext uri="{BB962C8B-B14F-4D97-AF65-F5344CB8AC3E}">
        <p14:creationId xmlns:p14="http://schemas.microsoft.com/office/powerpoint/2010/main" val="3474207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2 - Master Bran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0559229-BD05-3940-BAAB-2FF707A8F906}"/>
              </a:ext>
            </a:extLst>
          </p:cNvPr>
          <p:cNvCxnSpPr>
            <a:cxnSpLocks/>
          </p:cNvCxnSpPr>
          <p:nvPr userDrawn="1"/>
        </p:nvCxnSpPr>
        <p:spPr>
          <a:xfrm>
            <a:off x="345993" y="748911"/>
            <a:ext cx="8536751" cy="0"/>
          </a:xfrm>
          <a:prstGeom prst="line">
            <a:avLst/>
          </a:prstGeom>
        </p:spPr>
        <p:style>
          <a:lnRef idx="1">
            <a:schemeClr val="dk1"/>
          </a:lnRef>
          <a:fillRef idx="0">
            <a:schemeClr val="dk1"/>
          </a:fillRef>
          <a:effectRef idx="0">
            <a:schemeClr val="dk1"/>
          </a:effectRef>
          <a:fontRef idx="minor">
            <a:schemeClr val="tx1"/>
          </a:fontRef>
        </p:style>
      </p:cxnSp>
      <p:sp>
        <p:nvSpPr>
          <p:cNvPr id="10" name="Title 1">
            <a:extLst>
              <a:ext uri="{FF2B5EF4-FFF2-40B4-BE49-F238E27FC236}">
                <a16:creationId xmlns:a16="http://schemas.microsoft.com/office/drawing/2014/main" id="{C89C9F60-CC4A-254A-BA23-10C8FA5C8944}"/>
              </a:ext>
            </a:extLst>
          </p:cNvPr>
          <p:cNvSpPr>
            <a:spLocks noGrp="1"/>
          </p:cNvSpPr>
          <p:nvPr>
            <p:ph type="title" hasCustomPrompt="1"/>
          </p:nvPr>
        </p:nvSpPr>
        <p:spPr>
          <a:xfrm>
            <a:off x="345992" y="107666"/>
            <a:ext cx="7741718" cy="554487"/>
          </a:xfrm>
          <a:prstGeom prst="rect">
            <a:avLst/>
          </a:prstGeom>
        </p:spPr>
        <p:txBody>
          <a:bodyPr anchor="ctr"/>
          <a:lstStyle>
            <a:lvl1pPr>
              <a:defRPr sz="1575">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br>
              <a:rPr lang="en-US" dirty="0"/>
            </a:br>
            <a:r>
              <a:rPr lang="en-US" dirty="0"/>
              <a:t>- two line capable</a:t>
            </a:r>
          </a:p>
        </p:txBody>
      </p:sp>
      <p:sp>
        <p:nvSpPr>
          <p:cNvPr id="6" name="Content Placeholder 2">
            <a:extLst>
              <a:ext uri="{FF2B5EF4-FFF2-40B4-BE49-F238E27FC236}">
                <a16:creationId xmlns:a16="http://schemas.microsoft.com/office/drawing/2014/main" id="{66E56948-80C2-8946-AC57-46C0309A91EF}"/>
              </a:ext>
            </a:extLst>
          </p:cNvPr>
          <p:cNvSpPr>
            <a:spLocks noGrp="1"/>
          </p:cNvSpPr>
          <p:nvPr>
            <p:ph idx="1" hasCustomPrompt="1"/>
          </p:nvPr>
        </p:nvSpPr>
        <p:spPr>
          <a:xfrm>
            <a:off x="345992" y="1040526"/>
            <a:ext cx="8536751" cy="3233179"/>
          </a:xfrm>
          <a:prstGeom prst="rect">
            <a:avLst/>
          </a:prstGeom>
        </p:spPr>
        <p:txBody>
          <a:bodyPr/>
          <a:lstStyle/>
          <a:p>
            <a:pPr lvl="0"/>
            <a:r>
              <a:rPr lang="en-US" dirty="0"/>
              <a:t>Click to edit text styles</a:t>
            </a:r>
          </a:p>
        </p:txBody>
      </p:sp>
      <p:sp>
        <p:nvSpPr>
          <p:cNvPr id="7" name="Rectangle">
            <a:extLst>
              <a:ext uri="{FF2B5EF4-FFF2-40B4-BE49-F238E27FC236}">
                <a16:creationId xmlns:a16="http://schemas.microsoft.com/office/drawing/2014/main" id="{AF028039-14B1-4E68-A6FE-8ED5C215236F}"/>
              </a:ext>
            </a:extLst>
          </p:cNvPr>
          <p:cNvSpPr/>
          <p:nvPr userDrawn="1"/>
        </p:nvSpPr>
        <p:spPr>
          <a:xfrm>
            <a:off x="-1" y="5045919"/>
            <a:ext cx="9144000" cy="98705"/>
          </a:xfrm>
          <a:prstGeom prst="rect">
            <a:avLst/>
          </a:prstGeom>
          <a:gradFill flip="none" rotWithShape="1">
            <a:gsLst>
              <a:gs pos="3371">
                <a:schemeClr val="accent1"/>
              </a:gs>
              <a:gs pos="25000">
                <a:schemeClr val="accent2"/>
              </a:gs>
              <a:gs pos="49000">
                <a:srgbClr val="0B62F9"/>
              </a:gs>
              <a:gs pos="71000">
                <a:srgbClr val="0A38D9"/>
              </a:gs>
              <a:gs pos="97000">
                <a:srgbClr val="0C1C60"/>
              </a:gs>
            </a:gsLst>
            <a:lin ang="108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800" b="0" i="0" dirty="0">
              <a:latin typeface="Verdana Regular"/>
            </a:endParaRPr>
          </a:p>
        </p:txBody>
      </p:sp>
    </p:spTree>
    <p:extLst>
      <p:ext uri="{BB962C8B-B14F-4D97-AF65-F5344CB8AC3E}">
        <p14:creationId xmlns:p14="http://schemas.microsoft.com/office/powerpoint/2010/main" val="3506981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4 - Blue Block Plus">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DCB6D2D-594A-CA4F-86AB-A7D7F7C21255}"/>
              </a:ext>
            </a:extLst>
          </p:cNvPr>
          <p:cNvSpPr>
            <a:spLocks noGrp="1"/>
          </p:cNvSpPr>
          <p:nvPr>
            <p:ph sz="quarter" idx="13" hasCustomPrompt="1"/>
          </p:nvPr>
        </p:nvSpPr>
        <p:spPr>
          <a:xfrm>
            <a:off x="345992" y="1040527"/>
            <a:ext cx="8536751" cy="3109900"/>
          </a:xfrm>
          <a:prstGeom prst="rect">
            <a:avLst/>
          </a:prstGeom>
        </p:spPr>
        <p:txBody>
          <a:bodyPr/>
          <a:lstStyle>
            <a:lvl1pPr>
              <a:defRPr sz="1575">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text styles</a:t>
            </a:r>
          </a:p>
        </p:txBody>
      </p:sp>
      <p:cxnSp>
        <p:nvCxnSpPr>
          <p:cNvPr id="19" name="Straight Connector 18">
            <a:extLst>
              <a:ext uri="{FF2B5EF4-FFF2-40B4-BE49-F238E27FC236}">
                <a16:creationId xmlns:a16="http://schemas.microsoft.com/office/drawing/2014/main" id="{BEF4B539-D6D0-0C4C-B7C6-88FDB405F5D7}"/>
              </a:ext>
            </a:extLst>
          </p:cNvPr>
          <p:cNvCxnSpPr>
            <a:cxnSpLocks/>
          </p:cNvCxnSpPr>
          <p:nvPr userDrawn="1"/>
        </p:nvCxnSpPr>
        <p:spPr>
          <a:xfrm>
            <a:off x="973394" y="748911"/>
            <a:ext cx="7909349" cy="0"/>
          </a:xfrm>
          <a:prstGeom prst="line">
            <a:avLst/>
          </a:prstGeom>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0377D1C6-AC5E-C541-AE13-D3B1DA1D57C3}"/>
              </a:ext>
            </a:extLst>
          </p:cNvPr>
          <p:cNvSpPr>
            <a:spLocks noGrp="1"/>
          </p:cNvSpPr>
          <p:nvPr>
            <p:ph type="title" hasCustomPrompt="1"/>
          </p:nvPr>
        </p:nvSpPr>
        <p:spPr>
          <a:xfrm>
            <a:off x="973394" y="107666"/>
            <a:ext cx="7114316" cy="554487"/>
          </a:xfrm>
          <a:prstGeom prst="rect">
            <a:avLst/>
          </a:prstGeom>
        </p:spPr>
        <p:txBody>
          <a:bodyPr anchor="ctr"/>
          <a:lstStyle>
            <a:lvl1pPr>
              <a:defRPr sz="1575">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br>
              <a:rPr lang="en-US" dirty="0"/>
            </a:br>
            <a:r>
              <a:rPr lang="en-US" dirty="0"/>
              <a:t>- two line capable</a:t>
            </a:r>
          </a:p>
        </p:txBody>
      </p:sp>
      <p:grpSp>
        <p:nvGrpSpPr>
          <p:cNvPr id="11" name="Group 10">
            <a:extLst>
              <a:ext uri="{FF2B5EF4-FFF2-40B4-BE49-F238E27FC236}">
                <a16:creationId xmlns:a16="http://schemas.microsoft.com/office/drawing/2014/main" id="{BDA472E2-F3FD-4A45-9F68-562A698DC88C}"/>
              </a:ext>
            </a:extLst>
          </p:cNvPr>
          <p:cNvGrpSpPr/>
          <p:nvPr userDrawn="1"/>
        </p:nvGrpSpPr>
        <p:grpSpPr>
          <a:xfrm>
            <a:off x="0" y="104611"/>
            <a:ext cx="848291" cy="648133"/>
            <a:chOff x="-32" y="111857"/>
            <a:chExt cx="862590" cy="878743"/>
          </a:xfrm>
        </p:grpSpPr>
        <p:sp>
          <p:nvSpPr>
            <p:cNvPr id="12" name="Rectangle">
              <a:extLst>
                <a:ext uri="{FF2B5EF4-FFF2-40B4-BE49-F238E27FC236}">
                  <a16:creationId xmlns:a16="http://schemas.microsoft.com/office/drawing/2014/main" id="{72B8C544-9AB7-4AB5-8468-A462559E5D2A}"/>
                </a:ext>
              </a:extLst>
            </p:cNvPr>
            <p:cNvSpPr/>
            <p:nvPr userDrawn="1"/>
          </p:nvSpPr>
          <p:spPr>
            <a:xfrm>
              <a:off x="431263" y="111857"/>
              <a:ext cx="431295" cy="878743"/>
            </a:xfrm>
            <a:prstGeom prst="rect">
              <a:avLst/>
            </a:prstGeom>
            <a:gradFill flip="none" rotWithShape="1">
              <a:gsLst>
                <a:gs pos="0">
                  <a:srgbClr val="0B62F9">
                    <a:alpha val="90000"/>
                  </a:srgbClr>
                </a:gs>
                <a:gs pos="50000">
                  <a:srgbClr val="18AAFD">
                    <a:alpha val="90000"/>
                  </a:srgbClr>
                </a:gs>
                <a:gs pos="100000">
                  <a:srgbClr val="1DEEFB">
                    <a:alpha val="90000"/>
                  </a:srgbClr>
                </a:gs>
              </a:gsLst>
              <a:lin ang="189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13" name="Rectangle">
              <a:extLst>
                <a:ext uri="{FF2B5EF4-FFF2-40B4-BE49-F238E27FC236}">
                  <a16:creationId xmlns:a16="http://schemas.microsoft.com/office/drawing/2014/main" id="{564634F5-7BC8-437D-BF88-EA46B3BBB0E2}"/>
                </a:ext>
              </a:extLst>
            </p:cNvPr>
            <p:cNvSpPr/>
            <p:nvPr userDrawn="1"/>
          </p:nvSpPr>
          <p:spPr>
            <a:xfrm>
              <a:off x="-32" y="111857"/>
              <a:ext cx="431292" cy="878743"/>
            </a:xfrm>
            <a:prstGeom prst="rect">
              <a:avLst/>
            </a:prstGeom>
            <a:gradFill flip="none" rotWithShape="1">
              <a:gsLst>
                <a:gs pos="0">
                  <a:srgbClr val="0B62F9"/>
                </a:gs>
                <a:gs pos="50447">
                  <a:srgbClr val="0A38D9"/>
                </a:gs>
                <a:gs pos="100000">
                  <a:srgbClr val="0C1C60"/>
                </a:gs>
              </a:gsLst>
              <a:lin ang="81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grpSp>
    </p:spTree>
    <p:extLst>
      <p:ext uri="{BB962C8B-B14F-4D97-AF65-F5344CB8AC3E}">
        <p14:creationId xmlns:p14="http://schemas.microsoft.com/office/powerpoint/2010/main" val="2339687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4 - Blue Block Plus">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DCB6D2D-594A-CA4F-86AB-A7D7F7C21255}"/>
              </a:ext>
            </a:extLst>
          </p:cNvPr>
          <p:cNvSpPr>
            <a:spLocks noGrp="1"/>
          </p:cNvSpPr>
          <p:nvPr>
            <p:ph sz="quarter" idx="13" hasCustomPrompt="1"/>
          </p:nvPr>
        </p:nvSpPr>
        <p:spPr>
          <a:xfrm>
            <a:off x="345992" y="1040527"/>
            <a:ext cx="8536751" cy="3109900"/>
          </a:xfrm>
          <a:prstGeom prst="rect">
            <a:avLst/>
          </a:prstGeom>
        </p:spPr>
        <p:txBody>
          <a:bodyPr/>
          <a:lstStyle>
            <a:lvl1pPr>
              <a:defRPr sz="1575">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text styles</a:t>
            </a:r>
          </a:p>
        </p:txBody>
      </p:sp>
      <p:cxnSp>
        <p:nvCxnSpPr>
          <p:cNvPr id="19" name="Straight Connector 18">
            <a:extLst>
              <a:ext uri="{FF2B5EF4-FFF2-40B4-BE49-F238E27FC236}">
                <a16:creationId xmlns:a16="http://schemas.microsoft.com/office/drawing/2014/main" id="{BEF4B539-D6D0-0C4C-B7C6-88FDB405F5D7}"/>
              </a:ext>
            </a:extLst>
          </p:cNvPr>
          <p:cNvCxnSpPr>
            <a:cxnSpLocks/>
          </p:cNvCxnSpPr>
          <p:nvPr userDrawn="1"/>
        </p:nvCxnSpPr>
        <p:spPr>
          <a:xfrm>
            <a:off x="973394" y="748911"/>
            <a:ext cx="7909349" cy="0"/>
          </a:xfrm>
          <a:prstGeom prst="line">
            <a:avLst/>
          </a:prstGeom>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0377D1C6-AC5E-C541-AE13-D3B1DA1D57C3}"/>
              </a:ext>
            </a:extLst>
          </p:cNvPr>
          <p:cNvSpPr>
            <a:spLocks noGrp="1"/>
          </p:cNvSpPr>
          <p:nvPr>
            <p:ph type="title" hasCustomPrompt="1"/>
          </p:nvPr>
        </p:nvSpPr>
        <p:spPr>
          <a:xfrm>
            <a:off x="973394" y="107666"/>
            <a:ext cx="7114316" cy="554487"/>
          </a:xfrm>
          <a:prstGeom prst="rect">
            <a:avLst/>
          </a:prstGeom>
        </p:spPr>
        <p:txBody>
          <a:bodyPr anchor="ctr"/>
          <a:lstStyle>
            <a:lvl1pPr>
              <a:defRPr sz="1575">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br>
              <a:rPr lang="en-US" dirty="0"/>
            </a:br>
            <a:r>
              <a:rPr lang="en-US" dirty="0"/>
              <a:t>- two line capable</a:t>
            </a:r>
          </a:p>
        </p:txBody>
      </p:sp>
      <p:grpSp>
        <p:nvGrpSpPr>
          <p:cNvPr id="11" name="Group 10">
            <a:extLst>
              <a:ext uri="{FF2B5EF4-FFF2-40B4-BE49-F238E27FC236}">
                <a16:creationId xmlns:a16="http://schemas.microsoft.com/office/drawing/2014/main" id="{BDA472E2-F3FD-4A45-9F68-562A698DC88C}"/>
              </a:ext>
            </a:extLst>
          </p:cNvPr>
          <p:cNvGrpSpPr/>
          <p:nvPr userDrawn="1"/>
        </p:nvGrpSpPr>
        <p:grpSpPr>
          <a:xfrm>
            <a:off x="0" y="104611"/>
            <a:ext cx="848291" cy="648133"/>
            <a:chOff x="-32" y="111857"/>
            <a:chExt cx="862590" cy="878743"/>
          </a:xfrm>
        </p:grpSpPr>
        <p:sp>
          <p:nvSpPr>
            <p:cNvPr id="12" name="Rectangle">
              <a:extLst>
                <a:ext uri="{FF2B5EF4-FFF2-40B4-BE49-F238E27FC236}">
                  <a16:creationId xmlns:a16="http://schemas.microsoft.com/office/drawing/2014/main" id="{72B8C544-9AB7-4AB5-8468-A462559E5D2A}"/>
                </a:ext>
              </a:extLst>
            </p:cNvPr>
            <p:cNvSpPr/>
            <p:nvPr userDrawn="1"/>
          </p:nvSpPr>
          <p:spPr>
            <a:xfrm>
              <a:off x="431263" y="111857"/>
              <a:ext cx="431295" cy="878743"/>
            </a:xfrm>
            <a:prstGeom prst="rect">
              <a:avLst/>
            </a:prstGeom>
            <a:gradFill flip="none" rotWithShape="1">
              <a:gsLst>
                <a:gs pos="0">
                  <a:srgbClr val="0B62F9">
                    <a:alpha val="90000"/>
                  </a:srgbClr>
                </a:gs>
                <a:gs pos="50000">
                  <a:srgbClr val="18AAFD">
                    <a:alpha val="90000"/>
                  </a:srgbClr>
                </a:gs>
                <a:gs pos="100000">
                  <a:srgbClr val="1DEEFB">
                    <a:alpha val="90000"/>
                  </a:srgbClr>
                </a:gs>
              </a:gsLst>
              <a:lin ang="189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13" name="Rectangle">
              <a:extLst>
                <a:ext uri="{FF2B5EF4-FFF2-40B4-BE49-F238E27FC236}">
                  <a16:creationId xmlns:a16="http://schemas.microsoft.com/office/drawing/2014/main" id="{564634F5-7BC8-437D-BF88-EA46B3BBB0E2}"/>
                </a:ext>
              </a:extLst>
            </p:cNvPr>
            <p:cNvSpPr/>
            <p:nvPr userDrawn="1"/>
          </p:nvSpPr>
          <p:spPr>
            <a:xfrm>
              <a:off x="-32" y="111857"/>
              <a:ext cx="431292" cy="878743"/>
            </a:xfrm>
            <a:prstGeom prst="rect">
              <a:avLst/>
            </a:prstGeom>
            <a:gradFill flip="none" rotWithShape="1">
              <a:gsLst>
                <a:gs pos="0">
                  <a:srgbClr val="0B62F9"/>
                </a:gs>
                <a:gs pos="50447">
                  <a:srgbClr val="0A38D9"/>
                </a:gs>
                <a:gs pos="100000">
                  <a:srgbClr val="0C1C60"/>
                </a:gs>
              </a:gsLst>
              <a:lin ang="81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grpSp>
    </p:spTree>
    <p:extLst>
      <p:ext uri="{BB962C8B-B14F-4D97-AF65-F5344CB8AC3E}">
        <p14:creationId xmlns:p14="http://schemas.microsoft.com/office/powerpoint/2010/main" val="847707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4 - Blue Block Plus">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DCB6D2D-594A-CA4F-86AB-A7D7F7C21255}"/>
              </a:ext>
            </a:extLst>
          </p:cNvPr>
          <p:cNvSpPr>
            <a:spLocks noGrp="1"/>
          </p:cNvSpPr>
          <p:nvPr>
            <p:ph sz="quarter" idx="13" hasCustomPrompt="1"/>
          </p:nvPr>
        </p:nvSpPr>
        <p:spPr>
          <a:xfrm>
            <a:off x="345992" y="1040527"/>
            <a:ext cx="8536751" cy="3109900"/>
          </a:xfrm>
          <a:prstGeom prst="rect">
            <a:avLst/>
          </a:prstGeom>
        </p:spPr>
        <p:txBody>
          <a:bodyPr/>
          <a:lstStyle>
            <a:lvl1pPr>
              <a:defRPr sz="1575">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text styles</a:t>
            </a:r>
          </a:p>
        </p:txBody>
      </p:sp>
      <p:cxnSp>
        <p:nvCxnSpPr>
          <p:cNvPr id="19" name="Straight Connector 18">
            <a:extLst>
              <a:ext uri="{FF2B5EF4-FFF2-40B4-BE49-F238E27FC236}">
                <a16:creationId xmlns:a16="http://schemas.microsoft.com/office/drawing/2014/main" id="{BEF4B539-D6D0-0C4C-B7C6-88FDB405F5D7}"/>
              </a:ext>
            </a:extLst>
          </p:cNvPr>
          <p:cNvCxnSpPr>
            <a:cxnSpLocks/>
          </p:cNvCxnSpPr>
          <p:nvPr userDrawn="1"/>
        </p:nvCxnSpPr>
        <p:spPr>
          <a:xfrm>
            <a:off x="973394" y="748911"/>
            <a:ext cx="7909349" cy="0"/>
          </a:xfrm>
          <a:prstGeom prst="line">
            <a:avLst/>
          </a:prstGeom>
        </p:spPr>
        <p:style>
          <a:lnRef idx="1">
            <a:schemeClr val="dk1"/>
          </a:lnRef>
          <a:fillRef idx="0">
            <a:schemeClr val="dk1"/>
          </a:fillRef>
          <a:effectRef idx="0">
            <a:schemeClr val="dk1"/>
          </a:effectRef>
          <a:fontRef idx="minor">
            <a:schemeClr val="tx1"/>
          </a:fontRef>
        </p:style>
      </p:cxnSp>
      <p:sp>
        <p:nvSpPr>
          <p:cNvPr id="20" name="Title 1">
            <a:extLst>
              <a:ext uri="{FF2B5EF4-FFF2-40B4-BE49-F238E27FC236}">
                <a16:creationId xmlns:a16="http://schemas.microsoft.com/office/drawing/2014/main" id="{0377D1C6-AC5E-C541-AE13-D3B1DA1D57C3}"/>
              </a:ext>
            </a:extLst>
          </p:cNvPr>
          <p:cNvSpPr>
            <a:spLocks noGrp="1"/>
          </p:cNvSpPr>
          <p:nvPr>
            <p:ph type="title" hasCustomPrompt="1"/>
          </p:nvPr>
        </p:nvSpPr>
        <p:spPr>
          <a:xfrm>
            <a:off x="973394" y="107666"/>
            <a:ext cx="7114316" cy="554487"/>
          </a:xfrm>
          <a:prstGeom prst="rect">
            <a:avLst/>
          </a:prstGeom>
        </p:spPr>
        <p:txBody>
          <a:bodyPr anchor="ctr"/>
          <a:lstStyle>
            <a:lvl1pPr>
              <a:defRPr sz="1575">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br>
              <a:rPr lang="en-US" dirty="0"/>
            </a:br>
            <a:r>
              <a:rPr lang="en-US" dirty="0"/>
              <a:t>- two line capable</a:t>
            </a:r>
          </a:p>
        </p:txBody>
      </p:sp>
      <p:grpSp>
        <p:nvGrpSpPr>
          <p:cNvPr id="11" name="Group 10">
            <a:extLst>
              <a:ext uri="{FF2B5EF4-FFF2-40B4-BE49-F238E27FC236}">
                <a16:creationId xmlns:a16="http://schemas.microsoft.com/office/drawing/2014/main" id="{BDA472E2-F3FD-4A45-9F68-562A698DC88C}"/>
              </a:ext>
            </a:extLst>
          </p:cNvPr>
          <p:cNvGrpSpPr/>
          <p:nvPr userDrawn="1"/>
        </p:nvGrpSpPr>
        <p:grpSpPr>
          <a:xfrm>
            <a:off x="0" y="104611"/>
            <a:ext cx="848291" cy="648133"/>
            <a:chOff x="-32" y="111857"/>
            <a:chExt cx="862590" cy="878743"/>
          </a:xfrm>
        </p:grpSpPr>
        <p:sp>
          <p:nvSpPr>
            <p:cNvPr id="12" name="Rectangle">
              <a:extLst>
                <a:ext uri="{FF2B5EF4-FFF2-40B4-BE49-F238E27FC236}">
                  <a16:creationId xmlns:a16="http://schemas.microsoft.com/office/drawing/2014/main" id="{72B8C544-9AB7-4AB5-8468-A462559E5D2A}"/>
                </a:ext>
              </a:extLst>
            </p:cNvPr>
            <p:cNvSpPr/>
            <p:nvPr userDrawn="1"/>
          </p:nvSpPr>
          <p:spPr>
            <a:xfrm>
              <a:off x="431263" y="111857"/>
              <a:ext cx="431295" cy="878743"/>
            </a:xfrm>
            <a:prstGeom prst="rect">
              <a:avLst/>
            </a:prstGeom>
            <a:gradFill flip="none" rotWithShape="1">
              <a:gsLst>
                <a:gs pos="0">
                  <a:srgbClr val="0B62F9">
                    <a:alpha val="90000"/>
                  </a:srgbClr>
                </a:gs>
                <a:gs pos="50000">
                  <a:srgbClr val="18AAFD">
                    <a:alpha val="90000"/>
                  </a:srgbClr>
                </a:gs>
                <a:gs pos="100000">
                  <a:srgbClr val="1DEEFB">
                    <a:alpha val="90000"/>
                  </a:srgbClr>
                </a:gs>
              </a:gsLst>
              <a:lin ang="189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sp>
          <p:nvSpPr>
            <p:cNvPr id="13" name="Rectangle">
              <a:extLst>
                <a:ext uri="{FF2B5EF4-FFF2-40B4-BE49-F238E27FC236}">
                  <a16:creationId xmlns:a16="http://schemas.microsoft.com/office/drawing/2014/main" id="{564634F5-7BC8-437D-BF88-EA46B3BBB0E2}"/>
                </a:ext>
              </a:extLst>
            </p:cNvPr>
            <p:cNvSpPr/>
            <p:nvPr userDrawn="1"/>
          </p:nvSpPr>
          <p:spPr>
            <a:xfrm>
              <a:off x="-32" y="111857"/>
              <a:ext cx="431292" cy="878743"/>
            </a:xfrm>
            <a:prstGeom prst="rect">
              <a:avLst/>
            </a:prstGeom>
            <a:gradFill flip="none" rotWithShape="1">
              <a:gsLst>
                <a:gs pos="0">
                  <a:srgbClr val="0B62F9"/>
                </a:gs>
                <a:gs pos="50447">
                  <a:srgbClr val="0A38D9"/>
                </a:gs>
                <a:gs pos="100000">
                  <a:srgbClr val="0C1C60"/>
                </a:gs>
              </a:gsLst>
              <a:lin ang="81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i="0" dirty="0">
                <a:latin typeface="Verdana Regular"/>
              </a:endParaRPr>
            </a:p>
          </p:txBody>
        </p:sp>
      </p:grpSp>
    </p:spTree>
    <p:extLst>
      <p:ext uri="{BB962C8B-B14F-4D97-AF65-F5344CB8AC3E}">
        <p14:creationId xmlns:p14="http://schemas.microsoft.com/office/powerpoint/2010/main" val="30830800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meline Example - Blue Block Plus">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5C725640-7455-364D-B069-B699DD25818E}"/>
              </a:ext>
            </a:extLst>
          </p:cNvPr>
          <p:cNvCxnSpPr>
            <a:cxnSpLocks/>
          </p:cNvCxnSpPr>
          <p:nvPr/>
        </p:nvCxnSpPr>
        <p:spPr>
          <a:xfrm>
            <a:off x="790449" y="748909"/>
            <a:ext cx="8092294" cy="2"/>
          </a:xfrm>
          <a:prstGeom prst="line">
            <a:avLst/>
          </a:prstGeom>
        </p:spPr>
        <p:style>
          <a:lnRef idx="1">
            <a:schemeClr val="dk1"/>
          </a:lnRef>
          <a:fillRef idx="0">
            <a:schemeClr val="dk1"/>
          </a:fillRef>
          <a:effectRef idx="0">
            <a:schemeClr val="dk1"/>
          </a:effectRef>
          <a:fontRef idx="minor">
            <a:schemeClr val="tx1"/>
          </a:fontRef>
        </p:style>
      </p:cxnSp>
      <p:sp>
        <p:nvSpPr>
          <p:cNvPr id="21" name="Title 1">
            <a:extLst>
              <a:ext uri="{FF2B5EF4-FFF2-40B4-BE49-F238E27FC236}">
                <a16:creationId xmlns:a16="http://schemas.microsoft.com/office/drawing/2014/main" id="{76676BAA-9C2B-4C4E-8DD8-704D310FEBD7}"/>
              </a:ext>
            </a:extLst>
          </p:cNvPr>
          <p:cNvSpPr>
            <a:spLocks noGrp="1"/>
          </p:cNvSpPr>
          <p:nvPr>
            <p:ph type="title" hasCustomPrompt="1"/>
          </p:nvPr>
        </p:nvSpPr>
        <p:spPr>
          <a:xfrm>
            <a:off x="774864" y="107666"/>
            <a:ext cx="7312846" cy="554487"/>
          </a:xfrm>
          <a:prstGeom prst="rect">
            <a:avLst/>
          </a:prstGeom>
        </p:spPr>
        <p:txBody>
          <a:bodyPr anchor="ctr"/>
          <a:lstStyle>
            <a:lvl1pPr>
              <a:defRPr sz="21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Timeline Example</a:t>
            </a:r>
          </a:p>
        </p:txBody>
      </p:sp>
      <p:grpSp>
        <p:nvGrpSpPr>
          <p:cNvPr id="24" name="Group 23">
            <a:extLst>
              <a:ext uri="{FF2B5EF4-FFF2-40B4-BE49-F238E27FC236}">
                <a16:creationId xmlns:a16="http://schemas.microsoft.com/office/drawing/2014/main" id="{82279E15-3528-6C45-B4BB-31E65DF66409}"/>
              </a:ext>
            </a:extLst>
          </p:cNvPr>
          <p:cNvGrpSpPr/>
          <p:nvPr/>
        </p:nvGrpSpPr>
        <p:grpSpPr>
          <a:xfrm>
            <a:off x="-1235" y="98600"/>
            <a:ext cx="620968" cy="644351"/>
            <a:chOff x="8289" y="93589"/>
            <a:chExt cx="631539" cy="655320"/>
          </a:xfrm>
        </p:grpSpPr>
        <p:pic>
          <p:nvPicPr>
            <p:cNvPr id="25" name="Image" descr="Image">
              <a:extLst>
                <a:ext uri="{FF2B5EF4-FFF2-40B4-BE49-F238E27FC236}">
                  <a16:creationId xmlns:a16="http://schemas.microsoft.com/office/drawing/2014/main" id="{D13126B9-8B0E-8945-ADB5-27F44C177FE8}"/>
                </a:ext>
              </a:extLst>
            </p:cNvPr>
            <p:cNvPicPr>
              <a:picLocks/>
            </p:cNvPicPr>
            <p:nvPr/>
          </p:nvPicPr>
          <p:blipFill>
            <a:blip r:embed="rId2" cstate="email">
              <a:extLst>
                <a:ext uri="{28A0092B-C50C-407E-A947-70E740481C1C}">
                  <a14:useLocalDpi xmlns:a14="http://schemas.microsoft.com/office/drawing/2010/main"/>
                </a:ext>
              </a:extLst>
            </a:blip>
            <a:srcRect/>
            <a:stretch>
              <a:fillRect/>
            </a:stretch>
          </p:blipFill>
          <p:spPr>
            <a:xfrm>
              <a:off x="8289"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pic>
          <p:nvPicPr>
            <p:cNvPr id="26" name="Image" descr="Image">
              <a:extLst>
                <a:ext uri="{FF2B5EF4-FFF2-40B4-BE49-F238E27FC236}">
                  <a16:creationId xmlns:a16="http://schemas.microsoft.com/office/drawing/2014/main" id="{D67B6D3F-896F-2841-BA7B-4A5AD0AD09D5}"/>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320113" y="93589"/>
              <a:ext cx="319715" cy="65532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cap="flat">
              <a:noFill/>
              <a:miter lim="400000"/>
            </a:ln>
            <a:effectLst/>
          </p:spPr>
        </p:pic>
      </p:grpSp>
    </p:spTree>
    <p:extLst>
      <p:ext uri="{BB962C8B-B14F-4D97-AF65-F5344CB8AC3E}">
        <p14:creationId xmlns:p14="http://schemas.microsoft.com/office/powerpoint/2010/main" val="169843598"/>
      </p:ext>
    </p:extLst>
  </p:cSld>
  <p:clrMapOvr>
    <a:masterClrMapping/>
  </p:clrMapOvr>
  <p:hf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 blue - with positiv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071A5C-FA4C-2F42-8FC1-5FF8FACDE2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316" b="5385"/>
          <a:stretch/>
        </p:blipFill>
        <p:spPr>
          <a:xfrm>
            <a:off x="0" y="-1"/>
            <a:ext cx="9144000" cy="5143501"/>
          </a:xfrm>
          <a:prstGeom prst="rect">
            <a:avLst/>
          </a:prstGeom>
        </p:spPr>
      </p:pic>
      <p:sp>
        <p:nvSpPr>
          <p:cNvPr id="16" name="Rectangle">
            <a:extLst>
              <a:ext uri="{FF2B5EF4-FFF2-40B4-BE49-F238E27FC236}">
                <a16:creationId xmlns:a16="http://schemas.microsoft.com/office/drawing/2014/main" id="{925209FE-0812-8745-BFE0-AB0DE03A5C1A}"/>
              </a:ext>
            </a:extLst>
          </p:cNvPr>
          <p:cNvSpPr/>
          <p:nvPr/>
        </p:nvSpPr>
        <p:spPr>
          <a:xfrm>
            <a:off x="1638904" y="1033391"/>
            <a:ext cx="4110388" cy="2786337"/>
          </a:xfrm>
          <a:prstGeom prst="rect">
            <a:avLst/>
          </a:prstGeom>
          <a:gradFill>
            <a:gsLst>
              <a:gs pos="0">
                <a:srgbClr val="0B62F9">
                  <a:alpha val="90000"/>
                </a:srgbClr>
              </a:gs>
              <a:gs pos="50000">
                <a:srgbClr val="18AAFD">
                  <a:alpha val="90000"/>
                </a:srgbClr>
              </a:gs>
              <a:gs pos="100000">
                <a:srgbClr val="1DEEFB">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8" name="Rectangle">
            <a:extLst>
              <a:ext uri="{FF2B5EF4-FFF2-40B4-BE49-F238E27FC236}">
                <a16:creationId xmlns:a16="http://schemas.microsoft.com/office/drawing/2014/main" id="{8A3F219F-81B1-5E41-943E-8E10DAA5E1ED}"/>
              </a:ext>
            </a:extLst>
          </p:cNvPr>
          <p:cNvSpPr/>
          <p:nvPr/>
        </p:nvSpPr>
        <p:spPr>
          <a:xfrm rot="10800000">
            <a:off x="251685" y="1033731"/>
            <a:ext cx="1388672" cy="2785529"/>
          </a:xfrm>
          <a:prstGeom prst="rect">
            <a:avLst/>
          </a:prstGeom>
          <a:gradFill>
            <a:gsLst>
              <a:gs pos="0">
                <a:srgbClr val="0B62F9">
                  <a:alpha val="90000"/>
                </a:srgbClr>
              </a:gs>
              <a:gs pos="50447">
                <a:srgbClr val="0A38D9">
                  <a:alpha val="90000"/>
                </a:srgbClr>
              </a:gs>
              <a:gs pos="100000">
                <a:srgbClr val="0C1C60">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9" name="NRG_logo-01.png" descr="NRG_logo-01.png">
            <a:extLst>
              <a:ext uri="{FF2B5EF4-FFF2-40B4-BE49-F238E27FC236}">
                <a16:creationId xmlns:a16="http://schemas.microsoft.com/office/drawing/2014/main" id="{28780388-305F-F041-97F1-74E02A5883EA}"/>
              </a:ext>
            </a:extLst>
          </p:cNvPr>
          <p:cNvPicPr>
            <a:picLocks noChangeAspect="1"/>
          </p:cNvPicPr>
          <p:nvPr/>
        </p:nvPicPr>
        <p:blipFill>
          <a:blip r:embed="rId3"/>
          <a:srcRect t="75" b="75"/>
          <a:stretch>
            <a:fillRect/>
          </a:stretch>
        </p:blipFill>
        <p:spPr>
          <a:xfrm>
            <a:off x="424408" y="1171971"/>
            <a:ext cx="600417" cy="404258"/>
          </a:xfrm>
          <a:prstGeom prst="rect">
            <a:avLst/>
          </a:prstGeom>
          <a:ln w="12700">
            <a:miter lim="400000"/>
          </a:ln>
        </p:spPr>
      </p:pic>
      <p:sp>
        <p:nvSpPr>
          <p:cNvPr id="9" name="Text Placeholder 15"/>
          <p:cNvSpPr>
            <a:spLocks noGrp="1"/>
          </p:cNvSpPr>
          <p:nvPr userDrawn="1">
            <p:ph type="body" sz="quarter" idx="16" hasCustomPrompt="1"/>
          </p:nvPr>
        </p:nvSpPr>
        <p:spPr>
          <a:xfrm>
            <a:off x="1650175" y="1301898"/>
            <a:ext cx="3960916" cy="274331"/>
          </a:xfrm>
          <a:prstGeom prst="rect">
            <a:avLst/>
          </a:prstGeom>
        </p:spPr>
        <p:txBody>
          <a:bodyPr lIns="91432" tIns="45716" rIns="91432" bIns="45716" anchor="b"/>
          <a:lstStyle>
            <a:lvl1pPr marL="0" indent="0">
              <a:spcBef>
                <a:spcPts val="0"/>
              </a:spcBef>
              <a:buFontTx/>
              <a:buNone/>
              <a:defRPr sz="1400">
                <a:solidFill>
                  <a:schemeClr val="bg1"/>
                </a:solidFill>
              </a:defRPr>
            </a:lvl1pPr>
          </a:lstStyle>
          <a:p>
            <a:pPr lvl="0"/>
            <a:r>
              <a:rPr lang="en-US" dirty="0"/>
              <a:t>Click to edit lead-in</a:t>
            </a:r>
          </a:p>
        </p:txBody>
      </p:sp>
      <p:sp>
        <p:nvSpPr>
          <p:cNvPr id="13" name="Subtitle 2"/>
          <p:cNvSpPr>
            <a:spLocks noGrp="1"/>
          </p:cNvSpPr>
          <p:nvPr userDrawn="1">
            <p:ph type="subTitle" idx="1" hasCustomPrompt="1"/>
          </p:nvPr>
        </p:nvSpPr>
        <p:spPr>
          <a:xfrm>
            <a:off x="1638300" y="1931278"/>
            <a:ext cx="3972791" cy="1776198"/>
          </a:xfrm>
          <a:prstGeom prst="rect">
            <a:avLst/>
          </a:prstGeom>
        </p:spPr>
        <p:txBody>
          <a:bodyPr lIns="91432" tIns="45716" rIns="91432" bIns="45716" anchor="b"/>
          <a:lstStyle>
            <a:lvl1pPr marL="0" indent="0" algn="l">
              <a:lnSpc>
                <a:spcPct val="100000"/>
              </a:lnSpc>
              <a:spcBef>
                <a:spcPts val="0"/>
              </a:spcBef>
              <a:buNone/>
              <a:defRPr sz="3200" baseline="0">
                <a:solidFill>
                  <a:schemeClr val="bg1"/>
                </a:solidFill>
              </a:defRPr>
            </a:lvl1pPr>
            <a:lvl2pPr marL="457162" indent="0" algn="ctr">
              <a:buNone/>
              <a:defRPr/>
            </a:lvl2pPr>
            <a:lvl3pPr marL="914324" indent="0" algn="ctr">
              <a:buNone/>
              <a:defRPr/>
            </a:lvl3pPr>
            <a:lvl4pPr marL="1371485" indent="0" algn="ctr">
              <a:buNone/>
              <a:defRPr/>
            </a:lvl4pPr>
            <a:lvl5pPr marL="1828647" indent="0" algn="ctr">
              <a:buNone/>
              <a:defRPr/>
            </a:lvl5pPr>
            <a:lvl6pPr marL="2285809" indent="0" algn="ctr">
              <a:buNone/>
              <a:defRPr/>
            </a:lvl6pPr>
            <a:lvl7pPr marL="2742971" indent="0" algn="ctr">
              <a:buNone/>
              <a:defRPr/>
            </a:lvl7pPr>
            <a:lvl8pPr marL="3200132" indent="0" algn="ctr">
              <a:buNone/>
              <a:defRPr/>
            </a:lvl8pPr>
            <a:lvl9pPr marL="3657294" indent="0" algn="ctr">
              <a:buNone/>
              <a:defRPr/>
            </a:lvl9pPr>
          </a:lstStyle>
          <a:p>
            <a:r>
              <a:rPr lang="en-US" dirty="0"/>
              <a:t>Click to edit Title and Drop in Here Please</a:t>
            </a:r>
          </a:p>
        </p:txBody>
      </p:sp>
    </p:spTree>
    <p:extLst>
      <p:ext uri="{BB962C8B-B14F-4D97-AF65-F5344CB8AC3E}">
        <p14:creationId xmlns:p14="http://schemas.microsoft.com/office/powerpoint/2010/main" val="377057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Master Bran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338001-9B39-324E-8D9E-E7EA3C325839}"/>
              </a:ext>
            </a:extLst>
          </p:cNvPr>
          <p:cNvSpPr/>
          <p:nvPr userDrawn="1"/>
        </p:nvSpPr>
        <p:spPr>
          <a:xfrm>
            <a:off x="345989" y="4730299"/>
            <a:ext cx="8636952"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10" name="Rectangle">
            <a:extLst>
              <a:ext uri="{FF2B5EF4-FFF2-40B4-BE49-F238E27FC236}">
                <a16:creationId xmlns:a16="http://schemas.microsoft.com/office/drawing/2014/main" id="{41507EF9-CB00-0940-8002-9BF46388B61A}"/>
              </a:ext>
            </a:extLst>
          </p:cNvPr>
          <p:cNvSpPr/>
          <p:nvPr userDrawn="1"/>
        </p:nvSpPr>
        <p:spPr>
          <a:xfrm rot="10800000">
            <a:off x="2" y="0"/>
            <a:ext cx="1997764" cy="5143500"/>
          </a:xfrm>
          <a:prstGeom prst="rect">
            <a:avLst/>
          </a:prstGeom>
          <a:solidFill>
            <a:schemeClr val="bg1">
              <a:lumMod val="9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2400" b="0" i="0" dirty="0">
              <a:solidFill>
                <a:schemeClr val="bg1">
                  <a:lumMod val="95000"/>
                </a:schemeClr>
              </a:solidFill>
              <a:latin typeface="Verdana Regular"/>
            </a:endParaRPr>
          </a:p>
        </p:txBody>
      </p:sp>
      <p:sp>
        <p:nvSpPr>
          <p:cNvPr id="11" name="Rectangle 10">
            <a:extLst>
              <a:ext uri="{FF2B5EF4-FFF2-40B4-BE49-F238E27FC236}">
                <a16:creationId xmlns:a16="http://schemas.microsoft.com/office/drawing/2014/main" id="{FB0CB799-3C41-7F4F-9452-ED9F0B34C620}"/>
              </a:ext>
            </a:extLst>
          </p:cNvPr>
          <p:cNvSpPr/>
          <p:nvPr userDrawn="1"/>
        </p:nvSpPr>
        <p:spPr>
          <a:xfrm>
            <a:off x="7874001" y="1"/>
            <a:ext cx="1270000" cy="922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cxnSp>
        <p:nvCxnSpPr>
          <p:cNvPr id="15" name="Straight Connector 14">
            <a:extLst>
              <a:ext uri="{FF2B5EF4-FFF2-40B4-BE49-F238E27FC236}">
                <a16:creationId xmlns:a16="http://schemas.microsoft.com/office/drawing/2014/main" id="{18F332A8-C4E3-FB4A-BDF0-72520DD8CE5C}"/>
              </a:ext>
            </a:extLst>
          </p:cNvPr>
          <p:cNvCxnSpPr>
            <a:cxnSpLocks/>
          </p:cNvCxnSpPr>
          <p:nvPr userDrawn="1"/>
        </p:nvCxnSpPr>
        <p:spPr>
          <a:xfrm>
            <a:off x="2124941" y="2940330"/>
            <a:ext cx="6858000" cy="0"/>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4">
            <a:extLst>
              <a:ext uri="{FF2B5EF4-FFF2-40B4-BE49-F238E27FC236}">
                <a16:creationId xmlns:a16="http://schemas.microsoft.com/office/drawing/2014/main" id="{9FA856B6-8646-544A-AD5F-00A5F0580C69}"/>
              </a:ext>
            </a:extLst>
          </p:cNvPr>
          <p:cNvSpPr>
            <a:spLocks noGrp="1"/>
          </p:cNvSpPr>
          <p:nvPr>
            <p:ph type="body" sz="quarter" idx="13" hasCustomPrompt="1"/>
          </p:nvPr>
        </p:nvSpPr>
        <p:spPr>
          <a:xfrm>
            <a:off x="2124941" y="1077913"/>
            <a:ext cx="6858001" cy="1791470"/>
          </a:xfrm>
          <a:prstGeom prst="rect">
            <a:avLst/>
          </a:prstGeom>
        </p:spPr>
        <p:txBody>
          <a:bodyPr anchor="b"/>
          <a:lstStyle>
            <a:lvl1pPr marL="0" indent="0">
              <a:buFontTx/>
              <a:buNone/>
              <a:defRPr sz="4500">
                <a:solidFill>
                  <a:schemeClr val="accent2"/>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55BE27E1-2677-C74A-9786-AC2D66122CDB}"/>
              </a:ext>
            </a:extLst>
          </p:cNvPr>
          <p:cNvSpPr>
            <a:spLocks noGrp="1"/>
          </p:cNvSpPr>
          <p:nvPr>
            <p:ph type="body" sz="quarter" idx="14" hasCustomPrompt="1"/>
          </p:nvPr>
        </p:nvSpPr>
        <p:spPr>
          <a:xfrm>
            <a:off x="2124942" y="3048883"/>
            <a:ext cx="6858000" cy="1165929"/>
          </a:xfrm>
          <a:prstGeom prst="rect">
            <a:avLst/>
          </a:prstGeom>
        </p:spPr>
        <p:txBody>
          <a:bodyPr/>
          <a:lstStyle>
            <a:lvl1pPr marL="0" indent="0">
              <a:buFontTx/>
              <a:buNone/>
              <a:defRPr sz="1800">
                <a:solidFill>
                  <a:schemeClr val="bg2"/>
                </a:solidFill>
              </a:defRPr>
            </a:lvl1pPr>
          </a:lstStyle>
          <a:p>
            <a:r>
              <a:rPr lang="en-US"/>
              <a:t>Click to edit Master subtitle style</a:t>
            </a:r>
          </a:p>
        </p:txBody>
      </p:sp>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7530" y="232199"/>
            <a:ext cx="1031151" cy="69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ject 2">
            <a:extLst>
              <a:ext uri="{FF2B5EF4-FFF2-40B4-BE49-F238E27FC236}">
                <a16:creationId xmlns:a16="http://schemas.microsoft.com/office/drawing/2014/main" id="{F6574931-F650-724F-B543-2C9861788657}"/>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Tree>
    <p:extLst>
      <p:ext uri="{BB962C8B-B14F-4D97-AF65-F5344CB8AC3E}">
        <p14:creationId xmlns:p14="http://schemas.microsoft.com/office/powerpoint/2010/main" val="38593300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Master Brand">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9537" y="1853615"/>
            <a:ext cx="1451752" cy="9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570493A-7B2E-DA4A-9D9A-DE18F0AD67ED}"/>
              </a:ext>
            </a:extLst>
          </p:cNvPr>
          <p:cNvSpPr>
            <a:spLocks noGrp="1"/>
          </p:cNvSpPr>
          <p:nvPr>
            <p:ph type="title" hasCustomPrompt="1"/>
          </p:nvPr>
        </p:nvSpPr>
        <p:spPr>
          <a:xfrm>
            <a:off x="2246586" y="1270771"/>
            <a:ext cx="6453188" cy="2139553"/>
          </a:xfrm>
          <a:prstGeom prst="rect">
            <a:avLst/>
          </a:prstGeom>
        </p:spPr>
        <p:txBody>
          <a:bodyPr anchor="ctr"/>
          <a:lstStyle>
            <a:lvl1pPr>
              <a:defRPr sz="4500">
                <a:solidFill>
                  <a:schemeClr val="accent2"/>
                </a:solidFill>
              </a:defRPr>
            </a:lvl1pPr>
          </a:lstStyle>
          <a:p>
            <a:r>
              <a:rPr lang="en-US"/>
              <a:t>Click to edit divider style</a:t>
            </a:r>
          </a:p>
        </p:txBody>
      </p:sp>
      <p:sp>
        <p:nvSpPr>
          <p:cNvPr id="9" name="Rectangle 8">
            <a:extLst>
              <a:ext uri="{FF2B5EF4-FFF2-40B4-BE49-F238E27FC236}">
                <a16:creationId xmlns:a16="http://schemas.microsoft.com/office/drawing/2014/main" id="{92D0838D-30D5-5F42-9236-8813F3C77006}"/>
              </a:ext>
            </a:extLst>
          </p:cNvPr>
          <p:cNvSpPr/>
          <p:nvPr userDrawn="1"/>
        </p:nvSpPr>
        <p:spPr>
          <a:xfrm>
            <a:off x="7874001" y="1"/>
            <a:ext cx="1270000" cy="968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
        <p:nvSpPr>
          <p:cNvPr id="5" name="Rectangle 4">
            <a:extLst>
              <a:ext uri="{FF2B5EF4-FFF2-40B4-BE49-F238E27FC236}">
                <a16:creationId xmlns:a16="http://schemas.microsoft.com/office/drawing/2014/main" id="{2AD21A00-0D81-8147-BFCD-F17414C81454}"/>
              </a:ext>
            </a:extLst>
          </p:cNvPr>
          <p:cNvSpPr/>
          <p:nvPr userDrawn="1"/>
        </p:nvSpPr>
        <p:spPr>
          <a:xfrm>
            <a:off x="345989" y="4708868"/>
            <a:ext cx="8357437"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6" name="object 2">
            <a:extLst>
              <a:ext uri="{FF2B5EF4-FFF2-40B4-BE49-F238E27FC236}">
                <a16:creationId xmlns:a16="http://schemas.microsoft.com/office/drawing/2014/main" id="{10660611-38EC-1A44-AFA2-B83F4232CDCD}"/>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Tree>
    <p:extLst>
      <p:ext uri="{BB962C8B-B14F-4D97-AF65-F5344CB8AC3E}">
        <p14:creationId xmlns:p14="http://schemas.microsoft.com/office/powerpoint/2010/main" val="140737836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 Master Brand">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55289" y="1853615"/>
            <a:ext cx="1451752" cy="9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7570493A-7B2E-DA4A-9D9A-DE18F0AD67ED}"/>
              </a:ext>
            </a:extLst>
          </p:cNvPr>
          <p:cNvSpPr>
            <a:spLocks noGrp="1"/>
          </p:cNvSpPr>
          <p:nvPr>
            <p:ph type="title" hasCustomPrompt="1"/>
          </p:nvPr>
        </p:nvSpPr>
        <p:spPr>
          <a:xfrm>
            <a:off x="484789" y="1270771"/>
            <a:ext cx="6453188" cy="2139553"/>
          </a:xfrm>
          <a:prstGeom prst="rect">
            <a:avLst/>
          </a:prstGeom>
        </p:spPr>
        <p:txBody>
          <a:bodyPr anchor="ctr"/>
          <a:lstStyle>
            <a:lvl1pPr>
              <a:defRPr sz="4500">
                <a:solidFill>
                  <a:schemeClr val="accent2"/>
                </a:solidFill>
              </a:defRPr>
            </a:lvl1pPr>
          </a:lstStyle>
          <a:p>
            <a:r>
              <a:rPr lang="en-US" dirty="0"/>
              <a:t>Click to edit divider style</a:t>
            </a:r>
          </a:p>
        </p:txBody>
      </p:sp>
      <p:sp>
        <p:nvSpPr>
          <p:cNvPr id="9" name="Rectangle 8">
            <a:extLst>
              <a:ext uri="{FF2B5EF4-FFF2-40B4-BE49-F238E27FC236}">
                <a16:creationId xmlns:a16="http://schemas.microsoft.com/office/drawing/2014/main" id="{92D0838D-30D5-5F42-9236-8813F3C77006}"/>
              </a:ext>
            </a:extLst>
          </p:cNvPr>
          <p:cNvSpPr/>
          <p:nvPr userDrawn="1"/>
        </p:nvSpPr>
        <p:spPr>
          <a:xfrm>
            <a:off x="7874001" y="1"/>
            <a:ext cx="1270000" cy="927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b="0" i="0" dirty="0">
              <a:latin typeface="Verdana Regular"/>
            </a:endParaRPr>
          </a:p>
        </p:txBody>
      </p:sp>
      <p:sp>
        <p:nvSpPr>
          <p:cNvPr id="5" name="Rectangle 4">
            <a:extLst>
              <a:ext uri="{FF2B5EF4-FFF2-40B4-BE49-F238E27FC236}">
                <a16:creationId xmlns:a16="http://schemas.microsoft.com/office/drawing/2014/main" id="{F11090B3-C2D9-AC43-AEB2-28CD60DFCB6F}"/>
              </a:ext>
            </a:extLst>
          </p:cNvPr>
          <p:cNvSpPr/>
          <p:nvPr userDrawn="1"/>
        </p:nvSpPr>
        <p:spPr>
          <a:xfrm>
            <a:off x="345989" y="4708868"/>
            <a:ext cx="8357437" cy="425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Verdana Regular"/>
            </a:endParaRPr>
          </a:p>
        </p:txBody>
      </p:sp>
      <p:sp>
        <p:nvSpPr>
          <p:cNvPr id="6" name="object 2">
            <a:extLst>
              <a:ext uri="{FF2B5EF4-FFF2-40B4-BE49-F238E27FC236}">
                <a16:creationId xmlns:a16="http://schemas.microsoft.com/office/drawing/2014/main" id="{F6574931-F650-724F-B543-2C9861788657}"/>
              </a:ext>
            </a:extLst>
          </p:cNvPr>
          <p:cNvSpPr/>
          <p:nvPr userDrawn="1"/>
        </p:nvSpPr>
        <p:spPr>
          <a:xfrm>
            <a:off x="0" y="5028238"/>
            <a:ext cx="9144000" cy="11772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spTree>
    <p:extLst>
      <p:ext uri="{BB962C8B-B14F-4D97-AF65-F5344CB8AC3E}">
        <p14:creationId xmlns:p14="http://schemas.microsoft.com/office/powerpoint/2010/main" val="28369012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Master Br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6D2A9-0444-CC4B-B1D2-F4662751C08C}"/>
              </a:ext>
            </a:extLst>
          </p:cNvPr>
          <p:cNvSpPr>
            <a:spLocks noGrp="1"/>
          </p:cNvSpPr>
          <p:nvPr>
            <p:ph idx="1"/>
          </p:nvPr>
        </p:nvSpPr>
        <p:spPr>
          <a:xfrm>
            <a:off x="305369" y="1063487"/>
            <a:ext cx="8577373" cy="35692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object 2">
            <a:extLst>
              <a:ext uri="{FF2B5EF4-FFF2-40B4-BE49-F238E27FC236}">
                <a16:creationId xmlns:a16="http://schemas.microsoft.com/office/drawing/2014/main" id="{F03535BC-741D-FD43-AB04-23680C0029A2}"/>
              </a:ext>
            </a:extLst>
          </p:cNvPr>
          <p:cNvSpPr/>
          <p:nvPr userDrawn="1"/>
        </p:nvSpPr>
        <p:spPr>
          <a:xfrm>
            <a:off x="0" y="5028238"/>
            <a:ext cx="9144000" cy="1177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6" name="Straight Connector 5">
            <a:extLst>
              <a:ext uri="{FF2B5EF4-FFF2-40B4-BE49-F238E27FC236}">
                <a16:creationId xmlns:a16="http://schemas.microsoft.com/office/drawing/2014/main" id="{40B13DE8-DEFE-214C-A713-3818FC8141C5}"/>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7" name="Title 1">
            <a:extLst>
              <a:ext uri="{FF2B5EF4-FFF2-40B4-BE49-F238E27FC236}">
                <a16:creationId xmlns:a16="http://schemas.microsoft.com/office/drawing/2014/main" id="{12048BFB-6F1C-9543-AC9B-3499ECAF4399}"/>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spTree>
    <p:extLst>
      <p:ext uri="{BB962C8B-B14F-4D97-AF65-F5344CB8AC3E}">
        <p14:creationId xmlns:p14="http://schemas.microsoft.com/office/powerpoint/2010/main" val="190724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2 - Master Bran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4DCB6D2D-594A-CA4F-86AB-A7D7F7C21255}"/>
              </a:ext>
            </a:extLst>
          </p:cNvPr>
          <p:cNvSpPr>
            <a:spLocks noGrp="1"/>
          </p:cNvSpPr>
          <p:nvPr>
            <p:ph sz="quarter" idx="13" hasCustomPrompt="1"/>
          </p:nvPr>
        </p:nvSpPr>
        <p:spPr>
          <a:xfrm>
            <a:off x="305369" y="1063487"/>
            <a:ext cx="8577373" cy="3086938"/>
          </a:xfrm>
          <a:prstGeom prst="rect">
            <a:avLst/>
          </a:prstGeom>
        </p:spPr>
        <p:txBody>
          <a:bodyPr/>
          <a:lstStyle>
            <a:lvl1pPr>
              <a:defRPr sz="2100">
                <a:latin typeface="Verdana" panose="020B0604030504040204" pitchFamily="34" charset="0"/>
                <a:ea typeface="Verdana" panose="020B0604030504040204" pitchFamily="34" charset="0"/>
                <a:cs typeface="Verdana" panose="020B0604030504040204" pitchFamily="34" charset="0"/>
              </a:defRPr>
            </a:lvl1pPr>
          </a:lstStyle>
          <a:p>
            <a:r>
              <a:rPr lang="en-US"/>
              <a:t>Click to edit text styles</a:t>
            </a:r>
          </a:p>
        </p:txBody>
      </p:sp>
      <p:sp>
        <p:nvSpPr>
          <p:cNvPr id="6" name="object 2">
            <a:extLst>
              <a:ext uri="{FF2B5EF4-FFF2-40B4-BE49-F238E27FC236}">
                <a16:creationId xmlns:a16="http://schemas.microsoft.com/office/drawing/2014/main" id="{D564E4B9-89E4-3241-9E04-F68D585D19DD}"/>
              </a:ext>
            </a:extLst>
          </p:cNvPr>
          <p:cNvSpPr/>
          <p:nvPr userDrawn="1"/>
        </p:nvSpPr>
        <p:spPr>
          <a:xfrm>
            <a:off x="0" y="5028238"/>
            <a:ext cx="9144000" cy="1177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8" name="Straight Connector 7">
            <a:extLst>
              <a:ext uri="{FF2B5EF4-FFF2-40B4-BE49-F238E27FC236}">
                <a16:creationId xmlns:a16="http://schemas.microsoft.com/office/drawing/2014/main" id="{DD81F817-D986-AE42-AC8D-903C70252DF8}"/>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9" name="Title 1">
            <a:extLst>
              <a:ext uri="{FF2B5EF4-FFF2-40B4-BE49-F238E27FC236}">
                <a16:creationId xmlns:a16="http://schemas.microsoft.com/office/drawing/2014/main" id="{46524064-E6C6-7D4B-BC98-13E7E5381EA3}"/>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spTree>
    <p:extLst>
      <p:ext uri="{BB962C8B-B14F-4D97-AF65-F5344CB8AC3E}">
        <p14:creationId xmlns:p14="http://schemas.microsoft.com/office/powerpoint/2010/main" val="166046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Master Bran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CCC3C1-A5AD-F34E-AB9E-6F7AFCE9FB0E}"/>
              </a:ext>
            </a:extLst>
          </p:cNvPr>
          <p:cNvSpPr>
            <a:spLocks noGrp="1"/>
          </p:cNvSpPr>
          <p:nvPr>
            <p:ph sz="half" idx="1"/>
          </p:nvPr>
        </p:nvSpPr>
        <p:spPr>
          <a:xfrm>
            <a:off x="305369" y="1063487"/>
            <a:ext cx="4209481" cy="3351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44718-7E51-CD4D-9A17-76DDD0CD8ADA}"/>
              </a:ext>
            </a:extLst>
          </p:cNvPr>
          <p:cNvSpPr>
            <a:spLocks noGrp="1"/>
          </p:cNvSpPr>
          <p:nvPr>
            <p:ph sz="half" idx="2"/>
          </p:nvPr>
        </p:nvSpPr>
        <p:spPr>
          <a:xfrm>
            <a:off x="4651513" y="1063487"/>
            <a:ext cx="4231228" cy="3351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bject 2">
            <a:extLst>
              <a:ext uri="{FF2B5EF4-FFF2-40B4-BE49-F238E27FC236}">
                <a16:creationId xmlns:a16="http://schemas.microsoft.com/office/drawing/2014/main" id="{DCED44F2-3B6D-0C4E-9F5B-136110E2D27B}"/>
              </a:ext>
            </a:extLst>
          </p:cNvPr>
          <p:cNvSpPr/>
          <p:nvPr userDrawn="1"/>
        </p:nvSpPr>
        <p:spPr>
          <a:xfrm>
            <a:off x="0" y="5028238"/>
            <a:ext cx="9144000" cy="11772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dirty="0"/>
          </a:p>
        </p:txBody>
      </p:sp>
      <p:cxnSp>
        <p:nvCxnSpPr>
          <p:cNvPr id="7" name="Straight Connector 6">
            <a:extLst>
              <a:ext uri="{FF2B5EF4-FFF2-40B4-BE49-F238E27FC236}">
                <a16:creationId xmlns:a16="http://schemas.microsoft.com/office/drawing/2014/main" id="{49286534-A382-7A4E-947C-46A5001DD9CF}"/>
              </a:ext>
            </a:extLst>
          </p:cNvPr>
          <p:cNvCxnSpPr>
            <a:cxnSpLocks/>
          </p:cNvCxnSpPr>
          <p:nvPr userDrawn="1"/>
        </p:nvCxnSpPr>
        <p:spPr>
          <a:xfrm>
            <a:off x="345989" y="748910"/>
            <a:ext cx="8536754" cy="0"/>
          </a:xfrm>
          <a:prstGeom prst="line">
            <a:avLst/>
          </a:prstGeom>
        </p:spPr>
        <p:style>
          <a:lnRef idx="1">
            <a:schemeClr val="dk1"/>
          </a:lnRef>
          <a:fillRef idx="0">
            <a:schemeClr val="dk1"/>
          </a:fillRef>
          <a:effectRef idx="0">
            <a:schemeClr val="dk1"/>
          </a:effectRef>
          <a:fontRef idx="minor">
            <a:schemeClr val="tx1"/>
          </a:fontRef>
        </p:style>
      </p:cxnSp>
      <p:sp>
        <p:nvSpPr>
          <p:cNvPr id="8" name="Title 1">
            <a:extLst>
              <a:ext uri="{FF2B5EF4-FFF2-40B4-BE49-F238E27FC236}">
                <a16:creationId xmlns:a16="http://schemas.microsoft.com/office/drawing/2014/main" id="{F7CB2A32-54B6-2A49-8FDA-BEA8EF5B7FD1}"/>
              </a:ext>
            </a:extLst>
          </p:cNvPr>
          <p:cNvSpPr>
            <a:spLocks noGrp="1"/>
          </p:cNvSpPr>
          <p:nvPr>
            <p:ph type="title" hasCustomPrompt="1"/>
          </p:nvPr>
        </p:nvSpPr>
        <p:spPr>
          <a:xfrm>
            <a:off x="345989" y="107665"/>
            <a:ext cx="7741721" cy="554487"/>
          </a:xfrm>
          <a:prstGeom prst="rect">
            <a:avLst/>
          </a:prstGeom>
        </p:spPr>
        <p:txBody>
          <a:bodyPr anchor="ctr"/>
          <a:lstStyle>
            <a:lvl1pPr>
              <a:defRPr sz="21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br>
              <a:rPr lang="en-US"/>
            </a:br>
            <a:r>
              <a:rPr lang="en-US"/>
              <a:t>- two line capable</a:t>
            </a:r>
          </a:p>
        </p:txBody>
      </p:sp>
    </p:spTree>
    <p:extLst>
      <p:ext uri="{BB962C8B-B14F-4D97-AF65-F5344CB8AC3E}">
        <p14:creationId xmlns:p14="http://schemas.microsoft.com/office/powerpoint/2010/main" val="42397822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D5CD7FEA-61B1-CB82-EC32-ABED9D53BE71}"/>
              </a:ext>
            </a:extLst>
          </p:cNvPr>
          <p:cNvPicPr>
            <a:picLocks noChangeAspect="1"/>
          </p:cNvPicPr>
          <p:nvPr userDrawn="1"/>
        </p:nvPicPr>
        <p:blipFill>
          <a:blip r:embed="rId42"/>
          <a:stretch>
            <a:fillRect/>
          </a:stretch>
        </p:blipFill>
        <p:spPr>
          <a:xfrm>
            <a:off x="8188052" y="206790"/>
            <a:ext cx="734060" cy="489373"/>
          </a:xfrm>
          <a:prstGeom prst="rect">
            <a:avLst/>
          </a:prstGeom>
        </p:spPr>
      </p:pic>
      <p:sp>
        <p:nvSpPr>
          <p:cNvPr id="10" name="Footer Placeholder 4">
            <a:extLst>
              <a:ext uri="{FF2B5EF4-FFF2-40B4-BE49-F238E27FC236}">
                <a16:creationId xmlns:a16="http://schemas.microsoft.com/office/drawing/2014/main" id="{F8661C8C-8F6B-B146-BFF8-B05915C34C32}"/>
              </a:ext>
            </a:extLst>
          </p:cNvPr>
          <p:cNvSpPr txBox="1">
            <a:spLocks/>
          </p:cNvSpPr>
          <p:nvPr userDrawn="1"/>
        </p:nvSpPr>
        <p:spPr>
          <a:xfrm>
            <a:off x="628650" y="4863042"/>
            <a:ext cx="7182779" cy="143298"/>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solidFill>
                  <a:schemeClr val="tx1">
                    <a:lumMod val="50000"/>
                    <a:lumOff val="50000"/>
                  </a:schemeClr>
                </a:solidFill>
              </a:rPr>
              <a:t>© 2024 NRG Energy, Inc.  All rights reserved. </a:t>
            </a:r>
          </a:p>
        </p:txBody>
      </p:sp>
      <p:sp>
        <p:nvSpPr>
          <p:cNvPr id="11" name="Slide Number Placeholder 5">
            <a:extLst>
              <a:ext uri="{FF2B5EF4-FFF2-40B4-BE49-F238E27FC236}">
                <a16:creationId xmlns:a16="http://schemas.microsoft.com/office/drawing/2014/main" id="{53AD76BB-0E3B-554F-8DD8-FA35BDCBD6A2}"/>
              </a:ext>
            </a:extLst>
          </p:cNvPr>
          <p:cNvSpPr txBox="1">
            <a:spLocks/>
          </p:cNvSpPr>
          <p:nvPr userDrawn="1"/>
        </p:nvSpPr>
        <p:spPr>
          <a:xfrm>
            <a:off x="8368853" y="4863042"/>
            <a:ext cx="503199" cy="246168"/>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232206-DF5D-4A50-897C-2B1C3E29C619}" type="slidenum">
              <a:rPr lang="en-US" sz="750" b="0" smtClean="0">
                <a:solidFill>
                  <a:schemeClr val="accent2"/>
                </a:solidFill>
              </a:rPr>
              <a:pPr/>
              <a:t>‹#›</a:t>
            </a:fld>
            <a:endParaRPr lang="en-US" sz="750" b="0" dirty="0">
              <a:solidFill>
                <a:schemeClr val="accent2"/>
              </a:solidFill>
            </a:endParaRPr>
          </a:p>
        </p:txBody>
      </p:sp>
      <p:sp>
        <p:nvSpPr>
          <p:cNvPr id="4" name="TextBox 3">
            <a:extLst>
              <a:ext uri="{FF2B5EF4-FFF2-40B4-BE49-F238E27FC236}">
                <a16:creationId xmlns:a16="http://schemas.microsoft.com/office/drawing/2014/main" id="{3F0275E5-9B9B-6EB5-A400-E708C05BCA61}"/>
              </a:ext>
            </a:extLst>
          </p:cNvPr>
          <p:cNvSpPr txBox="1"/>
          <p:nvPr userDrawn="1"/>
        </p:nvSpPr>
        <p:spPr>
          <a:xfrm>
            <a:off x="637794" y="4671884"/>
            <a:ext cx="8177022" cy="258532"/>
          </a:xfrm>
          <a:prstGeom prst="rect">
            <a:avLst/>
          </a:prstGeom>
          <a:noFill/>
        </p:spPr>
        <p:txBody>
          <a:bodyPr wrap="square" rtlCol="0">
            <a:sp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en-US" sz="600" i="0" dirty="0">
                <a:solidFill>
                  <a:schemeClr val="bg1">
                    <a:lumMod val="65000"/>
                  </a:schemeClr>
                </a:solidFill>
                <a:effectLst/>
                <a:latin typeface="Calibri" panose="020F0502020204030204" pitchFamily="34" charset="0"/>
                <a:ea typeface="Calibri" panose="020F0502020204030204" pitchFamily="34" charset="0"/>
              </a:rPr>
              <a:t>The information represented in this presentation is for informational purposes only and is gathered from internal, public or private third-party services, and does not constitute advice.  All NYMEX pricing is based upon settled and publicly published </a:t>
            </a:r>
            <a:br>
              <a:rPr lang="en-US" sz="600" i="0" dirty="0">
                <a:solidFill>
                  <a:schemeClr val="bg1">
                    <a:lumMod val="65000"/>
                  </a:schemeClr>
                </a:solidFill>
                <a:effectLst/>
                <a:latin typeface="Calibri" panose="020F0502020204030204" pitchFamily="34" charset="0"/>
                <a:ea typeface="Calibri" panose="020F0502020204030204" pitchFamily="34" charset="0"/>
              </a:rPr>
            </a:br>
            <a:r>
              <a:rPr lang="en-US" sz="600" i="0" dirty="0">
                <a:solidFill>
                  <a:schemeClr val="bg1">
                    <a:lumMod val="65000"/>
                  </a:schemeClr>
                </a:solidFill>
                <a:effectLst/>
                <a:latin typeface="Calibri" panose="020F0502020204030204" pitchFamily="34" charset="0"/>
                <a:ea typeface="Calibri" panose="020F0502020204030204" pitchFamily="34" charset="0"/>
              </a:rPr>
              <a:t>NYMEX pricing for the applicable periods</a:t>
            </a:r>
            <a:r>
              <a:rPr lang="en-US" sz="600" b="1" i="0" dirty="0">
                <a:solidFill>
                  <a:schemeClr val="bg1">
                    <a:lumMod val="65000"/>
                  </a:schemeClr>
                </a:solidFill>
                <a:effectLst/>
                <a:latin typeface="Calibri" panose="020F0502020204030204" pitchFamily="34" charset="0"/>
                <a:ea typeface="Calibri" panose="020F0502020204030204" pitchFamily="34" charset="0"/>
              </a:rPr>
              <a:t> </a:t>
            </a:r>
            <a:r>
              <a:rPr lang="en-US" sz="600" i="0" dirty="0">
                <a:solidFill>
                  <a:schemeClr val="bg1">
                    <a:lumMod val="65000"/>
                  </a:schemeClr>
                </a:solidFill>
                <a:effectLst/>
                <a:latin typeface="Calibri" panose="020F0502020204030204" pitchFamily="34" charset="0"/>
                <a:ea typeface="Calibri" panose="020F0502020204030204" pitchFamily="34" charset="0"/>
              </a:rPr>
              <a:t>shown and is being referenced solely as a proxy for physical natural gas pricing.  NRG Energy, Inc. and its affiliates do not guarantee any results, nor the accuracy of any information contained herein. </a:t>
            </a:r>
          </a:p>
        </p:txBody>
      </p:sp>
    </p:spTree>
    <p:custDataLst>
      <p:tags r:id="rId41"/>
    </p:custDataLst>
    <p:extLst>
      <p:ext uri="{BB962C8B-B14F-4D97-AF65-F5344CB8AC3E}">
        <p14:creationId xmlns:p14="http://schemas.microsoft.com/office/powerpoint/2010/main" val="3923946644"/>
      </p:ext>
    </p:extLst>
  </p:cSld>
  <p:clrMap bg1="lt1" tx1="dk1" bg2="lt2" tx2="dk2" accent1="accent1" accent2="accent2" accent3="accent3" accent4="accent4" accent5="accent5" accent6="accent6" hlink="hlink" folHlink="folHlink"/>
  <p:sldLayoutIdLst>
    <p:sldLayoutId id="2147483741" r:id="rId1"/>
    <p:sldLayoutId id="2147483849" r:id="rId2"/>
    <p:sldLayoutId id="2147483781" r:id="rId3"/>
    <p:sldLayoutId id="2147483780" r:id="rId4"/>
    <p:sldLayoutId id="2147483743" r:id="rId5"/>
    <p:sldLayoutId id="2147483776" r:id="rId6"/>
    <p:sldLayoutId id="2147483742" r:id="rId7"/>
    <p:sldLayoutId id="2147483784" r:id="rId8"/>
    <p:sldLayoutId id="2147483744" r:id="rId9"/>
    <p:sldLayoutId id="2147483745" r:id="rId10"/>
    <p:sldLayoutId id="2147483746" r:id="rId11"/>
    <p:sldLayoutId id="2147483747" r:id="rId12"/>
    <p:sldLayoutId id="2147483777" r:id="rId13"/>
    <p:sldLayoutId id="2147483778" r:id="rId14"/>
    <p:sldLayoutId id="2147483739" r:id="rId15"/>
    <p:sldLayoutId id="2147483791" r:id="rId16"/>
    <p:sldLayoutId id="2147483792" r:id="rId17"/>
    <p:sldLayoutId id="2147483782" r:id="rId18"/>
    <p:sldLayoutId id="2147483795" r:id="rId19"/>
    <p:sldLayoutId id="2147483796" r:id="rId20"/>
    <p:sldLayoutId id="2147483798" r:id="rId21"/>
    <p:sldLayoutId id="2147483850" r:id="rId22"/>
    <p:sldLayoutId id="2147483846" r:id="rId23"/>
    <p:sldLayoutId id="2147483799" r:id="rId24"/>
    <p:sldLayoutId id="2147483800" r:id="rId25"/>
    <p:sldLayoutId id="2147483801" r:id="rId26"/>
    <p:sldLayoutId id="2147483802" r:id="rId27"/>
    <p:sldLayoutId id="2147483803" r:id="rId28"/>
    <p:sldLayoutId id="2147483737" r:id="rId29"/>
    <p:sldLayoutId id="2147483738" r:id="rId30"/>
    <p:sldLayoutId id="2147483779" r:id="rId31"/>
    <p:sldLayoutId id="2147483811" r:id="rId32"/>
    <p:sldLayoutId id="2147483847" r:id="rId33"/>
    <p:sldLayoutId id="2147483848" r:id="rId34"/>
    <p:sldLayoutId id="2147483851" r:id="rId35"/>
    <p:sldLayoutId id="2147483852" r:id="rId36"/>
    <p:sldLayoutId id="2147483853" r:id="rId37"/>
    <p:sldLayoutId id="2147483854" r:id="rId38"/>
    <p:sldLayoutId id="2147483855" r:id="rId39"/>
  </p:sldLayoutIdLst>
  <p:hf hdr="0" ftr="0" dt="0"/>
  <p:txStyles>
    <p:titleStyle>
      <a:lvl1pPr algn="l" defTabSz="685800" rtl="0" eaLnBrk="1" latinLnBrk="0" hangingPunct="1">
        <a:lnSpc>
          <a:spcPct val="90000"/>
        </a:lnSpc>
        <a:spcBef>
          <a:spcPct val="0"/>
        </a:spcBef>
        <a:buNone/>
        <a:defRPr sz="3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33.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oleObject" Target="../embeddings/oleObject2.bin"/><Relationship Id="rId5" Type="http://schemas.openxmlformats.org/officeDocument/2006/relationships/notesSlide" Target="../notesSlides/notesSlide8.xml"/><Relationship Id="rId4"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12.xml"/><Relationship Id="rId1" Type="http://schemas.openxmlformats.org/officeDocument/2006/relationships/slideLayout" Target="../slideLayouts/slideLayout38.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E264F04-B93E-42C5-AF5A-0AB18CB81A39}"/>
              </a:ext>
            </a:extLst>
          </p:cNvPr>
          <p:cNvSpPr>
            <a:spLocks noGrp="1"/>
          </p:cNvSpPr>
          <p:nvPr>
            <p:ph type="subTitle" idx="1"/>
          </p:nvPr>
        </p:nvSpPr>
        <p:spPr>
          <a:xfrm>
            <a:off x="1320695" y="1941709"/>
            <a:ext cx="5382253" cy="976316"/>
          </a:xfrm>
        </p:spPr>
        <p:txBody>
          <a:bodyPr/>
          <a:lstStyle/>
          <a:p>
            <a:br>
              <a:rPr lang="en-US" sz="1800" b="1" dirty="0"/>
            </a:br>
            <a:endParaRPr lang="en-US" sz="1800" b="1" dirty="0"/>
          </a:p>
          <a:p>
            <a:endParaRPr lang="en-US" sz="1800" b="1" dirty="0"/>
          </a:p>
          <a:p>
            <a:r>
              <a:rPr lang="en-US" sz="1200" dirty="0">
                <a:latin typeface="Verdana" panose="020B0604030504040204" pitchFamily="34" charset="0"/>
                <a:ea typeface="Verdana" panose="020B0604030504040204" pitchFamily="34" charset="0"/>
              </a:rPr>
              <a:t> November 6, 2024</a:t>
            </a:r>
          </a:p>
          <a:p>
            <a:endParaRPr lang="en-US" sz="1800" b="1" dirty="0">
              <a:latin typeface="Verdana" panose="020B0604030504040204" pitchFamily="34" charset="0"/>
              <a:ea typeface="Verdana" panose="020B0604030504040204" pitchFamily="34" charset="0"/>
            </a:endParaRPr>
          </a:p>
          <a:p>
            <a:r>
              <a:rPr lang="en-US" sz="3600" dirty="0">
                <a:latin typeface="Verdana" panose="020B0604030504040204" pitchFamily="34" charset="0"/>
                <a:ea typeface="Verdana" panose="020B0604030504040204" pitchFamily="34" charset="0"/>
              </a:rPr>
              <a:t>MEGA Market Update</a:t>
            </a:r>
          </a:p>
        </p:txBody>
      </p:sp>
    </p:spTree>
    <p:extLst>
      <p:ext uri="{BB962C8B-B14F-4D97-AF65-F5344CB8AC3E}">
        <p14:creationId xmlns:p14="http://schemas.microsoft.com/office/powerpoint/2010/main" val="215670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144192" y="1192"/>
          <a:ext cx="1190" cy="1190"/>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4" name="Object 13" hidden="1"/>
                      <p:cNvPicPr/>
                      <p:nvPr/>
                    </p:nvPicPr>
                    <p:blipFill>
                      <a:blip r:embed="rId7"/>
                      <a:stretch>
                        <a:fillRect/>
                      </a:stretch>
                    </p:blipFill>
                    <p:spPr>
                      <a:xfrm>
                        <a:off x="1144192" y="1192"/>
                        <a:ext cx="1190" cy="1190"/>
                      </a:xfrm>
                      <a:prstGeom prst="rect">
                        <a:avLst/>
                      </a:prstGeom>
                    </p:spPr>
                  </p:pic>
                </p:oleObj>
              </mc:Fallback>
            </mc:AlternateContent>
          </a:graphicData>
        </a:graphic>
      </p:graphicFrame>
      <p:sp>
        <p:nvSpPr>
          <p:cNvPr id="7" name="Rectangle 6" hidden="1"/>
          <p:cNvSpPr/>
          <p:nvPr>
            <p:custDataLst>
              <p:tags r:id="rId3"/>
            </p:custDataLst>
          </p:nvPr>
        </p:nvSpPr>
        <p:spPr bwMode="auto">
          <a:xfrm>
            <a:off x="1143000" y="0"/>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US" sz="600" dirty="0">
              <a:solidFill>
                <a:srgbClr val="FFFFFF"/>
              </a:solidFill>
              <a:sym typeface="+mn-lt"/>
            </a:endParaRPr>
          </a:p>
        </p:txBody>
      </p:sp>
      <p:cxnSp>
        <p:nvCxnSpPr>
          <p:cNvPr id="3" name="Straight Connector 2"/>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774864" y="107665"/>
            <a:ext cx="7312846" cy="554487"/>
          </a:xfrm>
        </p:spPr>
        <p:txBody>
          <a:bodyPr lIns="91440" tIns="45720" rIns="91440" bIns="45720" anchor="ctr"/>
          <a:lstStyle/>
          <a:p>
            <a:r>
              <a:rPr lang="en-US" dirty="0">
                <a:latin typeface="Verdana"/>
                <a:ea typeface="Verdana"/>
              </a:rPr>
              <a:t>Regional Energy Considerations</a:t>
            </a:r>
            <a:endParaRPr lang="en-US" dirty="0"/>
          </a:p>
        </p:txBody>
      </p:sp>
      <p:cxnSp>
        <p:nvCxnSpPr>
          <p:cNvPr id="50" name="Straight Connector 49"/>
          <p:cNvCxnSpPr/>
          <p:nvPr/>
        </p:nvCxnSpPr>
        <p:spPr>
          <a:xfrm>
            <a:off x="1143000" y="0"/>
            <a:ext cx="6858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C9AB1A0-7698-B727-C828-4B556CBF1418}"/>
              </a:ext>
            </a:extLst>
          </p:cNvPr>
          <p:cNvSpPr/>
          <p:nvPr/>
        </p:nvSpPr>
        <p:spPr>
          <a:xfrm>
            <a:off x="662144" y="1465567"/>
            <a:ext cx="2571748" cy="29055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137160" rIns="137160" rtlCol="0" anchor="t"/>
          <a:lstStyle/>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Healthy regional gas in storage</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MVP continues to ramp, currently ~50% operating capacity</a:t>
            </a:r>
          </a:p>
          <a:p>
            <a:pPr marL="228600" lvl="1" indent="-171450">
              <a:lnSpc>
                <a:spcPct val="105000"/>
              </a:lnSpc>
              <a:spcAft>
                <a:spcPts val="600"/>
              </a:spcAft>
              <a:buFont typeface="Arial" panose="020B0604020202020204" pitchFamily="34" charset="0"/>
              <a:buChar char="•"/>
              <a:defRPr/>
            </a:pPr>
            <a:r>
              <a:rPr lang="en-US" sz="1050" dirty="0">
                <a:solidFill>
                  <a:srgbClr val="000000"/>
                </a:solidFill>
                <a:latin typeface="Verdana"/>
              </a:rPr>
              <a:t>Fall season has experienced bearish above-average temperatures. </a:t>
            </a:r>
            <a:endParaRPr kumimoji="0" lang="en-US" sz="1050" b="0" i="0" u="none" strike="noStrike" kern="1200" cap="none" spc="0" normalizeH="0" baseline="0" noProof="0" dirty="0">
              <a:ln>
                <a:noFill/>
              </a:ln>
              <a:solidFill>
                <a:srgbClr val="000000"/>
              </a:solidFill>
              <a:effectLst/>
              <a:uLnTx/>
              <a:uFillTx/>
              <a:latin typeface="Verdana"/>
              <a:ea typeface="+mn-ea"/>
              <a:cs typeface="+mn-cs"/>
            </a:endParaRP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Weather risk – Increased volatility in La Niña winters</a:t>
            </a:r>
          </a:p>
        </p:txBody>
      </p:sp>
      <p:sp>
        <p:nvSpPr>
          <p:cNvPr id="15" name="Rectangle 14">
            <a:extLst>
              <a:ext uri="{FF2B5EF4-FFF2-40B4-BE49-F238E27FC236}">
                <a16:creationId xmlns:a16="http://schemas.microsoft.com/office/drawing/2014/main" id="{310BD009-D5B8-8F03-B013-CE27D8E5EFB1}"/>
              </a:ext>
            </a:extLst>
          </p:cNvPr>
          <p:cNvSpPr/>
          <p:nvPr/>
        </p:nvSpPr>
        <p:spPr>
          <a:xfrm>
            <a:off x="3407473" y="1456042"/>
            <a:ext cx="2571748" cy="29055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137160" rIns="137160" rtlCol="0" anchor="t"/>
          <a:lstStyle/>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Global LNG prices have softened, which puts downward pressure on gas basis prices and, in turn, electric prices in the Northeast</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Algonquin Gas Transmission Rate Case – possible 218% increase</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Last winter for ISO-NE’s Inventoried Energy Program</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Entire Vineyard Wind project offline due to a turbine blade failure</a:t>
            </a:r>
          </a:p>
        </p:txBody>
      </p:sp>
      <p:sp>
        <p:nvSpPr>
          <p:cNvPr id="17" name="Rectangle 16">
            <a:extLst>
              <a:ext uri="{FF2B5EF4-FFF2-40B4-BE49-F238E27FC236}">
                <a16:creationId xmlns:a16="http://schemas.microsoft.com/office/drawing/2014/main" id="{6B3DE96B-11BE-D75A-B566-BE834BF2FFBC}"/>
              </a:ext>
            </a:extLst>
          </p:cNvPr>
          <p:cNvSpPr/>
          <p:nvPr/>
        </p:nvSpPr>
        <p:spPr>
          <a:xfrm>
            <a:off x="6152802" y="1456042"/>
            <a:ext cx="2571748" cy="29055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137160" rIns="137160" rtlCol="0" anchor="t"/>
          <a:lstStyle/>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California gas storage continues to trend at a healthy surplus compared to historical averages </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New Costa Azul LNG facility in Mexico delayed from Summer 2025 to Spring 2026</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High renewable output, battery storage, and milder weather have resulted in low index clears for Summer 2024</a:t>
            </a:r>
          </a:p>
          <a:p>
            <a:pPr marL="228600" marR="0" lvl="1" indent="-171450" algn="l" defTabSz="6858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000000"/>
                </a:solidFill>
                <a:effectLst/>
                <a:uLnTx/>
                <a:uFillTx/>
                <a:latin typeface="Verdana"/>
                <a:ea typeface="+mn-ea"/>
                <a:cs typeface="+mn-cs"/>
              </a:rPr>
              <a:t>Significant load growth continues to play a part in long-term fundamentals</a:t>
            </a:r>
          </a:p>
        </p:txBody>
      </p:sp>
      <p:sp>
        <p:nvSpPr>
          <p:cNvPr id="18" name="Rectangle 17">
            <a:extLst>
              <a:ext uri="{FF2B5EF4-FFF2-40B4-BE49-F238E27FC236}">
                <a16:creationId xmlns:a16="http://schemas.microsoft.com/office/drawing/2014/main" id="{935C5AA5-F7CB-5852-6CA7-D917E4105599}"/>
              </a:ext>
            </a:extLst>
          </p:cNvPr>
          <p:cNvSpPr/>
          <p:nvPr/>
        </p:nvSpPr>
        <p:spPr>
          <a:xfrm>
            <a:off x="668833" y="1059648"/>
            <a:ext cx="2569464" cy="341313"/>
          </a:xfrm>
          <a:prstGeom prst="rect">
            <a:avLst/>
          </a:prstGeom>
          <a:solidFill>
            <a:schemeClr val="accent5"/>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1400" b="1" dirty="0"/>
              <a:t>East/</a:t>
            </a:r>
            <a:r>
              <a:rPr lang="en-US" sz="1400" b="1" dirty="0" err="1"/>
              <a:t>Midcon</a:t>
            </a:r>
            <a:endParaRPr lang="en-US" sz="1400" b="1" dirty="0"/>
          </a:p>
        </p:txBody>
      </p:sp>
      <p:sp>
        <p:nvSpPr>
          <p:cNvPr id="19" name="Rectangle 18">
            <a:extLst>
              <a:ext uri="{FF2B5EF4-FFF2-40B4-BE49-F238E27FC236}">
                <a16:creationId xmlns:a16="http://schemas.microsoft.com/office/drawing/2014/main" id="{0C399236-F799-5FEB-4530-C4349DA545D2}"/>
              </a:ext>
            </a:extLst>
          </p:cNvPr>
          <p:cNvSpPr/>
          <p:nvPr/>
        </p:nvSpPr>
        <p:spPr>
          <a:xfrm>
            <a:off x="3412763" y="1051257"/>
            <a:ext cx="2568587" cy="341313"/>
          </a:xfrm>
          <a:prstGeom prst="rect">
            <a:avLst/>
          </a:prstGeom>
          <a:solidFill>
            <a:schemeClr val="accent5"/>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1400" b="1" dirty="0"/>
              <a:t>Northeast</a:t>
            </a:r>
          </a:p>
        </p:txBody>
      </p:sp>
      <p:sp>
        <p:nvSpPr>
          <p:cNvPr id="20" name="Rectangle 19">
            <a:extLst>
              <a:ext uri="{FF2B5EF4-FFF2-40B4-BE49-F238E27FC236}">
                <a16:creationId xmlns:a16="http://schemas.microsoft.com/office/drawing/2014/main" id="{02A51863-543E-CB6B-C003-72CDC75138E1}"/>
              </a:ext>
            </a:extLst>
          </p:cNvPr>
          <p:cNvSpPr/>
          <p:nvPr/>
        </p:nvSpPr>
        <p:spPr>
          <a:xfrm>
            <a:off x="6155813" y="1051258"/>
            <a:ext cx="2568737" cy="341313"/>
          </a:xfrm>
          <a:prstGeom prst="rect">
            <a:avLst/>
          </a:prstGeom>
          <a:solidFill>
            <a:schemeClr val="accent5"/>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en-US" sz="1400" b="1" dirty="0"/>
              <a:t>Texas/West</a:t>
            </a:r>
          </a:p>
        </p:txBody>
      </p:sp>
    </p:spTree>
    <p:custDataLst>
      <p:tags r:id="rId1"/>
    </p:custDataLst>
    <p:extLst>
      <p:ext uri="{BB962C8B-B14F-4D97-AF65-F5344CB8AC3E}">
        <p14:creationId xmlns:p14="http://schemas.microsoft.com/office/powerpoint/2010/main" val="200925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BEBB73-BF75-9840-B713-2FB6E26ADB4D}"/>
              </a:ext>
            </a:extLst>
          </p:cNvPr>
          <p:cNvSpPr>
            <a:spLocks noGrp="1"/>
          </p:cNvSpPr>
          <p:nvPr>
            <p:ph type="body" sz="quarter" idx="16"/>
          </p:nvPr>
        </p:nvSpPr>
        <p:spPr/>
        <p:txBody>
          <a:bodyPr/>
          <a:lstStyle/>
          <a:p>
            <a:r>
              <a:rPr lang="en-US" dirty="0"/>
              <a:t>2024</a:t>
            </a:r>
          </a:p>
        </p:txBody>
      </p:sp>
      <p:sp>
        <p:nvSpPr>
          <p:cNvPr id="3" name="Subtitle 2">
            <a:extLst>
              <a:ext uri="{FF2B5EF4-FFF2-40B4-BE49-F238E27FC236}">
                <a16:creationId xmlns:a16="http://schemas.microsoft.com/office/drawing/2014/main" id="{7982AB96-7C10-1A49-B7FD-968575A8ADAB}"/>
              </a:ext>
            </a:extLst>
          </p:cNvPr>
          <p:cNvSpPr>
            <a:spLocks noGrp="1"/>
          </p:cNvSpPr>
          <p:nvPr>
            <p:ph type="subTitle" idx="1"/>
          </p:nvPr>
        </p:nvSpPr>
        <p:spPr/>
        <p:txBody>
          <a:bodyPr anchor="t"/>
          <a:lstStyle/>
          <a:p>
            <a:r>
              <a:rPr lang="en-US" dirty="0"/>
              <a:t>Curtailment Incentives</a:t>
            </a:r>
          </a:p>
        </p:txBody>
      </p:sp>
    </p:spTree>
    <p:extLst>
      <p:ext uri="{BB962C8B-B14F-4D97-AF65-F5344CB8AC3E}">
        <p14:creationId xmlns:p14="http://schemas.microsoft.com/office/powerpoint/2010/main" val="114039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What is Demand Response?</a:t>
            </a:r>
          </a:p>
        </p:txBody>
      </p:sp>
      <p:sp>
        <p:nvSpPr>
          <p:cNvPr id="5" name="Rectangle 4">
            <a:extLst>
              <a:ext uri="{FF2B5EF4-FFF2-40B4-BE49-F238E27FC236}">
                <a16:creationId xmlns:a16="http://schemas.microsoft.com/office/drawing/2014/main" id="{B0D974EA-7D9C-6A4A-6218-96F60F9CE749}"/>
              </a:ext>
            </a:extLst>
          </p:cNvPr>
          <p:cNvSpPr/>
          <p:nvPr/>
        </p:nvSpPr>
        <p:spPr>
          <a:xfrm>
            <a:off x="0" y="2155971"/>
            <a:ext cx="9144000" cy="2099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478F0329-F40B-0F66-9A60-B8A50C676CB7}"/>
              </a:ext>
            </a:extLst>
          </p:cNvPr>
          <p:cNvSpPr txBox="1">
            <a:spLocks/>
          </p:cNvSpPr>
          <p:nvPr/>
        </p:nvSpPr>
        <p:spPr>
          <a:xfrm>
            <a:off x="296876" y="2229770"/>
            <a:ext cx="4275124" cy="184200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buFont typeface="Arial" panose="020B0604020202020204" pitchFamily="34" charset="0"/>
              <a:buNone/>
            </a:pPr>
            <a:r>
              <a:rPr lang="en-US" sz="1400">
                <a:solidFill>
                  <a:schemeClr val="accent2"/>
                </a:solidFill>
              </a:rPr>
              <a:t>Demand Response Objectives</a:t>
            </a:r>
          </a:p>
          <a:p>
            <a:r>
              <a:rPr lang="en-US" sz="1100"/>
              <a:t>Improve local reliability while ensuring grid stability and resiliency</a:t>
            </a:r>
          </a:p>
          <a:p>
            <a:r>
              <a:rPr lang="en-US" sz="1100"/>
              <a:t>Defer or eliminate the need for new natural gas-fired generation plants</a:t>
            </a:r>
          </a:p>
          <a:p>
            <a:r>
              <a:rPr lang="en-US" sz="1100"/>
              <a:t>Reduce market price spikes</a:t>
            </a:r>
          </a:p>
          <a:p>
            <a:r>
              <a:rPr lang="en-US" sz="1100"/>
              <a:t>Access affordable and reliable resources to meet future demand</a:t>
            </a:r>
            <a:endParaRPr lang="en-US" sz="1200" dirty="0"/>
          </a:p>
        </p:txBody>
      </p:sp>
      <p:pic>
        <p:nvPicPr>
          <p:cNvPr id="7" name="Picture 6">
            <a:extLst>
              <a:ext uri="{FF2B5EF4-FFF2-40B4-BE49-F238E27FC236}">
                <a16:creationId xmlns:a16="http://schemas.microsoft.com/office/drawing/2014/main" id="{1239698F-B50E-298C-2120-F2BBF080FD5C}"/>
              </a:ext>
            </a:extLst>
          </p:cNvPr>
          <p:cNvPicPr>
            <a:picLocks noChangeAspect="1"/>
          </p:cNvPicPr>
          <p:nvPr/>
        </p:nvPicPr>
        <p:blipFill rotWithShape="1">
          <a:blip r:embed="rId3">
            <a:extLst>
              <a:ext uri="{28A0092B-C50C-407E-A947-70E740481C1C}">
                <a14:useLocalDpi xmlns:a14="http://schemas.microsoft.com/office/drawing/2010/main" val="0"/>
              </a:ext>
            </a:extLst>
          </a:blip>
          <a:srcRect t="4983" b="3729"/>
          <a:stretch/>
        </p:blipFill>
        <p:spPr>
          <a:xfrm>
            <a:off x="5075339" y="2157426"/>
            <a:ext cx="4068661" cy="2089244"/>
          </a:xfrm>
          <a:prstGeom prst="rect">
            <a:avLst/>
          </a:prstGeom>
        </p:spPr>
      </p:pic>
      <p:sp>
        <p:nvSpPr>
          <p:cNvPr id="12" name="Text Placeholder 3">
            <a:extLst>
              <a:ext uri="{FF2B5EF4-FFF2-40B4-BE49-F238E27FC236}">
                <a16:creationId xmlns:a16="http://schemas.microsoft.com/office/drawing/2014/main" id="{EA3736FB-9C5F-8BAE-6A99-0943F26C55E0}"/>
              </a:ext>
            </a:extLst>
          </p:cNvPr>
          <p:cNvSpPr txBox="1">
            <a:spLocks/>
          </p:cNvSpPr>
          <p:nvPr/>
        </p:nvSpPr>
        <p:spPr>
          <a:xfrm>
            <a:off x="296876" y="1079089"/>
            <a:ext cx="8550248" cy="799179"/>
          </a:xfrm>
          <a:prstGeom prst="rect">
            <a:avLst/>
          </a:prstGeom>
        </p:spPr>
        <p:txBody>
          <a:bodyPr lIns="91432" tIns="45716" rIns="91432" bIns="45716"/>
          <a:lstStyle>
            <a:lvl1pPr marL="273027" indent="-228581" algn="l" rtl="0" eaLnBrk="1" fontAlgn="base" hangingPunct="1">
              <a:lnSpc>
                <a:spcPct val="110000"/>
              </a:lnSpc>
              <a:spcBef>
                <a:spcPts val="600"/>
              </a:spcBef>
              <a:spcAft>
                <a:spcPct val="0"/>
              </a:spcAft>
              <a:buFont typeface="Wingdings" panose="05000000000000000000" pitchFamily="2" charset="2"/>
              <a:buChar char="§"/>
              <a:defRPr sz="1800" baseline="0">
                <a:solidFill>
                  <a:schemeClr val="tx1"/>
                </a:solidFill>
                <a:latin typeface="+mn-lt"/>
                <a:ea typeface="ＭＳ Ｐゴシック" charset="0"/>
                <a:cs typeface="ＭＳ Ｐゴシック" charset="0"/>
              </a:defRPr>
            </a:lvl1pPr>
            <a:lvl2pPr marL="457162" indent="-274297" algn="l" rtl="0" eaLnBrk="1" fontAlgn="base" hangingPunct="1">
              <a:lnSpc>
                <a:spcPct val="110000"/>
              </a:lnSpc>
              <a:spcBef>
                <a:spcPts val="600"/>
              </a:spcBef>
              <a:spcAft>
                <a:spcPct val="0"/>
              </a:spcAft>
              <a:buFont typeface="Verdana" pitchFamily="34" charset="0"/>
              <a:buChar char="—"/>
              <a:defRPr sz="1400">
                <a:solidFill>
                  <a:schemeClr val="tx1"/>
                </a:solidFill>
                <a:latin typeface="+mn-lt"/>
                <a:ea typeface="ＭＳ Ｐゴシック" charset="0"/>
                <a:cs typeface="ＭＳ Ｐゴシック"/>
              </a:defRPr>
            </a:lvl2pPr>
            <a:lvl3pPr marL="822891" indent="-182865" algn="l" rtl="0" eaLnBrk="1" fontAlgn="base" hangingPunct="1">
              <a:lnSpc>
                <a:spcPct val="110000"/>
              </a:lnSpc>
              <a:spcBef>
                <a:spcPts val="600"/>
              </a:spcBef>
              <a:spcAft>
                <a:spcPct val="0"/>
              </a:spcAft>
              <a:buFont typeface="Courier New" pitchFamily="49" charset="0"/>
              <a:buChar char="o"/>
              <a:defRPr lang="en-US" sz="1400" dirty="0" smtClean="0">
                <a:solidFill>
                  <a:schemeClr val="tx1"/>
                </a:solidFill>
                <a:latin typeface="+mn-lt"/>
                <a:ea typeface="ＭＳ Ｐゴシック" charset="0"/>
                <a:cs typeface="ＭＳ Ｐゴシック"/>
              </a:defRPr>
            </a:lvl3pPr>
            <a:lvl4pPr marL="1097188" indent="-182865" algn="l" rtl="0" eaLnBrk="1" fontAlgn="base" hangingPunct="1">
              <a:lnSpc>
                <a:spcPct val="110000"/>
              </a:lnSpc>
              <a:spcBef>
                <a:spcPts val="600"/>
              </a:spcBef>
              <a:spcAft>
                <a:spcPct val="0"/>
              </a:spcAft>
              <a:buFont typeface="Arial" panose="020B0604020202020204" pitchFamily="34" charset="0"/>
              <a:buChar char="•"/>
              <a:defRPr sz="1400">
                <a:solidFill>
                  <a:schemeClr val="tx1"/>
                </a:solidFill>
                <a:latin typeface="+mn-lt"/>
                <a:ea typeface="ＭＳ Ｐゴシック" charset="0"/>
                <a:cs typeface="ＭＳ Ｐゴシック"/>
              </a:defRPr>
            </a:lvl4pPr>
            <a:lvl5pPr marL="914324" indent="-166674" algn="l" rtl="0" eaLnBrk="1" fontAlgn="base" hangingPunct="1">
              <a:lnSpc>
                <a:spcPct val="110000"/>
              </a:lnSpc>
              <a:spcBef>
                <a:spcPct val="15000"/>
              </a:spcBef>
              <a:spcAft>
                <a:spcPct val="0"/>
              </a:spcAft>
              <a:buFont typeface="Arial" charset="0"/>
              <a:buChar char="–"/>
              <a:defRPr sz="1200">
                <a:solidFill>
                  <a:schemeClr val="tx1"/>
                </a:solidFill>
                <a:latin typeface="+mn-lt"/>
                <a:ea typeface="ＭＳ Ｐゴシック" charset="0"/>
                <a:cs typeface="ＭＳ Ｐゴシック"/>
              </a:defRPr>
            </a:lvl5pPr>
            <a:lvl6pPr marL="922261"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6pPr>
            <a:lvl7pPr marL="1379423"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7pPr>
            <a:lvl8pPr marL="1836585"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8pPr>
            <a:lvl9pPr marL="2293746" indent="-174611" algn="l" rtl="0" eaLnBrk="1" fontAlgn="base" hangingPunct="1">
              <a:lnSpc>
                <a:spcPct val="110000"/>
              </a:lnSpc>
              <a:spcBef>
                <a:spcPct val="15000"/>
              </a:spcBef>
              <a:spcAft>
                <a:spcPct val="0"/>
              </a:spcAft>
              <a:buFont typeface="Arial" charset="0"/>
              <a:buChar char="–"/>
              <a:defRPr sz="1200">
                <a:solidFill>
                  <a:schemeClr val="tx1"/>
                </a:solidFill>
                <a:latin typeface="+mn-lt"/>
              </a:defRPr>
            </a:lvl9pPr>
          </a:lstStyle>
          <a:p>
            <a:pPr marL="44446" indent="0">
              <a:buNone/>
            </a:pPr>
            <a:r>
              <a:rPr lang="en-US" sz="1400" kern="0" dirty="0">
                <a:solidFill>
                  <a:schemeClr val="accent2"/>
                </a:solidFill>
              </a:rPr>
              <a:t>Demand Response (or “DR”) is an energy curtailment program offered across the United States by grid operators. DR programs pay large electricity users when they have the operational flexibility to reduce their usage during system peaks. </a:t>
            </a:r>
          </a:p>
        </p:txBody>
      </p:sp>
    </p:spTree>
    <p:extLst>
      <p:ext uri="{BB962C8B-B14F-4D97-AF65-F5344CB8AC3E}">
        <p14:creationId xmlns:p14="http://schemas.microsoft.com/office/powerpoint/2010/main" val="275007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Demand Response from Start to Finish</a:t>
            </a:r>
          </a:p>
        </p:txBody>
      </p:sp>
      <p:sp>
        <p:nvSpPr>
          <p:cNvPr id="3" name="Rectangle 2">
            <a:extLst>
              <a:ext uri="{FF2B5EF4-FFF2-40B4-BE49-F238E27FC236}">
                <a16:creationId xmlns:a16="http://schemas.microsoft.com/office/drawing/2014/main" id="{38CF3470-5741-27AD-C240-FCDFE66D8CAF}"/>
              </a:ext>
            </a:extLst>
          </p:cNvPr>
          <p:cNvSpPr/>
          <p:nvPr/>
        </p:nvSpPr>
        <p:spPr>
          <a:xfrm>
            <a:off x="310378" y="928738"/>
            <a:ext cx="8518534" cy="3512197"/>
          </a:xfrm>
          <a:prstGeom prst="rect">
            <a:avLst/>
          </a:prstGeom>
          <a:solidFill>
            <a:srgbClr val="F4F4F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40856C34-8845-2C9C-B5EC-08BB46B6AFFD}"/>
              </a:ext>
            </a:extLst>
          </p:cNvPr>
          <p:cNvSpPr txBox="1"/>
          <p:nvPr/>
        </p:nvSpPr>
        <p:spPr>
          <a:xfrm>
            <a:off x="1736702" y="2012980"/>
            <a:ext cx="1377538" cy="1338828"/>
          </a:xfrm>
          <a:prstGeom prst="rect">
            <a:avLst/>
          </a:prstGeom>
          <a:noFill/>
        </p:spPr>
        <p:txBody>
          <a:bodyPr wrap="square" rtlCol="0">
            <a:spAutoFit/>
          </a:bodyPr>
          <a:lstStyle/>
          <a:p>
            <a:pPr algn="l"/>
            <a:r>
              <a:rPr lang="en-US" sz="900" b="0" dirty="0">
                <a:latin typeface="+mn-lt"/>
                <a:ea typeface="Verdana" pitchFamily="34" charset="0"/>
                <a:cs typeface="Verdana" pitchFamily="34" charset="0"/>
              </a:rPr>
              <a:t>NRG works with customers to create a realistic way to curtail based on their facility’s operations and maximize the customer’s payment opportunity.</a:t>
            </a:r>
          </a:p>
        </p:txBody>
      </p:sp>
      <p:sp>
        <p:nvSpPr>
          <p:cNvPr id="8" name="TextBox 7">
            <a:extLst>
              <a:ext uri="{FF2B5EF4-FFF2-40B4-BE49-F238E27FC236}">
                <a16:creationId xmlns:a16="http://schemas.microsoft.com/office/drawing/2014/main" id="{2C8D3A20-30D0-8F94-4909-1A01AB91E6B3}"/>
              </a:ext>
            </a:extLst>
          </p:cNvPr>
          <p:cNvSpPr txBox="1"/>
          <p:nvPr/>
        </p:nvSpPr>
        <p:spPr>
          <a:xfrm>
            <a:off x="3214050" y="2012980"/>
            <a:ext cx="1377538" cy="2139047"/>
          </a:xfrm>
          <a:prstGeom prst="rect">
            <a:avLst/>
          </a:prstGeom>
          <a:noFill/>
        </p:spPr>
        <p:txBody>
          <a:bodyPr wrap="square" rtlCol="0">
            <a:spAutoFit/>
          </a:bodyPr>
          <a:lstStyle/>
          <a:p>
            <a:pPr algn="l">
              <a:spcAft>
                <a:spcPts val="600"/>
              </a:spcAft>
            </a:pPr>
            <a:r>
              <a:rPr lang="en-US" sz="900" b="0" dirty="0">
                <a:latin typeface="+mn-lt"/>
                <a:ea typeface="Verdana" pitchFamily="34" charset="0"/>
                <a:cs typeface="Verdana" pitchFamily="34" charset="0"/>
              </a:rPr>
              <a:t>The electric grid operator will experience a crisis, or predict a shortage in supply for expected demand. </a:t>
            </a:r>
          </a:p>
          <a:p>
            <a:pPr algn="l"/>
            <a:r>
              <a:rPr lang="en-US" sz="900" b="0" dirty="0">
                <a:latin typeface="+mn-lt"/>
                <a:ea typeface="Verdana" pitchFamily="34" charset="0"/>
                <a:cs typeface="Verdana" pitchFamily="34" charset="0"/>
              </a:rPr>
              <a:t>The operator or utility company will alert NRG of the need for an emergency DR event.</a:t>
            </a:r>
          </a:p>
          <a:p>
            <a:pPr algn="l"/>
            <a:endParaRPr lang="en-US" sz="1050" b="0" dirty="0">
              <a:latin typeface="+mn-lt"/>
            </a:endParaRPr>
          </a:p>
        </p:txBody>
      </p:sp>
      <p:sp>
        <p:nvSpPr>
          <p:cNvPr id="9" name="TextBox 8">
            <a:extLst>
              <a:ext uri="{FF2B5EF4-FFF2-40B4-BE49-F238E27FC236}">
                <a16:creationId xmlns:a16="http://schemas.microsoft.com/office/drawing/2014/main" id="{EC112562-D4A2-1C8C-2ABF-71F78EDF6EB7}"/>
              </a:ext>
            </a:extLst>
          </p:cNvPr>
          <p:cNvSpPr txBox="1"/>
          <p:nvPr/>
        </p:nvSpPr>
        <p:spPr>
          <a:xfrm>
            <a:off x="4668863" y="2012980"/>
            <a:ext cx="1377538" cy="1969770"/>
          </a:xfrm>
          <a:prstGeom prst="rect">
            <a:avLst/>
          </a:prstGeom>
          <a:noFill/>
        </p:spPr>
        <p:txBody>
          <a:bodyPr wrap="square" rtlCol="0">
            <a:spAutoFit/>
          </a:bodyPr>
          <a:lstStyle/>
          <a:p>
            <a:pPr algn="l">
              <a:spcAft>
                <a:spcPts val="600"/>
              </a:spcAft>
            </a:pPr>
            <a:r>
              <a:rPr lang="en-US" sz="900" b="0" dirty="0">
                <a:latin typeface="+mn-lt"/>
                <a:ea typeface="Verdana" pitchFamily="34" charset="0"/>
                <a:cs typeface="Verdana" pitchFamily="34" charset="0"/>
              </a:rPr>
              <a:t>NRG calls on participating companies to reduce their electricity use to keep the grid stable. </a:t>
            </a:r>
          </a:p>
          <a:p>
            <a:pPr algn="l"/>
            <a:r>
              <a:rPr lang="en-US" sz="900" b="0" dirty="0">
                <a:latin typeface="+mn-lt"/>
                <a:ea typeface="Verdana" pitchFamily="34" charset="0"/>
                <a:cs typeface="Verdana" pitchFamily="34" charset="0"/>
              </a:rPr>
              <a:t>Once notified, companies will implement their RAP, utilizing appropriate personnel for execution.</a:t>
            </a:r>
          </a:p>
        </p:txBody>
      </p:sp>
      <p:sp>
        <p:nvSpPr>
          <p:cNvPr id="10" name="TextBox 9">
            <a:extLst>
              <a:ext uri="{FF2B5EF4-FFF2-40B4-BE49-F238E27FC236}">
                <a16:creationId xmlns:a16="http://schemas.microsoft.com/office/drawing/2014/main" id="{FDD65911-30A2-E92F-3EE4-2249E4C0B911}"/>
              </a:ext>
            </a:extLst>
          </p:cNvPr>
          <p:cNvSpPr txBox="1"/>
          <p:nvPr/>
        </p:nvSpPr>
        <p:spPr>
          <a:xfrm>
            <a:off x="7553114" y="2012980"/>
            <a:ext cx="1275798" cy="923330"/>
          </a:xfrm>
          <a:prstGeom prst="rect">
            <a:avLst/>
          </a:prstGeom>
          <a:noFill/>
        </p:spPr>
        <p:txBody>
          <a:bodyPr wrap="square" rtlCol="0">
            <a:spAutoFit/>
          </a:bodyPr>
          <a:lstStyle/>
          <a:p>
            <a:pPr algn="l"/>
            <a:r>
              <a:rPr lang="en-US" sz="900" b="0" dirty="0">
                <a:latin typeface="+mn-lt"/>
                <a:ea typeface="Verdana" pitchFamily="34" charset="0"/>
                <a:cs typeface="Verdana" pitchFamily="34" charset="0"/>
              </a:rPr>
              <a:t>After the conclusion of </a:t>
            </a:r>
            <a:br>
              <a:rPr lang="en-US" sz="900" b="0" dirty="0">
                <a:latin typeface="+mn-lt"/>
                <a:ea typeface="Verdana" pitchFamily="34" charset="0"/>
                <a:cs typeface="Verdana" pitchFamily="34" charset="0"/>
              </a:rPr>
            </a:br>
            <a:r>
              <a:rPr lang="en-US" sz="900" b="0" dirty="0">
                <a:latin typeface="+mn-lt"/>
                <a:ea typeface="Verdana" pitchFamily="34" charset="0"/>
                <a:cs typeface="Verdana" pitchFamily="34" charset="0"/>
              </a:rPr>
              <a:t>the DR season, customers are paid for their participation.</a:t>
            </a:r>
          </a:p>
        </p:txBody>
      </p:sp>
      <p:sp>
        <p:nvSpPr>
          <p:cNvPr id="11" name="TextBox 10">
            <a:extLst>
              <a:ext uri="{FF2B5EF4-FFF2-40B4-BE49-F238E27FC236}">
                <a16:creationId xmlns:a16="http://schemas.microsoft.com/office/drawing/2014/main" id="{F53E4E2F-09FA-5DEF-EA3B-44DB2EDBFBB8}"/>
              </a:ext>
            </a:extLst>
          </p:cNvPr>
          <p:cNvSpPr txBox="1"/>
          <p:nvPr/>
        </p:nvSpPr>
        <p:spPr>
          <a:xfrm>
            <a:off x="6058014" y="2012980"/>
            <a:ext cx="1434939" cy="2169825"/>
          </a:xfrm>
          <a:prstGeom prst="rect">
            <a:avLst/>
          </a:prstGeom>
          <a:noFill/>
        </p:spPr>
        <p:txBody>
          <a:bodyPr wrap="square" rtlCol="0">
            <a:spAutoFit/>
          </a:bodyPr>
          <a:lstStyle/>
          <a:p>
            <a:pPr algn="l"/>
            <a:r>
              <a:rPr lang="en-US" sz="900" b="0" dirty="0">
                <a:latin typeface="+mn-lt"/>
                <a:ea typeface="Verdana" pitchFamily="34" charset="0"/>
                <a:cs typeface="Verdana" pitchFamily="34" charset="0"/>
              </a:rPr>
              <a:t>Customer performance is determined by  one of the following methods:</a:t>
            </a:r>
          </a:p>
          <a:p>
            <a:pPr marL="107950" indent="-107950" algn="l">
              <a:buFont typeface="Arial" pitchFamily="34" charset="0"/>
              <a:buChar char="•"/>
            </a:pPr>
            <a:r>
              <a:rPr lang="en-US" sz="900" b="0" dirty="0">
                <a:latin typeface="+mn-lt"/>
                <a:ea typeface="Verdana" pitchFamily="34" charset="0"/>
                <a:cs typeface="Verdana" pitchFamily="34" charset="0"/>
              </a:rPr>
              <a:t>How much electric demand is reduced from a previously calculated baseline</a:t>
            </a:r>
          </a:p>
          <a:p>
            <a:pPr marL="107950" indent="-107950" algn="l">
              <a:buFont typeface="Arial" pitchFamily="34" charset="0"/>
              <a:buChar char="•"/>
            </a:pPr>
            <a:r>
              <a:rPr lang="en-US" sz="900" b="0" dirty="0">
                <a:latin typeface="+mn-lt"/>
                <a:ea typeface="Verdana" pitchFamily="34" charset="0"/>
                <a:cs typeface="Verdana" pitchFamily="34" charset="0"/>
              </a:rPr>
              <a:t>Reduction measured against demand peak hours from the prior year, weeks, days, or hours</a:t>
            </a:r>
          </a:p>
        </p:txBody>
      </p:sp>
      <p:sp>
        <p:nvSpPr>
          <p:cNvPr id="13" name="TextBox 12">
            <a:extLst>
              <a:ext uri="{FF2B5EF4-FFF2-40B4-BE49-F238E27FC236}">
                <a16:creationId xmlns:a16="http://schemas.microsoft.com/office/drawing/2014/main" id="{699CC1C8-B098-8AF0-2667-A7770E3DDAD3}"/>
              </a:ext>
            </a:extLst>
          </p:cNvPr>
          <p:cNvSpPr txBox="1"/>
          <p:nvPr/>
        </p:nvSpPr>
        <p:spPr>
          <a:xfrm>
            <a:off x="301599" y="2012980"/>
            <a:ext cx="1377538" cy="2446824"/>
          </a:xfrm>
          <a:prstGeom prst="rect">
            <a:avLst/>
          </a:prstGeom>
          <a:noFill/>
        </p:spPr>
        <p:txBody>
          <a:bodyPr wrap="square" rtlCol="0">
            <a:spAutoFit/>
          </a:bodyPr>
          <a:lstStyle/>
          <a:p>
            <a:pPr algn="l"/>
            <a:r>
              <a:rPr lang="en-US" sz="900" b="0" dirty="0">
                <a:latin typeface="+mn-lt"/>
                <a:ea typeface="Verdana" pitchFamily="34" charset="0"/>
                <a:cs typeface="Verdana" pitchFamily="34" charset="0"/>
              </a:rPr>
              <a:t>For eligible customers, NRG installs or upgrades a meter to track customer electricity usage in real-time, providing NRG with:</a:t>
            </a:r>
          </a:p>
          <a:p>
            <a:pPr marL="107950" indent="-107950" algn="l">
              <a:buFont typeface="Arial" pitchFamily="34" charset="0"/>
              <a:buChar char="•"/>
            </a:pPr>
            <a:r>
              <a:rPr lang="en-US" sz="900" b="0" dirty="0">
                <a:latin typeface="+mn-lt"/>
                <a:ea typeface="Verdana" pitchFamily="34" charset="0"/>
                <a:cs typeface="Verdana" pitchFamily="34" charset="0"/>
              </a:rPr>
              <a:t>Interval data for M&amp;V purposes</a:t>
            </a:r>
          </a:p>
          <a:p>
            <a:pPr marL="107950" indent="-107950" algn="l">
              <a:buFont typeface="Arial" pitchFamily="34" charset="0"/>
              <a:buChar char="•"/>
            </a:pPr>
            <a:r>
              <a:rPr lang="en-US" sz="900" b="0" dirty="0">
                <a:latin typeface="+mn-lt"/>
                <a:ea typeface="Verdana" pitchFamily="34" charset="0"/>
                <a:cs typeface="Verdana" pitchFamily="34" charset="0"/>
              </a:rPr>
              <a:t>Customer access to interval demands &amp; kWh usage</a:t>
            </a:r>
          </a:p>
          <a:p>
            <a:pPr marL="107950" indent="-107950" algn="l">
              <a:buFont typeface="Arial" pitchFamily="34" charset="0"/>
              <a:buChar char="•"/>
            </a:pPr>
            <a:r>
              <a:rPr lang="en-US" sz="900" b="0" dirty="0">
                <a:latin typeface="+mn-lt"/>
                <a:ea typeface="Verdana" pitchFamily="34" charset="0"/>
                <a:cs typeface="Verdana" pitchFamily="34" charset="0"/>
              </a:rPr>
              <a:t>Customer tools to better manage day-to-day operations</a:t>
            </a:r>
            <a:endParaRPr lang="en-US" sz="900" b="0" dirty="0">
              <a:latin typeface="+mn-lt"/>
            </a:endParaRPr>
          </a:p>
        </p:txBody>
      </p:sp>
      <p:sp>
        <p:nvSpPr>
          <p:cNvPr id="14" name="Rectangle">
            <a:extLst>
              <a:ext uri="{FF2B5EF4-FFF2-40B4-BE49-F238E27FC236}">
                <a16:creationId xmlns:a16="http://schemas.microsoft.com/office/drawing/2014/main" id="{AF6DF2A3-9140-8FA7-1903-815A3C69D9F0}"/>
              </a:ext>
            </a:extLst>
          </p:cNvPr>
          <p:cNvSpPr/>
          <p:nvPr/>
        </p:nvSpPr>
        <p:spPr>
          <a:xfrm rot="10800000">
            <a:off x="303563" y="918829"/>
            <a:ext cx="8538411" cy="499155"/>
          </a:xfrm>
          <a:prstGeom prst="rect">
            <a:avLst/>
          </a:prstGeom>
          <a:gradFill>
            <a:gsLst>
              <a:gs pos="0">
                <a:srgbClr val="0B62F9">
                  <a:alpha val="90000"/>
                </a:srgbClr>
              </a:gs>
              <a:gs pos="50447">
                <a:srgbClr val="0A38D9">
                  <a:alpha val="90000"/>
                </a:srgbClr>
              </a:gs>
              <a:gs pos="100000">
                <a:srgbClr val="0C1C60">
                  <a:alpha val="90000"/>
                </a:srgbClr>
              </a:gs>
            </a:gsLst>
            <a:lin ang="1890000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200" b="0">
              <a:solidFill>
                <a:srgbClr val="FFFFFF"/>
              </a:solidFill>
              <a:latin typeface="Effra Light"/>
              <a:ea typeface="+mn-ea"/>
              <a:cs typeface="+mn-cs"/>
              <a:sym typeface="Helvetica Neue Medium"/>
            </a:endParaRPr>
          </a:p>
        </p:txBody>
      </p:sp>
      <p:grpSp>
        <p:nvGrpSpPr>
          <p:cNvPr id="15" name="Group 14">
            <a:extLst>
              <a:ext uri="{FF2B5EF4-FFF2-40B4-BE49-F238E27FC236}">
                <a16:creationId xmlns:a16="http://schemas.microsoft.com/office/drawing/2014/main" id="{C11F819C-7E08-A550-A4D5-B113F5669262}"/>
              </a:ext>
            </a:extLst>
          </p:cNvPr>
          <p:cNvGrpSpPr/>
          <p:nvPr/>
        </p:nvGrpSpPr>
        <p:grpSpPr>
          <a:xfrm>
            <a:off x="1747521" y="890692"/>
            <a:ext cx="5795540" cy="3653172"/>
            <a:chOff x="2027220" y="626861"/>
            <a:chExt cx="5795540" cy="5439297"/>
          </a:xfrm>
        </p:grpSpPr>
        <p:cxnSp>
          <p:nvCxnSpPr>
            <p:cNvPr id="16" name="Straight Connector 15">
              <a:extLst>
                <a:ext uri="{FF2B5EF4-FFF2-40B4-BE49-F238E27FC236}">
                  <a16:creationId xmlns:a16="http://schemas.microsoft.com/office/drawing/2014/main" id="{DD9BAA12-2FB2-3BC1-5818-E61FFC689A27}"/>
                </a:ext>
              </a:extLst>
            </p:cNvPr>
            <p:cNvCxnSpPr/>
            <p:nvPr/>
          </p:nvCxnSpPr>
          <p:spPr bwMode="white">
            <a:xfrm>
              <a:off x="2027220" y="626861"/>
              <a:ext cx="0" cy="528604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4422674-134F-1530-EA21-4E8D73CD6C9E}"/>
                </a:ext>
              </a:extLst>
            </p:cNvPr>
            <p:cNvCxnSpPr/>
            <p:nvPr/>
          </p:nvCxnSpPr>
          <p:spPr bwMode="white">
            <a:xfrm>
              <a:off x="3487092" y="626861"/>
              <a:ext cx="0" cy="52688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4B99BA-5A6A-4B0D-4D66-6A8BA135D4C0}"/>
                </a:ext>
              </a:extLst>
            </p:cNvPr>
            <p:cNvCxnSpPr/>
            <p:nvPr/>
          </p:nvCxnSpPr>
          <p:spPr bwMode="white">
            <a:xfrm>
              <a:off x="4907772" y="626861"/>
              <a:ext cx="0" cy="52947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9848C6-8E74-BD6A-A762-F8E6B021922A}"/>
                </a:ext>
              </a:extLst>
            </p:cNvPr>
            <p:cNvCxnSpPr/>
            <p:nvPr/>
          </p:nvCxnSpPr>
          <p:spPr bwMode="white">
            <a:xfrm>
              <a:off x="6367644" y="626861"/>
              <a:ext cx="0" cy="543929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FC4412-F4D2-6B84-9D11-B0E432906272}"/>
                </a:ext>
              </a:extLst>
            </p:cNvPr>
            <p:cNvCxnSpPr/>
            <p:nvPr/>
          </p:nvCxnSpPr>
          <p:spPr bwMode="white">
            <a:xfrm>
              <a:off x="7822760" y="626861"/>
              <a:ext cx="0" cy="5294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1B23BA8A-F73C-A9B1-A38F-B375F1A873FD}"/>
              </a:ext>
            </a:extLst>
          </p:cNvPr>
          <p:cNvSpPr txBox="1"/>
          <p:nvPr/>
        </p:nvSpPr>
        <p:spPr>
          <a:xfrm>
            <a:off x="336693" y="1014143"/>
            <a:ext cx="1318161" cy="307777"/>
          </a:xfrm>
          <a:prstGeom prst="rect">
            <a:avLst/>
          </a:prstGeom>
          <a:noFill/>
        </p:spPr>
        <p:txBody>
          <a:bodyPr wrap="square" rtlCol="0">
            <a:spAutoFit/>
          </a:bodyPr>
          <a:lstStyle/>
          <a:p>
            <a:pPr algn="ctr"/>
            <a:r>
              <a:rPr lang="en-US" sz="1400" b="0" dirty="0">
                <a:solidFill>
                  <a:schemeClr val="bg1"/>
                </a:solidFill>
                <a:latin typeface="Effra" panose="020B0506080202020204" pitchFamily="34" charset="0"/>
                <a:ea typeface="Verdana" pitchFamily="34" charset="0"/>
                <a:cs typeface="Verdana" pitchFamily="34" charset="0"/>
              </a:rPr>
              <a:t>Metering</a:t>
            </a:r>
          </a:p>
        </p:txBody>
      </p:sp>
      <p:sp>
        <p:nvSpPr>
          <p:cNvPr id="22" name="TextBox 21">
            <a:extLst>
              <a:ext uri="{FF2B5EF4-FFF2-40B4-BE49-F238E27FC236}">
                <a16:creationId xmlns:a16="http://schemas.microsoft.com/office/drawing/2014/main" id="{E49B0E75-8476-718B-135F-D62EA8C3749F}"/>
              </a:ext>
            </a:extLst>
          </p:cNvPr>
          <p:cNvSpPr txBox="1"/>
          <p:nvPr/>
        </p:nvSpPr>
        <p:spPr>
          <a:xfrm>
            <a:off x="1743404" y="933296"/>
            <a:ext cx="1391392" cy="480131"/>
          </a:xfrm>
          <a:prstGeom prst="rect">
            <a:avLst/>
          </a:prstGeom>
          <a:noFill/>
        </p:spPr>
        <p:txBody>
          <a:bodyPr wrap="square" rtlCol="0">
            <a:spAutoFit/>
          </a:bodyPr>
          <a:lstStyle/>
          <a:p>
            <a:pPr algn="ctr">
              <a:lnSpc>
                <a:spcPct val="90000"/>
              </a:lnSpc>
            </a:pPr>
            <a:r>
              <a:rPr lang="en-US" sz="1400" b="0" dirty="0">
                <a:solidFill>
                  <a:schemeClr val="bg1"/>
                </a:solidFill>
                <a:latin typeface="Effra" panose="020B0506080202020204" pitchFamily="34" charset="0"/>
                <a:ea typeface="Verdana" pitchFamily="34" charset="0"/>
                <a:cs typeface="Verdana" pitchFamily="34" charset="0"/>
              </a:rPr>
              <a:t>Reduction Action Plan</a:t>
            </a:r>
          </a:p>
        </p:txBody>
      </p:sp>
      <p:sp>
        <p:nvSpPr>
          <p:cNvPr id="23" name="TextBox 22">
            <a:extLst>
              <a:ext uri="{FF2B5EF4-FFF2-40B4-BE49-F238E27FC236}">
                <a16:creationId xmlns:a16="http://schemas.microsoft.com/office/drawing/2014/main" id="{1F2E383D-C6C2-E011-9F99-E1E58F4FF250}"/>
              </a:ext>
            </a:extLst>
          </p:cNvPr>
          <p:cNvSpPr txBox="1"/>
          <p:nvPr/>
        </p:nvSpPr>
        <p:spPr>
          <a:xfrm>
            <a:off x="3214904" y="1015184"/>
            <a:ext cx="1403267" cy="307777"/>
          </a:xfrm>
          <a:prstGeom prst="rect">
            <a:avLst/>
          </a:prstGeom>
          <a:noFill/>
        </p:spPr>
        <p:txBody>
          <a:bodyPr wrap="square" rtlCol="0">
            <a:spAutoFit/>
          </a:bodyPr>
          <a:lstStyle/>
          <a:p>
            <a:pPr algn="ctr"/>
            <a:r>
              <a:rPr lang="en-US" sz="1400" b="0" dirty="0">
                <a:solidFill>
                  <a:schemeClr val="bg1"/>
                </a:solidFill>
                <a:latin typeface="Effra" panose="020B0506080202020204" pitchFamily="34" charset="0"/>
                <a:ea typeface="Verdana" pitchFamily="34" charset="0"/>
                <a:cs typeface="Verdana" pitchFamily="34" charset="0"/>
              </a:rPr>
              <a:t>Activation</a:t>
            </a:r>
          </a:p>
        </p:txBody>
      </p:sp>
      <p:sp>
        <p:nvSpPr>
          <p:cNvPr id="24" name="TextBox 23">
            <a:extLst>
              <a:ext uri="{FF2B5EF4-FFF2-40B4-BE49-F238E27FC236}">
                <a16:creationId xmlns:a16="http://schemas.microsoft.com/office/drawing/2014/main" id="{50C6B295-8066-961F-448F-EA2A01B51602}"/>
              </a:ext>
            </a:extLst>
          </p:cNvPr>
          <p:cNvSpPr txBox="1"/>
          <p:nvPr/>
        </p:nvSpPr>
        <p:spPr>
          <a:xfrm>
            <a:off x="4562740" y="1024574"/>
            <a:ext cx="1515574" cy="307777"/>
          </a:xfrm>
          <a:prstGeom prst="rect">
            <a:avLst/>
          </a:prstGeom>
          <a:noFill/>
        </p:spPr>
        <p:txBody>
          <a:bodyPr wrap="square" rtlCol="0">
            <a:spAutoFit/>
          </a:bodyPr>
          <a:lstStyle/>
          <a:p>
            <a:pPr algn="ctr"/>
            <a:r>
              <a:rPr lang="en-US" sz="1400" b="0" dirty="0">
                <a:solidFill>
                  <a:schemeClr val="bg1"/>
                </a:solidFill>
                <a:latin typeface="Effra" panose="020B0506080202020204" pitchFamily="34" charset="0"/>
                <a:ea typeface="Verdana" pitchFamily="34" charset="0"/>
                <a:cs typeface="Verdana" pitchFamily="34" charset="0"/>
              </a:rPr>
              <a:t>Notification</a:t>
            </a:r>
          </a:p>
        </p:txBody>
      </p:sp>
      <p:sp>
        <p:nvSpPr>
          <p:cNvPr id="25" name="TextBox 24">
            <a:extLst>
              <a:ext uri="{FF2B5EF4-FFF2-40B4-BE49-F238E27FC236}">
                <a16:creationId xmlns:a16="http://schemas.microsoft.com/office/drawing/2014/main" id="{8E5196B7-75FD-9E42-2594-A2F434F1D3AE}"/>
              </a:ext>
            </a:extLst>
          </p:cNvPr>
          <p:cNvSpPr txBox="1"/>
          <p:nvPr/>
        </p:nvSpPr>
        <p:spPr>
          <a:xfrm>
            <a:off x="5905439" y="1024776"/>
            <a:ext cx="1740379" cy="307777"/>
          </a:xfrm>
          <a:prstGeom prst="rect">
            <a:avLst/>
          </a:prstGeom>
          <a:noFill/>
        </p:spPr>
        <p:txBody>
          <a:bodyPr wrap="square" rtlCol="0">
            <a:spAutoFit/>
          </a:bodyPr>
          <a:lstStyle/>
          <a:p>
            <a:pPr algn="ctr"/>
            <a:r>
              <a:rPr lang="en-US" sz="1400" b="0" dirty="0">
                <a:solidFill>
                  <a:schemeClr val="bg1"/>
                </a:solidFill>
                <a:latin typeface="Effra" panose="020B0506080202020204" pitchFamily="34" charset="0"/>
                <a:ea typeface="Verdana" pitchFamily="34" charset="0"/>
                <a:cs typeface="Verdana" pitchFamily="34" charset="0"/>
              </a:rPr>
              <a:t>Performance</a:t>
            </a:r>
          </a:p>
        </p:txBody>
      </p:sp>
      <p:sp>
        <p:nvSpPr>
          <p:cNvPr id="26" name="TextBox 25">
            <a:extLst>
              <a:ext uri="{FF2B5EF4-FFF2-40B4-BE49-F238E27FC236}">
                <a16:creationId xmlns:a16="http://schemas.microsoft.com/office/drawing/2014/main" id="{BDF1791E-5D09-C2C3-34B8-051A56AFE168}"/>
              </a:ext>
            </a:extLst>
          </p:cNvPr>
          <p:cNvSpPr txBox="1"/>
          <p:nvPr/>
        </p:nvSpPr>
        <p:spPr>
          <a:xfrm>
            <a:off x="7568165" y="1005013"/>
            <a:ext cx="1318161" cy="307777"/>
          </a:xfrm>
          <a:prstGeom prst="rect">
            <a:avLst/>
          </a:prstGeom>
          <a:noFill/>
        </p:spPr>
        <p:txBody>
          <a:bodyPr wrap="square" rtlCol="0">
            <a:spAutoFit/>
          </a:bodyPr>
          <a:lstStyle/>
          <a:p>
            <a:pPr algn="ctr"/>
            <a:r>
              <a:rPr lang="en-US" sz="1400" b="0" dirty="0">
                <a:solidFill>
                  <a:schemeClr val="bg1"/>
                </a:solidFill>
                <a:latin typeface="Effra" panose="020B0506080202020204" pitchFamily="34" charset="0"/>
                <a:ea typeface="Verdana" pitchFamily="34" charset="0"/>
                <a:cs typeface="Verdana" pitchFamily="34" charset="0"/>
              </a:rPr>
              <a:t>Payment</a:t>
            </a:r>
          </a:p>
        </p:txBody>
      </p:sp>
      <p:pic>
        <p:nvPicPr>
          <p:cNvPr id="27" name="Graphic 26">
            <a:extLst>
              <a:ext uri="{FF2B5EF4-FFF2-40B4-BE49-F238E27FC236}">
                <a16:creationId xmlns:a16="http://schemas.microsoft.com/office/drawing/2014/main" id="{5C32894F-1966-EDBC-B2AE-3479528A59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8175" y="1496109"/>
            <a:ext cx="548640" cy="548640"/>
          </a:xfrm>
          <a:prstGeom prst="rect">
            <a:avLst/>
          </a:prstGeom>
        </p:spPr>
      </p:pic>
      <p:pic>
        <p:nvPicPr>
          <p:cNvPr id="28" name="Graphic 27">
            <a:extLst>
              <a:ext uri="{FF2B5EF4-FFF2-40B4-BE49-F238E27FC236}">
                <a16:creationId xmlns:a16="http://schemas.microsoft.com/office/drawing/2014/main" id="{A9B0EDA5-8B9B-8957-B343-84B0B31059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3603" y="1496109"/>
            <a:ext cx="548640" cy="548640"/>
          </a:xfrm>
          <a:prstGeom prst="rect">
            <a:avLst/>
          </a:prstGeom>
        </p:spPr>
      </p:pic>
      <p:pic>
        <p:nvPicPr>
          <p:cNvPr id="29" name="Graphic 28">
            <a:extLst>
              <a:ext uri="{FF2B5EF4-FFF2-40B4-BE49-F238E27FC236}">
                <a16:creationId xmlns:a16="http://schemas.microsoft.com/office/drawing/2014/main" id="{072B9F3D-DED1-AC88-C3E1-750B852B1C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2226" y="1496109"/>
            <a:ext cx="548640" cy="548640"/>
          </a:xfrm>
          <a:prstGeom prst="rect">
            <a:avLst/>
          </a:prstGeom>
        </p:spPr>
      </p:pic>
      <p:pic>
        <p:nvPicPr>
          <p:cNvPr id="30" name="Graphic 29">
            <a:extLst>
              <a:ext uri="{FF2B5EF4-FFF2-40B4-BE49-F238E27FC236}">
                <a16:creationId xmlns:a16="http://schemas.microsoft.com/office/drawing/2014/main" id="{92B3D7F9-69F1-BC00-0EB8-5A81823EB7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18198" y="1496109"/>
            <a:ext cx="548640" cy="548640"/>
          </a:xfrm>
          <a:prstGeom prst="rect">
            <a:avLst/>
          </a:prstGeom>
        </p:spPr>
      </p:pic>
      <p:pic>
        <p:nvPicPr>
          <p:cNvPr id="31" name="Graphic 30">
            <a:extLst>
              <a:ext uri="{FF2B5EF4-FFF2-40B4-BE49-F238E27FC236}">
                <a16:creationId xmlns:a16="http://schemas.microsoft.com/office/drawing/2014/main" id="{6304640C-C6CC-BA4C-15F7-EA76449CAE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928" y="1496109"/>
            <a:ext cx="548640" cy="548640"/>
          </a:xfrm>
          <a:prstGeom prst="rect">
            <a:avLst/>
          </a:prstGeom>
        </p:spPr>
      </p:pic>
      <p:pic>
        <p:nvPicPr>
          <p:cNvPr id="32" name="Graphic 31">
            <a:extLst>
              <a:ext uri="{FF2B5EF4-FFF2-40B4-BE49-F238E27FC236}">
                <a16:creationId xmlns:a16="http://schemas.microsoft.com/office/drawing/2014/main" id="{10ADC96A-5500-EA34-736D-ACE017FAE96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13286" y="1494469"/>
            <a:ext cx="548640" cy="548640"/>
          </a:xfrm>
          <a:prstGeom prst="rect">
            <a:avLst/>
          </a:prstGeom>
        </p:spPr>
      </p:pic>
    </p:spTree>
    <p:extLst>
      <p:ext uri="{BB962C8B-B14F-4D97-AF65-F5344CB8AC3E}">
        <p14:creationId xmlns:p14="http://schemas.microsoft.com/office/powerpoint/2010/main" val="377927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Common Reduction Strategies</a:t>
            </a:r>
          </a:p>
        </p:txBody>
      </p:sp>
      <p:sp>
        <p:nvSpPr>
          <p:cNvPr id="3" name="Slide Number Placeholder 1">
            <a:extLst>
              <a:ext uri="{FF2B5EF4-FFF2-40B4-BE49-F238E27FC236}">
                <a16:creationId xmlns:a16="http://schemas.microsoft.com/office/drawing/2014/main" id="{4325599A-5013-B3E9-EF4A-5ED079D0E4B2}"/>
              </a:ext>
            </a:extLst>
          </p:cNvPr>
          <p:cNvSpPr txBox="1">
            <a:spLocks/>
          </p:cNvSpPr>
          <p:nvPr/>
        </p:nvSpPr>
        <p:spPr>
          <a:xfrm>
            <a:off x="7889132" y="4804147"/>
            <a:ext cx="675866" cy="11566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p:txBody>
      </p:sp>
      <p:cxnSp>
        <p:nvCxnSpPr>
          <p:cNvPr id="4" name="Straight Connector 3">
            <a:extLst>
              <a:ext uri="{FF2B5EF4-FFF2-40B4-BE49-F238E27FC236}">
                <a16:creationId xmlns:a16="http://schemas.microsoft.com/office/drawing/2014/main" id="{E61DD401-7D3F-DF18-2193-9BE919B4C9C6}"/>
              </a:ext>
            </a:extLst>
          </p:cNvPr>
          <p:cNvCxnSpPr/>
          <p:nvPr/>
        </p:nvCxnSpPr>
        <p:spPr>
          <a:xfrm>
            <a:off x="4499744" y="1049517"/>
            <a:ext cx="0" cy="3436412"/>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4236138-5192-3299-BD9B-3C148797DF9A}"/>
              </a:ext>
            </a:extLst>
          </p:cNvPr>
          <p:cNvCxnSpPr/>
          <p:nvPr/>
        </p:nvCxnSpPr>
        <p:spPr>
          <a:xfrm>
            <a:off x="4634294" y="2215030"/>
            <a:ext cx="4058668"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E82F8D1-A283-96C2-E0D2-F8F401587E9E}"/>
              </a:ext>
            </a:extLst>
          </p:cNvPr>
          <p:cNvCxnSpPr/>
          <p:nvPr/>
        </p:nvCxnSpPr>
        <p:spPr>
          <a:xfrm>
            <a:off x="4634294" y="3429815"/>
            <a:ext cx="4058668"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54D2976-61F0-51ED-EDBF-DBA38686D2DF}"/>
              </a:ext>
            </a:extLst>
          </p:cNvPr>
          <p:cNvCxnSpPr/>
          <p:nvPr/>
        </p:nvCxnSpPr>
        <p:spPr>
          <a:xfrm>
            <a:off x="397833" y="2215030"/>
            <a:ext cx="3967361"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2C8D197-C210-6AAA-29A7-0FEB6C52308C}"/>
              </a:ext>
            </a:extLst>
          </p:cNvPr>
          <p:cNvCxnSpPr/>
          <p:nvPr/>
        </p:nvCxnSpPr>
        <p:spPr>
          <a:xfrm>
            <a:off x="385364" y="3429815"/>
            <a:ext cx="397983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39A820A-69FF-2091-377F-0C53BACAA477}"/>
              </a:ext>
            </a:extLst>
          </p:cNvPr>
          <p:cNvSpPr txBox="1"/>
          <p:nvPr/>
        </p:nvSpPr>
        <p:spPr>
          <a:xfrm>
            <a:off x="1308036" y="989947"/>
            <a:ext cx="3191708" cy="974626"/>
          </a:xfrm>
          <a:prstGeom prst="rect">
            <a:avLst/>
          </a:prstGeom>
          <a:noFill/>
        </p:spPr>
        <p:txBody>
          <a:bodyPr wrap="square" rtlCol="0">
            <a:spAutoFit/>
          </a:bodyPr>
          <a:lstStyle/>
          <a:p>
            <a:pPr algn="l">
              <a:spcAft>
                <a:spcPts val="400"/>
              </a:spcAft>
            </a:pPr>
            <a:r>
              <a:rPr lang="en-US" sz="1200" b="0" dirty="0">
                <a:solidFill>
                  <a:schemeClr val="accent2"/>
                </a:solidFill>
                <a:latin typeface="+mj-lt"/>
              </a:rPr>
              <a:t>General Strategies</a:t>
            </a:r>
            <a:endParaRPr lang="en-US" sz="1100" b="0" dirty="0">
              <a:solidFill>
                <a:schemeClr val="accent2"/>
              </a:solidFill>
              <a:latin typeface="+mj-lt"/>
            </a:endParaRPr>
          </a:p>
          <a:p>
            <a:pPr algn="l"/>
            <a:r>
              <a:rPr lang="en-US" sz="1050" b="0" dirty="0">
                <a:solidFill>
                  <a:schemeClr val="tx1">
                    <a:lumMod val="65000"/>
                    <a:lumOff val="35000"/>
                  </a:schemeClr>
                </a:solidFill>
                <a:latin typeface="+mn-lt"/>
              </a:rPr>
              <a:t>Notify all personnel involved in </a:t>
            </a:r>
            <a:br>
              <a:rPr lang="en-US" sz="1050" b="0" dirty="0">
                <a:solidFill>
                  <a:schemeClr val="tx1">
                    <a:lumMod val="65000"/>
                    <a:lumOff val="35000"/>
                  </a:schemeClr>
                </a:solidFill>
                <a:latin typeface="+mn-lt"/>
              </a:rPr>
            </a:br>
            <a:r>
              <a:rPr lang="en-US" sz="1050" b="0" dirty="0">
                <a:solidFill>
                  <a:schemeClr val="tx1">
                    <a:lumMod val="65000"/>
                    <a:lumOff val="35000"/>
                  </a:schemeClr>
                </a:solidFill>
                <a:latin typeface="+mn-lt"/>
              </a:rPr>
              <a:t>DR reductions to prepare for the event. Alert patients, residents and visitors of the event and about your facility’s participation.</a:t>
            </a:r>
          </a:p>
        </p:txBody>
      </p:sp>
      <p:sp>
        <p:nvSpPr>
          <p:cNvPr id="14" name="TextBox 13">
            <a:extLst>
              <a:ext uri="{FF2B5EF4-FFF2-40B4-BE49-F238E27FC236}">
                <a16:creationId xmlns:a16="http://schemas.microsoft.com/office/drawing/2014/main" id="{EE469B10-BDAB-D69A-0060-D6F77746E2E9}"/>
              </a:ext>
            </a:extLst>
          </p:cNvPr>
          <p:cNvSpPr txBox="1"/>
          <p:nvPr/>
        </p:nvSpPr>
        <p:spPr>
          <a:xfrm>
            <a:off x="1290689" y="2382961"/>
            <a:ext cx="3209055" cy="813043"/>
          </a:xfrm>
          <a:prstGeom prst="rect">
            <a:avLst/>
          </a:prstGeom>
          <a:noFill/>
        </p:spPr>
        <p:txBody>
          <a:bodyPr wrap="square" rtlCol="0">
            <a:spAutoFit/>
          </a:bodyPr>
          <a:lstStyle/>
          <a:p>
            <a:pPr algn="l">
              <a:spcAft>
                <a:spcPts val="400"/>
              </a:spcAft>
            </a:pPr>
            <a:r>
              <a:rPr lang="en-US" sz="1200" b="0" dirty="0">
                <a:solidFill>
                  <a:schemeClr val="accent2"/>
                </a:solidFill>
                <a:latin typeface="Effra" panose="020B0506080202020204" pitchFamily="34" charset="0"/>
              </a:rPr>
              <a:t>HVAC</a:t>
            </a:r>
            <a:endParaRPr lang="en-US" sz="1100" b="0" dirty="0">
              <a:solidFill>
                <a:schemeClr val="accent2"/>
              </a:solidFill>
              <a:latin typeface="Effra" panose="020B0506080202020204" pitchFamily="34" charset="0"/>
            </a:endParaRPr>
          </a:p>
          <a:p>
            <a:pPr algn="l"/>
            <a:r>
              <a:rPr lang="en-US" sz="1050" b="0" dirty="0">
                <a:solidFill>
                  <a:schemeClr val="tx1">
                    <a:lumMod val="65000"/>
                    <a:lumOff val="35000"/>
                  </a:schemeClr>
                </a:solidFill>
                <a:latin typeface="+mn-lt"/>
              </a:rPr>
              <a:t>10-15 minutes before the start of the event, turn off the units completely or raise the temperature set points as high as 80°F. </a:t>
            </a:r>
          </a:p>
        </p:txBody>
      </p:sp>
      <p:sp>
        <p:nvSpPr>
          <p:cNvPr id="15" name="TextBox 14">
            <a:extLst>
              <a:ext uri="{FF2B5EF4-FFF2-40B4-BE49-F238E27FC236}">
                <a16:creationId xmlns:a16="http://schemas.microsoft.com/office/drawing/2014/main" id="{2A508AF3-47A2-D5B4-431D-3F137AEC89DC}"/>
              </a:ext>
            </a:extLst>
          </p:cNvPr>
          <p:cNvSpPr txBox="1"/>
          <p:nvPr/>
        </p:nvSpPr>
        <p:spPr>
          <a:xfrm>
            <a:off x="1307526" y="3546623"/>
            <a:ext cx="2965509" cy="974626"/>
          </a:xfrm>
          <a:prstGeom prst="rect">
            <a:avLst/>
          </a:prstGeom>
          <a:noFill/>
        </p:spPr>
        <p:txBody>
          <a:bodyPr wrap="square" rtlCol="0">
            <a:spAutoFit/>
          </a:bodyPr>
          <a:lstStyle/>
          <a:p>
            <a:pPr algn="l">
              <a:spcAft>
                <a:spcPts val="400"/>
              </a:spcAft>
            </a:pPr>
            <a:r>
              <a:rPr lang="en-US" sz="1200" b="0" dirty="0">
                <a:solidFill>
                  <a:schemeClr val="accent2"/>
                </a:solidFill>
                <a:latin typeface="+mj-lt"/>
              </a:rPr>
              <a:t>Lighting</a:t>
            </a:r>
            <a:endParaRPr lang="en-US" sz="1100" b="0" dirty="0">
              <a:solidFill>
                <a:schemeClr val="accent2"/>
              </a:solidFill>
              <a:latin typeface="+mj-lt"/>
            </a:endParaRPr>
          </a:p>
          <a:p>
            <a:pPr algn="l"/>
            <a:r>
              <a:rPr lang="en-US" sz="1050" b="0" dirty="0">
                <a:solidFill>
                  <a:schemeClr val="tx1">
                    <a:lumMod val="65000"/>
                    <a:lumOff val="35000"/>
                  </a:schemeClr>
                </a:solidFill>
                <a:latin typeface="+mn-lt"/>
              </a:rPr>
              <a:t>Shut off all lighting in unoccupied areas and areas that have sufficient natural lighting. Reduce lights in areas where lighting cannot be fully shut off. </a:t>
            </a:r>
          </a:p>
        </p:txBody>
      </p:sp>
      <p:sp>
        <p:nvSpPr>
          <p:cNvPr id="16" name="TextBox 15">
            <a:extLst>
              <a:ext uri="{FF2B5EF4-FFF2-40B4-BE49-F238E27FC236}">
                <a16:creationId xmlns:a16="http://schemas.microsoft.com/office/drawing/2014/main" id="{1CF94A1F-EB67-E273-C6E2-DBBB4DFD12D0}"/>
              </a:ext>
            </a:extLst>
          </p:cNvPr>
          <p:cNvSpPr txBox="1"/>
          <p:nvPr/>
        </p:nvSpPr>
        <p:spPr>
          <a:xfrm>
            <a:off x="5541945" y="989947"/>
            <a:ext cx="3151017" cy="836126"/>
          </a:xfrm>
          <a:prstGeom prst="rect">
            <a:avLst/>
          </a:prstGeom>
          <a:noFill/>
        </p:spPr>
        <p:txBody>
          <a:bodyPr wrap="square" rtlCol="0">
            <a:spAutoFit/>
          </a:bodyPr>
          <a:lstStyle/>
          <a:p>
            <a:pPr algn="l">
              <a:spcAft>
                <a:spcPts val="400"/>
              </a:spcAft>
            </a:pPr>
            <a:r>
              <a:rPr lang="en-US" sz="1200" b="0" dirty="0">
                <a:solidFill>
                  <a:schemeClr val="accent2"/>
                </a:solidFill>
                <a:latin typeface="+mj-lt"/>
              </a:rPr>
              <a:t>Elevators</a:t>
            </a:r>
            <a:endParaRPr lang="en-US" sz="1100" b="0" dirty="0">
              <a:solidFill>
                <a:schemeClr val="accent2"/>
              </a:solidFill>
              <a:latin typeface="+mj-lt"/>
            </a:endParaRPr>
          </a:p>
          <a:p>
            <a:pPr algn="l"/>
            <a:r>
              <a:rPr lang="en-US" sz="1050" b="0" dirty="0">
                <a:solidFill>
                  <a:schemeClr val="tx1">
                    <a:lumMod val="65000"/>
                    <a:lumOff val="35000"/>
                  </a:schemeClr>
                </a:solidFill>
                <a:latin typeface="+mn-lt"/>
              </a:rPr>
              <a:t>If there is more than one elevator, take some elevators offline as long as they are within building and safety codes.</a:t>
            </a:r>
          </a:p>
        </p:txBody>
      </p:sp>
      <p:sp>
        <p:nvSpPr>
          <p:cNvPr id="17" name="TextBox 16">
            <a:extLst>
              <a:ext uri="{FF2B5EF4-FFF2-40B4-BE49-F238E27FC236}">
                <a16:creationId xmlns:a16="http://schemas.microsoft.com/office/drawing/2014/main" id="{C0C1B323-9FCE-501A-2C60-F086B637EB43}"/>
              </a:ext>
            </a:extLst>
          </p:cNvPr>
          <p:cNvSpPr txBox="1"/>
          <p:nvPr/>
        </p:nvSpPr>
        <p:spPr>
          <a:xfrm>
            <a:off x="5529913" y="2382961"/>
            <a:ext cx="3151017" cy="813043"/>
          </a:xfrm>
          <a:prstGeom prst="rect">
            <a:avLst/>
          </a:prstGeom>
          <a:noFill/>
        </p:spPr>
        <p:txBody>
          <a:bodyPr wrap="square" rtlCol="0">
            <a:spAutoFit/>
          </a:bodyPr>
          <a:lstStyle/>
          <a:p>
            <a:pPr algn="l">
              <a:spcAft>
                <a:spcPts val="400"/>
              </a:spcAft>
            </a:pPr>
            <a:r>
              <a:rPr lang="en-US" sz="1200" b="0" dirty="0">
                <a:solidFill>
                  <a:schemeClr val="accent2"/>
                </a:solidFill>
                <a:latin typeface="+mj-lt"/>
              </a:rPr>
              <a:t>Misc. Equipment</a:t>
            </a:r>
            <a:endParaRPr lang="en-US" sz="1100" b="0" dirty="0">
              <a:solidFill>
                <a:schemeClr val="accent2"/>
              </a:solidFill>
              <a:latin typeface="+mj-lt"/>
            </a:endParaRPr>
          </a:p>
          <a:p>
            <a:pPr algn="l"/>
            <a:r>
              <a:rPr lang="en-US" sz="1050" b="0" dirty="0">
                <a:solidFill>
                  <a:schemeClr val="tx1">
                    <a:lumMod val="65000"/>
                    <a:lumOff val="35000"/>
                  </a:schemeClr>
                </a:solidFill>
                <a:latin typeface="+mn-lt"/>
              </a:rPr>
              <a:t>Plug load should be turned off and unplugged as appropriate. This includes vending machines, photocopiers, etc. </a:t>
            </a:r>
          </a:p>
        </p:txBody>
      </p:sp>
      <p:sp>
        <p:nvSpPr>
          <p:cNvPr id="18" name="TextBox 17">
            <a:extLst>
              <a:ext uri="{FF2B5EF4-FFF2-40B4-BE49-F238E27FC236}">
                <a16:creationId xmlns:a16="http://schemas.microsoft.com/office/drawing/2014/main" id="{DB6F70DB-4EFD-938D-E285-5BE2DCCEAFA6}"/>
              </a:ext>
            </a:extLst>
          </p:cNvPr>
          <p:cNvSpPr txBox="1"/>
          <p:nvPr/>
        </p:nvSpPr>
        <p:spPr>
          <a:xfrm>
            <a:off x="5529913" y="3546623"/>
            <a:ext cx="3074427" cy="974626"/>
          </a:xfrm>
          <a:prstGeom prst="rect">
            <a:avLst/>
          </a:prstGeom>
          <a:noFill/>
        </p:spPr>
        <p:txBody>
          <a:bodyPr wrap="square" rtlCol="0">
            <a:spAutoFit/>
          </a:bodyPr>
          <a:lstStyle/>
          <a:p>
            <a:pPr algn="l">
              <a:spcAft>
                <a:spcPts val="400"/>
              </a:spcAft>
            </a:pPr>
            <a:r>
              <a:rPr lang="en-US" sz="1200" b="0" dirty="0">
                <a:solidFill>
                  <a:schemeClr val="accent2"/>
                </a:solidFill>
                <a:latin typeface="+mj-lt"/>
              </a:rPr>
              <a:t>Generators</a:t>
            </a:r>
            <a:endParaRPr lang="en-US" sz="1100" b="0" dirty="0">
              <a:solidFill>
                <a:schemeClr val="accent2"/>
              </a:solidFill>
              <a:latin typeface="+mj-lt"/>
            </a:endParaRPr>
          </a:p>
          <a:p>
            <a:pPr algn="l"/>
            <a:r>
              <a:rPr lang="en-US" sz="1050" b="0" dirty="0">
                <a:solidFill>
                  <a:schemeClr val="tx1">
                    <a:lumMod val="65000"/>
                    <a:lumOff val="35000"/>
                  </a:schemeClr>
                </a:solidFill>
                <a:latin typeface="+mn-lt"/>
              </a:rPr>
              <a:t>If there is a generator available for use, it should be engaged 10-minutes before the event start time and kept operating 10-minutes after the event end time.</a:t>
            </a:r>
          </a:p>
        </p:txBody>
      </p:sp>
      <p:pic>
        <p:nvPicPr>
          <p:cNvPr id="19" name="Graphic 18">
            <a:extLst>
              <a:ext uri="{FF2B5EF4-FFF2-40B4-BE49-F238E27FC236}">
                <a16:creationId xmlns:a16="http://schemas.microsoft.com/office/drawing/2014/main" id="{D3D1E10B-2D92-4EFA-4537-8CE2A760F4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570" y="1062198"/>
            <a:ext cx="548640" cy="548640"/>
          </a:xfrm>
          <a:prstGeom prst="rect">
            <a:avLst/>
          </a:prstGeom>
        </p:spPr>
      </p:pic>
      <p:pic>
        <p:nvPicPr>
          <p:cNvPr id="20" name="Graphic 19">
            <a:extLst>
              <a:ext uri="{FF2B5EF4-FFF2-40B4-BE49-F238E27FC236}">
                <a16:creationId xmlns:a16="http://schemas.microsoft.com/office/drawing/2014/main" id="{5C79330D-E2E9-C60D-70DE-5D747D59BA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3530" y="3578537"/>
            <a:ext cx="457200" cy="457200"/>
          </a:xfrm>
          <a:prstGeom prst="rect">
            <a:avLst/>
          </a:prstGeom>
        </p:spPr>
      </p:pic>
      <p:sp>
        <p:nvSpPr>
          <p:cNvPr id="21" name="&quot;No&quot; Symbol 37">
            <a:extLst>
              <a:ext uri="{FF2B5EF4-FFF2-40B4-BE49-F238E27FC236}">
                <a16:creationId xmlns:a16="http://schemas.microsoft.com/office/drawing/2014/main" id="{D3ED2DB0-06B2-FAF5-A8B2-C2C25A56D597}"/>
              </a:ext>
            </a:extLst>
          </p:cNvPr>
          <p:cNvSpPr>
            <a:spLocks noChangeAspect="1"/>
          </p:cNvSpPr>
          <p:nvPr/>
        </p:nvSpPr>
        <p:spPr>
          <a:xfrm>
            <a:off x="643530" y="3575886"/>
            <a:ext cx="457200" cy="457200"/>
          </a:xfrm>
          <a:prstGeom prst="noSmoking">
            <a:avLst>
              <a:gd name="adj" fmla="val 0"/>
            </a:avLst>
          </a:prstGeom>
          <a:solidFill>
            <a:schemeClr val="accent3"/>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Graphic 21">
            <a:extLst>
              <a:ext uri="{FF2B5EF4-FFF2-40B4-BE49-F238E27FC236}">
                <a16:creationId xmlns:a16="http://schemas.microsoft.com/office/drawing/2014/main" id="{1FC16132-3A5C-63C8-DB14-747AA91AA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H="1">
            <a:off x="4880898" y="1055709"/>
            <a:ext cx="548640" cy="548640"/>
          </a:xfrm>
          <a:prstGeom prst="rect">
            <a:avLst/>
          </a:prstGeom>
        </p:spPr>
      </p:pic>
      <p:pic>
        <p:nvPicPr>
          <p:cNvPr id="23" name="Graphic 22">
            <a:extLst>
              <a:ext uri="{FF2B5EF4-FFF2-40B4-BE49-F238E27FC236}">
                <a16:creationId xmlns:a16="http://schemas.microsoft.com/office/drawing/2014/main" id="{39EE0C0C-EA4D-3E5B-0223-E88FB07CFD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7547" y="2382961"/>
            <a:ext cx="548640" cy="548640"/>
          </a:xfrm>
          <a:prstGeom prst="rect">
            <a:avLst/>
          </a:prstGeom>
        </p:spPr>
      </p:pic>
      <p:pic>
        <p:nvPicPr>
          <p:cNvPr id="24" name="Graphic 23">
            <a:extLst>
              <a:ext uri="{FF2B5EF4-FFF2-40B4-BE49-F238E27FC236}">
                <a16:creationId xmlns:a16="http://schemas.microsoft.com/office/drawing/2014/main" id="{79F8E492-ACD8-0459-F569-95C60EBD4D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80898" y="2415869"/>
            <a:ext cx="548640" cy="548640"/>
          </a:xfrm>
          <a:prstGeom prst="rect">
            <a:avLst/>
          </a:prstGeom>
        </p:spPr>
      </p:pic>
      <p:pic>
        <p:nvPicPr>
          <p:cNvPr id="25" name="Graphic 24">
            <a:extLst>
              <a:ext uri="{FF2B5EF4-FFF2-40B4-BE49-F238E27FC236}">
                <a16:creationId xmlns:a16="http://schemas.microsoft.com/office/drawing/2014/main" id="{8073F974-6CD0-EE72-DD59-F8E5F64F492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80898" y="3530166"/>
            <a:ext cx="548640" cy="548640"/>
          </a:xfrm>
          <a:prstGeom prst="rect">
            <a:avLst/>
          </a:prstGeom>
        </p:spPr>
      </p:pic>
    </p:spTree>
    <p:extLst>
      <p:ext uri="{BB962C8B-B14F-4D97-AF65-F5344CB8AC3E}">
        <p14:creationId xmlns:p14="http://schemas.microsoft.com/office/powerpoint/2010/main" val="54122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Active Management Platform (AMP)</a:t>
            </a:r>
          </a:p>
        </p:txBody>
      </p:sp>
      <p:sp>
        <p:nvSpPr>
          <p:cNvPr id="3" name="TextBox 2">
            <a:extLst>
              <a:ext uri="{FF2B5EF4-FFF2-40B4-BE49-F238E27FC236}">
                <a16:creationId xmlns:a16="http://schemas.microsoft.com/office/drawing/2014/main" id="{FA84DA48-BF36-0764-6F21-836323C2CCFE}"/>
              </a:ext>
            </a:extLst>
          </p:cNvPr>
          <p:cNvSpPr txBox="1"/>
          <p:nvPr/>
        </p:nvSpPr>
        <p:spPr>
          <a:xfrm>
            <a:off x="381992" y="913966"/>
            <a:ext cx="8687615" cy="667747"/>
          </a:xfrm>
          <a:prstGeom prst="rect">
            <a:avLst/>
          </a:prstGeom>
          <a:noFill/>
        </p:spPr>
        <p:txBody>
          <a:bodyPr wrap="square">
            <a:spAutoFit/>
          </a:bodyPr>
          <a:lstStyle/>
          <a:p>
            <a:pPr marL="12700" marR="5080">
              <a:lnSpc>
                <a:spcPct val="106700"/>
              </a:lnSpc>
              <a:spcBef>
                <a:spcPts val="790"/>
              </a:spcBef>
            </a:pPr>
            <a:r>
              <a:rPr lang="en-US" sz="1200" b="1" dirty="0">
                <a:solidFill>
                  <a:schemeClr val="accent2"/>
                </a:solidFill>
                <a:latin typeface="+mn-lt"/>
                <a:cs typeface="Effra"/>
              </a:rPr>
              <a:t>AMP puts</a:t>
            </a:r>
            <a:r>
              <a:rPr lang="en-US" sz="1200" b="1" spc="15" dirty="0">
                <a:solidFill>
                  <a:schemeClr val="accent2"/>
                </a:solidFill>
                <a:latin typeface="+mn-lt"/>
                <a:cs typeface="Effra"/>
              </a:rPr>
              <a:t> </a:t>
            </a:r>
            <a:r>
              <a:rPr lang="en-US" sz="1200" b="1" dirty="0">
                <a:solidFill>
                  <a:schemeClr val="accent2"/>
                </a:solidFill>
                <a:latin typeface="+mn-lt"/>
                <a:cs typeface="Effra"/>
              </a:rPr>
              <a:t>a</a:t>
            </a:r>
            <a:r>
              <a:rPr lang="en-US" sz="1200" b="1" spc="15" dirty="0">
                <a:solidFill>
                  <a:schemeClr val="accent2"/>
                </a:solidFill>
                <a:latin typeface="+mn-lt"/>
                <a:cs typeface="Effra"/>
              </a:rPr>
              <a:t> </a:t>
            </a:r>
            <a:r>
              <a:rPr lang="en-US" sz="1200" b="1" dirty="0">
                <a:solidFill>
                  <a:schemeClr val="accent2"/>
                </a:solidFill>
                <a:latin typeface="+mn-lt"/>
                <a:cs typeface="Effra"/>
              </a:rPr>
              <a:t>wealth</a:t>
            </a:r>
            <a:r>
              <a:rPr lang="en-US" sz="1200" b="1" spc="15" dirty="0">
                <a:solidFill>
                  <a:schemeClr val="accent2"/>
                </a:solidFill>
                <a:latin typeface="+mn-lt"/>
                <a:cs typeface="Effra"/>
              </a:rPr>
              <a:t> </a:t>
            </a:r>
            <a:r>
              <a:rPr lang="en-US" sz="1200" b="1" dirty="0">
                <a:solidFill>
                  <a:schemeClr val="accent2"/>
                </a:solidFill>
                <a:latin typeface="+mn-lt"/>
                <a:cs typeface="Effra"/>
              </a:rPr>
              <a:t>of</a:t>
            </a:r>
            <a:r>
              <a:rPr lang="en-US" sz="1200" b="1" spc="15" dirty="0">
                <a:solidFill>
                  <a:schemeClr val="accent2"/>
                </a:solidFill>
                <a:latin typeface="+mn-lt"/>
                <a:cs typeface="Effra"/>
              </a:rPr>
              <a:t> </a:t>
            </a:r>
            <a:r>
              <a:rPr lang="en-US" sz="1200" b="1" dirty="0">
                <a:solidFill>
                  <a:schemeClr val="accent2"/>
                </a:solidFill>
                <a:latin typeface="+mn-lt"/>
                <a:cs typeface="Effra"/>
              </a:rPr>
              <a:t>information</a:t>
            </a:r>
            <a:r>
              <a:rPr lang="en-US" sz="1200" b="1" spc="15" dirty="0">
                <a:solidFill>
                  <a:schemeClr val="accent2"/>
                </a:solidFill>
                <a:latin typeface="+mn-lt"/>
                <a:cs typeface="Effra"/>
              </a:rPr>
              <a:t> </a:t>
            </a:r>
            <a:r>
              <a:rPr lang="en-US" sz="1200" b="1" dirty="0">
                <a:solidFill>
                  <a:schemeClr val="accent2"/>
                </a:solidFill>
                <a:latin typeface="+mn-lt"/>
                <a:cs typeface="Effra"/>
              </a:rPr>
              <a:t>right</a:t>
            </a:r>
            <a:r>
              <a:rPr lang="en-US" sz="1200" b="1" spc="15" dirty="0">
                <a:solidFill>
                  <a:schemeClr val="accent2"/>
                </a:solidFill>
                <a:latin typeface="+mn-lt"/>
                <a:cs typeface="Effra"/>
              </a:rPr>
              <a:t> </a:t>
            </a:r>
            <a:r>
              <a:rPr lang="en-US" sz="1200" b="1" dirty="0">
                <a:solidFill>
                  <a:schemeClr val="accent2"/>
                </a:solidFill>
                <a:latin typeface="+mn-lt"/>
                <a:cs typeface="Effra"/>
              </a:rPr>
              <a:t>at</a:t>
            </a:r>
            <a:r>
              <a:rPr lang="en-US" sz="1200" b="1" spc="15" dirty="0">
                <a:solidFill>
                  <a:schemeClr val="accent2"/>
                </a:solidFill>
                <a:latin typeface="+mn-lt"/>
                <a:cs typeface="Effra"/>
              </a:rPr>
              <a:t> </a:t>
            </a:r>
            <a:r>
              <a:rPr lang="en-US" sz="1200" b="1" dirty="0">
                <a:solidFill>
                  <a:schemeClr val="accent2"/>
                </a:solidFill>
                <a:latin typeface="+mn-lt"/>
                <a:cs typeface="Effra"/>
              </a:rPr>
              <a:t>your</a:t>
            </a:r>
            <a:r>
              <a:rPr lang="en-US" sz="1200" b="1" spc="15" dirty="0">
                <a:solidFill>
                  <a:schemeClr val="accent2"/>
                </a:solidFill>
                <a:latin typeface="+mn-lt"/>
                <a:cs typeface="Effra"/>
              </a:rPr>
              <a:t> </a:t>
            </a:r>
            <a:r>
              <a:rPr lang="en-US" sz="1200" b="1" dirty="0">
                <a:solidFill>
                  <a:schemeClr val="accent2"/>
                </a:solidFill>
                <a:latin typeface="+mn-lt"/>
                <a:cs typeface="Effra"/>
              </a:rPr>
              <a:t>fingertips.</a:t>
            </a:r>
            <a:r>
              <a:rPr lang="en-US" sz="1200" b="1" spc="15" dirty="0">
                <a:solidFill>
                  <a:schemeClr val="accent2"/>
                </a:solidFill>
                <a:latin typeface="+mn-lt"/>
                <a:cs typeface="Effra"/>
              </a:rPr>
              <a:t> </a:t>
            </a:r>
            <a:r>
              <a:rPr lang="en-US" sz="1200" b="1" dirty="0">
                <a:solidFill>
                  <a:schemeClr val="accent2"/>
                </a:solidFill>
                <a:latin typeface="+mn-lt"/>
                <a:cs typeface="Effra"/>
              </a:rPr>
              <a:t>With</a:t>
            </a:r>
            <a:r>
              <a:rPr lang="en-US" sz="1200" b="1" spc="15" dirty="0">
                <a:solidFill>
                  <a:schemeClr val="accent2"/>
                </a:solidFill>
                <a:latin typeface="+mn-lt"/>
                <a:cs typeface="Effra"/>
              </a:rPr>
              <a:t> </a:t>
            </a:r>
            <a:r>
              <a:rPr lang="en-US" sz="1200" b="1" spc="-20" dirty="0">
                <a:solidFill>
                  <a:schemeClr val="accent2"/>
                </a:solidFill>
                <a:latin typeface="+mn-lt"/>
                <a:cs typeface="Effra"/>
              </a:rPr>
              <a:t>AMP, </a:t>
            </a:r>
            <a:r>
              <a:rPr lang="en-US" sz="1200" b="1" dirty="0">
                <a:solidFill>
                  <a:schemeClr val="accent2"/>
                </a:solidFill>
                <a:latin typeface="+mn-lt"/>
                <a:cs typeface="Effra"/>
              </a:rPr>
              <a:t>NRG</a:t>
            </a:r>
            <a:r>
              <a:rPr lang="en-US" sz="1200" b="1" spc="20" dirty="0">
                <a:solidFill>
                  <a:schemeClr val="accent2"/>
                </a:solidFill>
                <a:latin typeface="+mn-lt"/>
                <a:cs typeface="Effra"/>
              </a:rPr>
              <a:t> </a:t>
            </a:r>
            <a:r>
              <a:rPr lang="en-US" sz="1200" b="1" dirty="0">
                <a:solidFill>
                  <a:schemeClr val="accent2"/>
                </a:solidFill>
                <a:latin typeface="+mn-lt"/>
                <a:cs typeface="Effra"/>
              </a:rPr>
              <a:t>Demand</a:t>
            </a:r>
            <a:r>
              <a:rPr lang="en-US" sz="1200" b="1" spc="20" dirty="0">
                <a:solidFill>
                  <a:schemeClr val="accent2"/>
                </a:solidFill>
                <a:latin typeface="+mn-lt"/>
                <a:cs typeface="Effra"/>
              </a:rPr>
              <a:t> </a:t>
            </a:r>
            <a:r>
              <a:rPr lang="en-US" sz="1200" b="1" dirty="0">
                <a:solidFill>
                  <a:schemeClr val="accent2"/>
                </a:solidFill>
                <a:latin typeface="+mn-lt"/>
                <a:cs typeface="Effra"/>
              </a:rPr>
              <a:t>Response</a:t>
            </a:r>
            <a:r>
              <a:rPr lang="en-US" sz="1200" b="1" spc="25" dirty="0">
                <a:solidFill>
                  <a:schemeClr val="accent2"/>
                </a:solidFill>
                <a:latin typeface="+mn-lt"/>
                <a:cs typeface="Effra"/>
              </a:rPr>
              <a:t> </a:t>
            </a:r>
            <a:r>
              <a:rPr lang="en-US" sz="1200" b="1" dirty="0">
                <a:solidFill>
                  <a:schemeClr val="accent2"/>
                </a:solidFill>
                <a:latin typeface="+mn-lt"/>
                <a:cs typeface="Effra"/>
              </a:rPr>
              <a:t>customers</a:t>
            </a:r>
            <a:r>
              <a:rPr lang="en-US" sz="1200" b="1" spc="20" dirty="0">
                <a:solidFill>
                  <a:schemeClr val="accent2"/>
                </a:solidFill>
                <a:latin typeface="+mn-lt"/>
                <a:cs typeface="Effra"/>
              </a:rPr>
              <a:t> </a:t>
            </a:r>
            <a:r>
              <a:rPr lang="en-US" sz="1200" b="1" dirty="0">
                <a:solidFill>
                  <a:schemeClr val="accent2"/>
                </a:solidFill>
                <a:latin typeface="+mn-lt"/>
                <a:cs typeface="Effra"/>
              </a:rPr>
              <a:t>can</a:t>
            </a:r>
            <a:r>
              <a:rPr lang="en-US" sz="1200" b="1" spc="25" dirty="0">
                <a:solidFill>
                  <a:schemeClr val="accent2"/>
                </a:solidFill>
                <a:latin typeface="+mn-lt"/>
                <a:cs typeface="Effra"/>
              </a:rPr>
              <a:t> </a:t>
            </a:r>
            <a:r>
              <a:rPr lang="en-US" sz="1200" b="1" dirty="0">
                <a:solidFill>
                  <a:schemeClr val="accent2"/>
                </a:solidFill>
                <a:latin typeface="+mn-lt"/>
                <a:cs typeface="Effra"/>
              </a:rPr>
              <a:t>access</a:t>
            </a:r>
            <a:r>
              <a:rPr lang="en-US" sz="1200" b="1" spc="20" dirty="0">
                <a:solidFill>
                  <a:schemeClr val="accent2"/>
                </a:solidFill>
                <a:latin typeface="+mn-lt"/>
                <a:cs typeface="Effra"/>
              </a:rPr>
              <a:t> </a:t>
            </a:r>
            <a:r>
              <a:rPr lang="en-US" sz="1200" b="1" dirty="0">
                <a:solidFill>
                  <a:schemeClr val="accent2"/>
                </a:solidFill>
                <a:latin typeface="+mn-lt"/>
                <a:cs typeface="Effra"/>
              </a:rPr>
              <a:t>their</a:t>
            </a:r>
            <a:r>
              <a:rPr lang="en-US" sz="1200" b="1" spc="25" dirty="0">
                <a:solidFill>
                  <a:schemeClr val="accent2"/>
                </a:solidFill>
                <a:latin typeface="+mn-lt"/>
                <a:cs typeface="Effra"/>
              </a:rPr>
              <a:t> </a:t>
            </a:r>
            <a:r>
              <a:rPr lang="en-US" sz="1200" b="1" dirty="0">
                <a:solidFill>
                  <a:schemeClr val="accent2"/>
                </a:solidFill>
                <a:latin typeface="+mn-lt"/>
                <a:cs typeface="Effra"/>
              </a:rPr>
              <a:t>own</a:t>
            </a:r>
            <a:r>
              <a:rPr lang="en-US" sz="1200" b="1" spc="20" dirty="0">
                <a:solidFill>
                  <a:schemeClr val="accent2"/>
                </a:solidFill>
                <a:latin typeface="+mn-lt"/>
                <a:cs typeface="Effra"/>
              </a:rPr>
              <a:t> </a:t>
            </a:r>
            <a:r>
              <a:rPr lang="en-US" sz="1200" b="1" dirty="0">
                <a:solidFill>
                  <a:schemeClr val="accent2"/>
                </a:solidFill>
                <a:latin typeface="+mn-lt"/>
                <a:cs typeface="Effra"/>
              </a:rPr>
              <a:t>portal</a:t>
            </a:r>
            <a:r>
              <a:rPr lang="en-US" sz="1200" b="1" spc="25" dirty="0">
                <a:solidFill>
                  <a:schemeClr val="accent2"/>
                </a:solidFill>
                <a:latin typeface="+mn-lt"/>
                <a:cs typeface="Effra"/>
              </a:rPr>
              <a:t> </a:t>
            </a:r>
            <a:r>
              <a:rPr lang="en-US" sz="1200" b="1" dirty="0">
                <a:solidFill>
                  <a:schemeClr val="accent2"/>
                </a:solidFill>
                <a:latin typeface="+mn-lt"/>
                <a:cs typeface="Effra"/>
              </a:rPr>
              <a:t>with</a:t>
            </a:r>
            <a:r>
              <a:rPr lang="en-US" sz="1200" b="1" spc="20" dirty="0">
                <a:solidFill>
                  <a:schemeClr val="accent2"/>
                </a:solidFill>
                <a:latin typeface="+mn-lt"/>
                <a:cs typeface="Effra"/>
              </a:rPr>
              <a:t> </a:t>
            </a:r>
            <a:r>
              <a:rPr lang="en-US" sz="1200" b="1" dirty="0">
                <a:solidFill>
                  <a:schemeClr val="accent2"/>
                </a:solidFill>
                <a:latin typeface="+mn-lt"/>
                <a:cs typeface="Effra"/>
              </a:rPr>
              <a:t>valuable</a:t>
            </a:r>
            <a:r>
              <a:rPr lang="en-US" sz="1200" b="1" spc="25" dirty="0">
                <a:solidFill>
                  <a:schemeClr val="accent2"/>
                </a:solidFill>
                <a:latin typeface="+mn-lt"/>
                <a:cs typeface="Effra"/>
              </a:rPr>
              <a:t> </a:t>
            </a:r>
            <a:r>
              <a:rPr lang="en-US" sz="1200" b="1" spc="-10" dirty="0">
                <a:solidFill>
                  <a:schemeClr val="accent2"/>
                </a:solidFill>
                <a:latin typeface="+mn-lt"/>
                <a:cs typeface="Effra"/>
              </a:rPr>
              <a:t>information </a:t>
            </a:r>
            <a:r>
              <a:rPr lang="en-US" sz="1200" b="1" dirty="0">
                <a:solidFill>
                  <a:schemeClr val="accent2"/>
                </a:solidFill>
                <a:latin typeface="+mn-lt"/>
                <a:cs typeface="Effra"/>
              </a:rPr>
              <a:t>about</a:t>
            </a:r>
            <a:r>
              <a:rPr lang="en-US" sz="1200" b="1" spc="15" dirty="0">
                <a:solidFill>
                  <a:schemeClr val="accent2"/>
                </a:solidFill>
                <a:latin typeface="+mn-lt"/>
                <a:cs typeface="Effra"/>
              </a:rPr>
              <a:t> </a:t>
            </a:r>
            <a:r>
              <a:rPr lang="en-US" sz="1200" b="1" dirty="0">
                <a:solidFill>
                  <a:schemeClr val="accent2"/>
                </a:solidFill>
                <a:latin typeface="+mn-lt"/>
                <a:cs typeface="Effra"/>
              </a:rPr>
              <a:t>usage</a:t>
            </a:r>
            <a:r>
              <a:rPr lang="en-US" sz="1200" b="1" spc="15" dirty="0">
                <a:solidFill>
                  <a:schemeClr val="accent2"/>
                </a:solidFill>
                <a:latin typeface="+mn-lt"/>
                <a:cs typeface="Effra"/>
              </a:rPr>
              <a:t> </a:t>
            </a:r>
            <a:r>
              <a:rPr lang="en-US" sz="1200" b="1" dirty="0">
                <a:solidFill>
                  <a:schemeClr val="accent2"/>
                </a:solidFill>
                <a:latin typeface="+mn-lt"/>
                <a:cs typeface="Effra"/>
              </a:rPr>
              <a:t>and</a:t>
            </a:r>
            <a:r>
              <a:rPr lang="en-US" sz="1200" b="1" spc="15" dirty="0">
                <a:solidFill>
                  <a:schemeClr val="accent2"/>
                </a:solidFill>
                <a:latin typeface="+mn-lt"/>
                <a:cs typeface="Effra"/>
              </a:rPr>
              <a:t> </a:t>
            </a:r>
            <a:r>
              <a:rPr lang="en-US" sz="1200" b="1" dirty="0">
                <a:solidFill>
                  <a:schemeClr val="accent2"/>
                </a:solidFill>
                <a:latin typeface="+mn-lt"/>
                <a:cs typeface="Effra"/>
              </a:rPr>
              <a:t>program</a:t>
            </a:r>
            <a:r>
              <a:rPr lang="en-US" sz="1200" b="1" spc="15" dirty="0">
                <a:solidFill>
                  <a:schemeClr val="accent2"/>
                </a:solidFill>
                <a:latin typeface="+mn-lt"/>
                <a:cs typeface="Effra"/>
              </a:rPr>
              <a:t> </a:t>
            </a:r>
            <a:r>
              <a:rPr lang="en-US" sz="1200" b="1" spc="-10" dirty="0">
                <a:solidFill>
                  <a:schemeClr val="accent2"/>
                </a:solidFill>
                <a:latin typeface="+mn-lt"/>
                <a:cs typeface="Effra"/>
              </a:rPr>
              <a:t>performance.</a:t>
            </a:r>
            <a:endParaRPr lang="en-US" sz="1200" b="1" dirty="0">
              <a:solidFill>
                <a:schemeClr val="accent2"/>
              </a:solidFill>
              <a:latin typeface="+mn-lt"/>
              <a:cs typeface="Effra"/>
            </a:endParaRPr>
          </a:p>
        </p:txBody>
      </p:sp>
      <p:sp>
        <p:nvSpPr>
          <p:cNvPr id="4" name="TextBox 3">
            <a:extLst>
              <a:ext uri="{FF2B5EF4-FFF2-40B4-BE49-F238E27FC236}">
                <a16:creationId xmlns:a16="http://schemas.microsoft.com/office/drawing/2014/main" id="{A1C084C0-6719-2055-1C55-DC9FDF82FA6B}"/>
              </a:ext>
            </a:extLst>
          </p:cNvPr>
          <p:cNvSpPr txBox="1"/>
          <p:nvPr/>
        </p:nvSpPr>
        <p:spPr>
          <a:xfrm>
            <a:off x="439140" y="1705986"/>
            <a:ext cx="3028955" cy="2746970"/>
          </a:xfrm>
          <a:prstGeom prst="rect">
            <a:avLst/>
          </a:prstGeom>
          <a:noFill/>
        </p:spPr>
        <p:txBody>
          <a:bodyPr wrap="square" rtlCol="0">
            <a:spAutoFit/>
          </a:bodyPr>
          <a:lstStyle/>
          <a:p>
            <a:pPr marL="0" marR="0">
              <a:lnSpc>
                <a:spcPct val="107000"/>
              </a:lnSpc>
              <a:spcBef>
                <a:spcPts val="0"/>
              </a:spcBef>
              <a:spcAft>
                <a:spcPts val="800"/>
              </a:spcAft>
            </a:pPr>
            <a:r>
              <a:rPr lang="en-US" sz="1100" kern="100" dirty="0">
                <a:solidFill>
                  <a:schemeClr val="accent2"/>
                </a:solidFill>
                <a:effectLst/>
                <a:latin typeface="+mn-lt"/>
                <a:ea typeface="Calibri" panose="020F0502020204030204" pitchFamily="34" charset="0"/>
                <a:cs typeface="Times New Roman" panose="02020603050405020304" pitchFamily="18" charset="0"/>
              </a:rPr>
              <a:t>KNOWLEDGE</a:t>
            </a:r>
          </a:p>
          <a:p>
            <a:pPr marR="0">
              <a:lnSpc>
                <a:spcPct val="107000"/>
              </a:lnSpc>
              <a:spcBef>
                <a:spcPts val="0"/>
              </a:spcBef>
              <a:spcAft>
                <a:spcPts val="800"/>
              </a:spcAft>
            </a:pPr>
            <a:r>
              <a:rPr lang="en-US" sz="1050" kern="100" dirty="0">
                <a:effectLst/>
                <a:latin typeface="+mn-lt"/>
                <a:ea typeface="Calibri" panose="020F0502020204030204" pitchFamily="34" charset="0"/>
                <a:cs typeface="Times New Roman" panose="02020603050405020304" pitchFamily="18" charset="0"/>
              </a:rPr>
              <a:t>Understand how your business consumes energy and make more informed decisions.</a:t>
            </a:r>
          </a:p>
          <a:p>
            <a:pPr marL="403225" marR="0">
              <a:lnSpc>
                <a:spcPct val="107000"/>
              </a:lnSpc>
              <a:spcBef>
                <a:spcPts val="0"/>
              </a:spcBef>
              <a:spcAft>
                <a:spcPts val="800"/>
              </a:spcAft>
            </a:pPr>
            <a:r>
              <a:rPr lang="en-US" sz="1050" kern="100" dirty="0">
                <a:effectLst/>
                <a:latin typeface="+mn-lt"/>
                <a:ea typeface="Calibri" panose="020F0502020204030204" pitchFamily="34" charset="0"/>
                <a:cs typeface="Times New Roman" panose="02020603050405020304" pitchFamily="18" charset="0"/>
              </a:rPr>
              <a:t>Visualize the impact of your load reduction activities with near real-time consumption data</a:t>
            </a:r>
          </a:p>
          <a:p>
            <a:pPr marL="403225" marR="0">
              <a:lnSpc>
                <a:spcPct val="107000"/>
              </a:lnSpc>
              <a:spcBef>
                <a:spcPts val="0"/>
              </a:spcBef>
              <a:spcAft>
                <a:spcPts val="800"/>
              </a:spcAft>
            </a:pPr>
            <a:r>
              <a:rPr lang="en-US" sz="1050" kern="100" dirty="0">
                <a:effectLst/>
                <a:latin typeface="+mn-lt"/>
                <a:ea typeface="Calibri" panose="020F0502020204030204" pitchFamily="34" charset="0"/>
                <a:cs typeface="Times New Roman" panose="02020603050405020304" pitchFamily="18" charset="0"/>
              </a:rPr>
              <a:t>Understand your current consumption behaviors as compared to your established baseline – zoom in to specific time periods for more detail</a:t>
            </a:r>
          </a:p>
          <a:p>
            <a:pPr marL="403225"/>
            <a:r>
              <a:rPr lang="en-US" sz="1050" dirty="0">
                <a:effectLst/>
                <a:latin typeface="+mn-lt"/>
                <a:ea typeface="Calibri" panose="020F0502020204030204" pitchFamily="34" charset="0"/>
                <a:cs typeface="Times New Roman" panose="02020603050405020304" pitchFamily="18" charset="0"/>
              </a:rPr>
              <a:t>Export reports into various formats</a:t>
            </a:r>
            <a:endParaRPr lang="en-US" sz="1800" dirty="0">
              <a:latin typeface="+mn-lt"/>
            </a:endParaRPr>
          </a:p>
        </p:txBody>
      </p:sp>
      <p:grpSp>
        <p:nvGrpSpPr>
          <p:cNvPr id="5" name="Group 4">
            <a:extLst>
              <a:ext uri="{FF2B5EF4-FFF2-40B4-BE49-F238E27FC236}">
                <a16:creationId xmlns:a16="http://schemas.microsoft.com/office/drawing/2014/main" id="{8A5969FA-7553-68FB-D992-D73B7C4FA1C0}"/>
              </a:ext>
            </a:extLst>
          </p:cNvPr>
          <p:cNvGrpSpPr/>
          <p:nvPr/>
        </p:nvGrpSpPr>
        <p:grpSpPr>
          <a:xfrm>
            <a:off x="3523279" y="1631806"/>
            <a:ext cx="2038447" cy="3007688"/>
            <a:chOff x="3523454" y="1637157"/>
            <a:chExt cx="2619730" cy="3865360"/>
          </a:xfrm>
        </p:grpSpPr>
        <p:pic>
          <p:nvPicPr>
            <p:cNvPr id="6" name="object 32">
              <a:extLst>
                <a:ext uri="{FF2B5EF4-FFF2-40B4-BE49-F238E27FC236}">
                  <a16:creationId xmlns:a16="http://schemas.microsoft.com/office/drawing/2014/main" id="{B080C087-F504-6627-90E9-393D69A1DD2F}"/>
                </a:ext>
              </a:extLst>
            </p:cNvPr>
            <p:cNvPicPr/>
            <p:nvPr/>
          </p:nvPicPr>
          <p:blipFill>
            <a:blip r:embed="rId3" cstate="print"/>
            <a:stretch>
              <a:fillRect/>
            </a:stretch>
          </p:blipFill>
          <p:spPr>
            <a:xfrm>
              <a:off x="3523454" y="1637157"/>
              <a:ext cx="2619730" cy="1869186"/>
            </a:xfrm>
            <a:prstGeom prst="rect">
              <a:avLst/>
            </a:prstGeom>
          </p:spPr>
        </p:pic>
        <p:pic>
          <p:nvPicPr>
            <p:cNvPr id="7" name="object 33">
              <a:extLst>
                <a:ext uri="{FF2B5EF4-FFF2-40B4-BE49-F238E27FC236}">
                  <a16:creationId xmlns:a16="http://schemas.microsoft.com/office/drawing/2014/main" id="{38102C55-401C-1637-B289-B10D80A26179}"/>
                </a:ext>
              </a:extLst>
            </p:cNvPr>
            <p:cNvPicPr/>
            <p:nvPr/>
          </p:nvPicPr>
          <p:blipFill>
            <a:blip r:embed="rId4" cstate="print"/>
            <a:stretch>
              <a:fillRect/>
            </a:stretch>
          </p:blipFill>
          <p:spPr>
            <a:xfrm>
              <a:off x="3523454" y="3634289"/>
              <a:ext cx="2619730" cy="1868228"/>
            </a:xfrm>
            <a:prstGeom prst="rect">
              <a:avLst/>
            </a:prstGeom>
          </p:spPr>
        </p:pic>
      </p:grpSp>
      <p:sp>
        <p:nvSpPr>
          <p:cNvPr id="8" name="TextBox 7">
            <a:extLst>
              <a:ext uri="{FF2B5EF4-FFF2-40B4-BE49-F238E27FC236}">
                <a16:creationId xmlns:a16="http://schemas.microsoft.com/office/drawing/2014/main" id="{E9B4CA0D-BDFF-5398-8236-F8AC6F9EFE48}"/>
              </a:ext>
            </a:extLst>
          </p:cNvPr>
          <p:cNvSpPr txBox="1"/>
          <p:nvPr/>
        </p:nvSpPr>
        <p:spPr>
          <a:xfrm>
            <a:off x="5861387" y="1705986"/>
            <a:ext cx="2911509" cy="2294603"/>
          </a:xfrm>
          <a:prstGeom prst="rect">
            <a:avLst/>
          </a:prstGeom>
          <a:noFill/>
        </p:spPr>
        <p:txBody>
          <a:bodyPr wrap="square" rtlCol="0">
            <a:spAutoFit/>
          </a:bodyPr>
          <a:lstStyle/>
          <a:p>
            <a:pPr marL="0" marR="0">
              <a:lnSpc>
                <a:spcPct val="107000"/>
              </a:lnSpc>
              <a:spcBef>
                <a:spcPts val="0"/>
              </a:spcBef>
              <a:spcAft>
                <a:spcPts val="800"/>
              </a:spcAft>
            </a:pPr>
            <a:r>
              <a:rPr lang="en-US" sz="1100" kern="100" dirty="0">
                <a:solidFill>
                  <a:schemeClr val="accent2"/>
                </a:solidFill>
                <a:effectLst/>
                <a:latin typeface="+mn-lt"/>
                <a:ea typeface="Calibri" panose="020F0502020204030204" pitchFamily="34" charset="0"/>
                <a:cs typeface="Times New Roman" panose="02020603050405020304" pitchFamily="18" charset="0"/>
              </a:rPr>
              <a:t>PERSONALIZATION</a:t>
            </a:r>
          </a:p>
          <a:p>
            <a:pPr marR="0">
              <a:lnSpc>
                <a:spcPct val="107000"/>
              </a:lnSpc>
              <a:spcBef>
                <a:spcPts val="0"/>
              </a:spcBef>
              <a:spcAft>
                <a:spcPts val="800"/>
              </a:spcAft>
            </a:pPr>
            <a:r>
              <a:rPr lang="en-US" sz="1050" kern="100" dirty="0">
                <a:effectLst/>
                <a:latin typeface="+mn-lt"/>
                <a:ea typeface="Calibri" panose="020F0502020204030204" pitchFamily="34" charset="0"/>
                <a:cs typeface="Times New Roman" panose="02020603050405020304" pitchFamily="18" charset="0"/>
              </a:rPr>
              <a:t>Create and leverage your own reporting tools and analysis</a:t>
            </a:r>
          </a:p>
          <a:p>
            <a:pPr marL="403225" marR="0">
              <a:lnSpc>
                <a:spcPct val="107000"/>
              </a:lnSpc>
              <a:spcBef>
                <a:spcPts val="0"/>
              </a:spcBef>
              <a:spcAft>
                <a:spcPts val="800"/>
              </a:spcAft>
            </a:pPr>
            <a:r>
              <a:rPr lang="en-US" sz="1050" kern="100" dirty="0">
                <a:effectLst/>
                <a:latin typeface="+mn-lt"/>
                <a:ea typeface="Calibri" panose="020F0502020204030204" pitchFamily="34" charset="0"/>
                <a:cs typeface="Times New Roman" panose="02020603050405020304" pitchFamily="18" charset="0"/>
              </a:rPr>
              <a:t>Build personalized reports with filters for time of day, calendar strips, interval length, sites, and generation assets</a:t>
            </a:r>
          </a:p>
          <a:p>
            <a:pPr marL="403225" marR="0">
              <a:lnSpc>
                <a:spcPct val="107000"/>
              </a:lnSpc>
              <a:spcBef>
                <a:spcPts val="0"/>
              </a:spcBef>
              <a:spcAft>
                <a:spcPts val="800"/>
              </a:spcAft>
            </a:pPr>
            <a:r>
              <a:rPr lang="en-US" sz="1050" kern="100" dirty="0">
                <a:effectLst/>
                <a:latin typeface="+mn-lt"/>
                <a:ea typeface="Calibri" panose="020F0502020204030204" pitchFamily="34" charset="0"/>
                <a:cs typeface="Times New Roman" panose="02020603050405020304" pitchFamily="18" charset="0"/>
              </a:rPr>
              <a:t>Set alerts for specific operational conditions and AMP will send you an e-mail when conditions are met</a:t>
            </a:r>
          </a:p>
        </p:txBody>
      </p:sp>
      <p:grpSp>
        <p:nvGrpSpPr>
          <p:cNvPr id="9" name="object 11">
            <a:extLst>
              <a:ext uri="{FF2B5EF4-FFF2-40B4-BE49-F238E27FC236}">
                <a16:creationId xmlns:a16="http://schemas.microsoft.com/office/drawing/2014/main" id="{555C2D5B-A893-2861-AC5A-02A84C53C119}"/>
              </a:ext>
            </a:extLst>
          </p:cNvPr>
          <p:cNvGrpSpPr/>
          <p:nvPr/>
        </p:nvGrpSpPr>
        <p:grpSpPr>
          <a:xfrm>
            <a:off x="444240" y="3260597"/>
            <a:ext cx="254000" cy="327598"/>
            <a:chOff x="708667" y="6078058"/>
            <a:chExt cx="254000" cy="327598"/>
          </a:xfrm>
        </p:grpSpPr>
        <p:sp>
          <p:nvSpPr>
            <p:cNvPr id="10" name="object 12">
              <a:extLst>
                <a:ext uri="{FF2B5EF4-FFF2-40B4-BE49-F238E27FC236}">
                  <a16:creationId xmlns:a16="http://schemas.microsoft.com/office/drawing/2014/main" id="{727C2134-91E9-6FB1-A76A-A7CCEA8983CB}"/>
                </a:ext>
              </a:extLst>
            </p:cNvPr>
            <p:cNvSpPr/>
            <p:nvPr/>
          </p:nvSpPr>
          <p:spPr>
            <a:xfrm>
              <a:off x="708667" y="6125621"/>
              <a:ext cx="254000" cy="280035"/>
            </a:xfrm>
            <a:custGeom>
              <a:avLst/>
              <a:gdLst/>
              <a:ahLst/>
              <a:cxnLst/>
              <a:rect l="l" t="t" r="r" b="b"/>
              <a:pathLst>
                <a:path w="254000" h="280035">
                  <a:moveTo>
                    <a:pt x="252412" y="172199"/>
                  </a:moveTo>
                  <a:lnTo>
                    <a:pt x="251231" y="175742"/>
                  </a:lnTo>
                  <a:lnTo>
                    <a:pt x="247700" y="178092"/>
                  </a:lnTo>
                  <a:lnTo>
                    <a:pt x="245338" y="179273"/>
                  </a:lnTo>
                  <a:lnTo>
                    <a:pt x="224104" y="187528"/>
                  </a:lnTo>
                  <a:lnTo>
                    <a:pt x="224104" y="219379"/>
                  </a:lnTo>
                  <a:lnTo>
                    <a:pt x="221836" y="230269"/>
                  </a:lnTo>
                  <a:lnTo>
                    <a:pt x="215698" y="239282"/>
                  </a:lnTo>
                  <a:lnTo>
                    <a:pt x="206685" y="245420"/>
                  </a:lnTo>
                  <a:lnTo>
                    <a:pt x="195795" y="247688"/>
                  </a:lnTo>
                  <a:lnTo>
                    <a:pt x="166306" y="247688"/>
                  </a:lnTo>
                  <a:lnTo>
                    <a:pt x="166306" y="266560"/>
                  </a:lnTo>
                  <a:lnTo>
                    <a:pt x="166306" y="275996"/>
                  </a:lnTo>
                  <a:lnTo>
                    <a:pt x="160413" y="279527"/>
                  </a:lnTo>
                  <a:lnTo>
                    <a:pt x="154520" y="279527"/>
                  </a:lnTo>
                  <a:lnTo>
                    <a:pt x="150977" y="279527"/>
                  </a:lnTo>
                  <a:lnTo>
                    <a:pt x="147434" y="278358"/>
                  </a:lnTo>
                  <a:lnTo>
                    <a:pt x="146253" y="277177"/>
                  </a:lnTo>
                  <a:lnTo>
                    <a:pt x="42468" y="229997"/>
                  </a:lnTo>
                  <a:lnTo>
                    <a:pt x="42468" y="198145"/>
                  </a:lnTo>
                  <a:lnTo>
                    <a:pt x="24388" y="180360"/>
                  </a:lnTo>
                  <a:lnTo>
                    <a:pt x="11061" y="159370"/>
                  </a:lnTo>
                  <a:lnTo>
                    <a:pt x="2820" y="135950"/>
                  </a:lnTo>
                  <a:lnTo>
                    <a:pt x="0" y="110871"/>
                  </a:lnTo>
                  <a:lnTo>
                    <a:pt x="8699" y="67669"/>
                  </a:lnTo>
                  <a:lnTo>
                    <a:pt x="32437" y="32432"/>
                  </a:lnTo>
                  <a:lnTo>
                    <a:pt x="67674" y="8697"/>
                  </a:lnTo>
                  <a:lnTo>
                    <a:pt x="110871" y="0"/>
                  </a:lnTo>
                  <a:lnTo>
                    <a:pt x="154072" y="8697"/>
                  </a:lnTo>
                  <a:lnTo>
                    <a:pt x="189309" y="32432"/>
                  </a:lnTo>
                  <a:lnTo>
                    <a:pt x="213044" y="67669"/>
                  </a:lnTo>
                  <a:lnTo>
                    <a:pt x="221742" y="110871"/>
                  </a:lnTo>
                  <a:lnTo>
                    <a:pt x="251231" y="162763"/>
                  </a:lnTo>
                  <a:lnTo>
                    <a:pt x="253593" y="165125"/>
                  </a:lnTo>
                  <a:lnTo>
                    <a:pt x="253593" y="168656"/>
                  </a:lnTo>
                  <a:lnTo>
                    <a:pt x="252412" y="172199"/>
                  </a:lnTo>
                  <a:close/>
                </a:path>
              </a:pathLst>
            </a:custGeom>
            <a:ln w="11798">
              <a:solidFill>
                <a:srgbClr val="18AAFD"/>
              </a:solidFill>
            </a:ln>
          </p:spPr>
          <p:txBody>
            <a:bodyPr wrap="square" lIns="0" tIns="0" rIns="0" bIns="0" rtlCol="0"/>
            <a:lstStyle/>
            <a:p>
              <a:endParaRPr/>
            </a:p>
          </p:txBody>
        </p:sp>
        <p:pic>
          <p:nvPicPr>
            <p:cNvPr id="11" name="object 13">
              <a:extLst>
                <a:ext uri="{FF2B5EF4-FFF2-40B4-BE49-F238E27FC236}">
                  <a16:creationId xmlns:a16="http://schemas.microsoft.com/office/drawing/2014/main" id="{C6C9387F-4F11-EDEA-4E19-90A5F4A99EF2}"/>
                </a:ext>
              </a:extLst>
            </p:cNvPr>
            <p:cNvPicPr/>
            <p:nvPr/>
          </p:nvPicPr>
          <p:blipFill>
            <a:blip r:embed="rId5" cstate="print"/>
            <a:stretch>
              <a:fillRect/>
            </a:stretch>
          </p:blipFill>
          <p:spPr>
            <a:xfrm>
              <a:off x="747212" y="6078058"/>
              <a:ext cx="152156" cy="180171"/>
            </a:xfrm>
            <a:prstGeom prst="rect">
              <a:avLst/>
            </a:prstGeom>
          </p:spPr>
        </p:pic>
      </p:grpSp>
      <p:grpSp>
        <p:nvGrpSpPr>
          <p:cNvPr id="12" name="object 16">
            <a:extLst>
              <a:ext uri="{FF2B5EF4-FFF2-40B4-BE49-F238E27FC236}">
                <a16:creationId xmlns:a16="http://schemas.microsoft.com/office/drawing/2014/main" id="{CEEFCA70-D71E-DB24-B4CE-DF883B8669A1}"/>
              </a:ext>
            </a:extLst>
          </p:cNvPr>
          <p:cNvGrpSpPr/>
          <p:nvPr/>
        </p:nvGrpSpPr>
        <p:grpSpPr>
          <a:xfrm>
            <a:off x="408469" y="2616380"/>
            <a:ext cx="325755" cy="231775"/>
            <a:chOff x="674082" y="5366670"/>
            <a:chExt cx="325755" cy="231775"/>
          </a:xfrm>
        </p:grpSpPr>
        <p:pic>
          <p:nvPicPr>
            <p:cNvPr id="13" name="object 17">
              <a:extLst>
                <a:ext uri="{FF2B5EF4-FFF2-40B4-BE49-F238E27FC236}">
                  <a16:creationId xmlns:a16="http://schemas.microsoft.com/office/drawing/2014/main" id="{92642666-3FC6-77BD-B318-A56DAA4ADA71}"/>
                </a:ext>
              </a:extLst>
            </p:cNvPr>
            <p:cNvPicPr/>
            <p:nvPr/>
          </p:nvPicPr>
          <p:blipFill>
            <a:blip r:embed="rId6" cstate="print"/>
            <a:stretch>
              <a:fillRect/>
            </a:stretch>
          </p:blipFill>
          <p:spPr>
            <a:xfrm>
              <a:off x="799103" y="5444515"/>
              <a:ext cx="75501" cy="75488"/>
            </a:xfrm>
            <a:prstGeom prst="rect">
              <a:avLst/>
            </a:prstGeom>
          </p:spPr>
        </p:pic>
        <p:sp>
          <p:nvSpPr>
            <p:cNvPr id="14" name="object 18">
              <a:extLst>
                <a:ext uri="{FF2B5EF4-FFF2-40B4-BE49-F238E27FC236}">
                  <a16:creationId xmlns:a16="http://schemas.microsoft.com/office/drawing/2014/main" id="{2D618B9D-CF2A-D2B0-88CC-BE1FF92A0FDF}"/>
                </a:ext>
              </a:extLst>
            </p:cNvPr>
            <p:cNvSpPr/>
            <p:nvPr/>
          </p:nvSpPr>
          <p:spPr>
            <a:xfrm>
              <a:off x="679982" y="5372570"/>
              <a:ext cx="314325" cy="219710"/>
            </a:xfrm>
            <a:custGeom>
              <a:avLst/>
              <a:gdLst/>
              <a:ahLst/>
              <a:cxnLst/>
              <a:rect l="l" t="t" r="r" b="b"/>
              <a:pathLst>
                <a:path w="314325" h="219710">
                  <a:moveTo>
                    <a:pt x="0" y="109689"/>
                  </a:moveTo>
                  <a:lnTo>
                    <a:pt x="33631" y="157679"/>
                  </a:lnTo>
                  <a:lnTo>
                    <a:pt x="70915" y="191957"/>
                  </a:lnTo>
                  <a:lnTo>
                    <a:pt x="111958" y="212524"/>
                  </a:lnTo>
                  <a:lnTo>
                    <a:pt x="156870" y="219379"/>
                  </a:lnTo>
                  <a:lnTo>
                    <a:pt x="201948" y="212524"/>
                  </a:lnTo>
                  <a:lnTo>
                    <a:pt x="243268" y="191957"/>
                  </a:lnTo>
                  <a:lnTo>
                    <a:pt x="280607" y="157679"/>
                  </a:lnTo>
                  <a:lnTo>
                    <a:pt x="313740" y="109689"/>
                  </a:lnTo>
                  <a:lnTo>
                    <a:pt x="280109" y="61700"/>
                  </a:lnTo>
                  <a:lnTo>
                    <a:pt x="242825" y="27422"/>
                  </a:lnTo>
                  <a:lnTo>
                    <a:pt x="201782" y="6855"/>
                  </a:lnTo>
                  <a:lnTo>
                    <a:pt x="156870" y="0"/>
                  </a:lnTo>
                  <a:lnTo>
                    <a:pt x="111794" y="6855"/>
                  </a:lnTo>
                  <a:lnTo>
                    <a:pt x="70477" y="27422"/>
                  </a:lnTo>
                  <a:lnTo>
                    <a:pt x="33138" y="61700"/>
                  </a:lnTo>
                  <a:lnTo>
                    <a:pt x="0" y="109689"/>
                  </a:lnTo>
                </a:path>
              </a:pathLst>
            </a:custGeom>
            <a:ln w="11798">
              <a:solidFill>
                <a:srgbClr val="18AAFD"/>
              </a:solidFill>
            </a:ln>
          </p:spPr>
          <p:txBody>
            <a:bodyPr wrap="square" lIns="0" tIns="0" rIns="0" bIns="0" rtlCol="0"/>
            <a:lstStyle/>
            <a:p>
              <a:endParaRPr/>
            </a:p>
          </p:txBody>
        </p:sp>
      </p:grpSp>
      <p:grpSp>
        <p:nvGrpSpPr>
          <p:cNvPr id="15" name="object 28">
            <a:extLst>
              <a:ext uri="{FF2B5EF4-FFF2-40B4-BE49-F238E27FC236}">
                <a16:creationId xmlns:a16="http://schemas.microsoft.com/office/drawing/2014/main" id="{936E7944-EDB4-9C14-FF10-5C8A3B21A358}"/>
              </a:ext>
            </a:extLst>
          </p:cNvPr>
          <p:cNvGrpSpPr/>
          <p:nvPr/>
        </p:nvGrpSpPr>
        <p:grpSpPr>
          <a:xfrm>
            <a:off x="439243" y="4108228"/>
            <a:ext cx="264795" cy="273685"/>
            <a:chOff x="704749" y="6720746"/>
            <a:chExt cx="264795" cy="273685"/>
          </a:xfrm>
        </p:grpSpPr>
        <p:sp>
          <p:nvSpPr>
            <p:cNvPr id="16" name="object 29">
              <a:extLst>
                <a:ext uri="{FF2B5EF4-FFF2-40B4-BE49-F238E27FC236}">
                  <a16:creationId xmlns:a16="http://schemas.microsoft.com/office/drawing/2014/main" id="{5CB000A8-F3E2-CE8D-C010-E41656276212}"/>
                </a:ext>
              </a:extLst>
            </p:cNvPr>
            <p:cNvSpPr/>
            <p:nvPr/>
          </p:nvSpPr>
          <p:spPr>
            <a:xfrm>
              <a:off x="710648" y="6924794"/>
              <a:ext cx="252729" cy="64135"/>
            </a:xfrm>
            <a:custGeom>
              <a:avLst/>
              <a:gdLst/>
              <a:ahLst/>
              <a:cxnLst/>
              <a:rect l="l" t="t" r="r" b="b"/>
              <a:pathLst>
                <a:path w="252730" h="64134">
                  <a:moveTo>
                    <a:pt x="0" y="1181"/>
                  </a:moveTo>
                  <a:lnTo>
                    <a:pt x="0" y="33032"/>
                  </a:lnTo>
                  <a:lnTo>
                    <a:pt x="2487" y="44788"/>
                  </a:lnTo>
                  <a:lnTo>
                    <a:pt x="9286" y="54552"/>
                  </a:lnTo>
                  <a:lnTo>
                    <a:pt x="19405" y="61221"/>
                  </a:lnTo>
                  <a:lnTo>
                    <a:pt x="31851" y="63690"/>
                  </a:lnTo>
                  <a:lnTo>
                    <a:pt x="220560" y="63690"/>
                  </a:lnTo>
                  <a:lnTo>
                    <a:pt x="233001" y="61203"/>
                  </a:lnTo>
                  <a:lnTo>
                    <a:pt x="243120" y="54405"/>
                  </a:lnTo>
                  <a:lnTo>
                    <a:pt x="249923" y="44289"/>
                  </a:lnTo>
                  <a:lnTo>
                    <a:pt x="252412" y="31851"/>
                  </a:lnTo>
                  <a:lnTo>
                    <a:pt x="252412" y="0"/>
                  </a:lnTo>
                </a:path>
              </a:pathLst>
            </a:custGeom>
            <a:ln w="11798">
              <a:solidFill>
                <a:srgbClr val="18AAFD"/>
              </a:solidFill>
            </a:ln>
          </p:spPr>
          <p:txBody>
            <a:bodyPr wrap="square" lIns="0" tIns="0" rIns="0" bIns="0" rtlCol="0"/>
            <a:lstStyle/>
            <a:p>
              <a:endParaRPr/>
            </a:p>
          </p:txBody>
        </p:sp>
        <p:sp>
          <p:nvSpPr>
            <p:cNvPr id="17" name="object 30">
              <a:extLst>
                <a:ext uri="{FF2B5EF4-FFF2-40B4-BE49-F238E27FC236}">
                  <a16:creationId xmlns:a16="http://schemas.microsoft.com/office/drawing/2014/main" id="{F53D8442-818C-FF5B-84A7-035EC9936620}"/>
                </a:ext>
              </a:extLst>
            </p:cNvPr>
            <p:cNvSpPr/>
            <p:nvPr/>
          </p:nvSpPr>
          <p:spPr>
            <a:xfrm>
              <a:off x="757828" y="6831617"/>
              <a:ext cx="158115" cy="78105"/>
            </a:xfrm>
            <a:custGeom>
              <a:avLst/>
              <a:gdLst/>
              <a:ahLst/>
              <a:cxnLst/>
              <a:rect l="l" t="t" r="r" b="b"/>
              <a:pathLst>
                <a:path w="158115" h="78104">
                  <a:moveTo>
                    <a:pt x="0" y="0"/>
                  </a:moveTo>
                  <a:lnTo>
                    <a:pt x="79019" y="77851"/>
                  </a:lnTo>
                  <a:lnTo>
                    <a:pt x="158051" y="0"/>
                  </a:lnTo>
                </a:path>
              </a:pathLst>
            </a:custGeom>
            <a:ln w="11798">
              <a:solidFill>
                <a:srgbClr val="18AAFD"/>
              </a:solidFill>
            </a:ln>
          </p:spPr>
          <p:txBody>
            <a:bodyPr wrap="square" lIns="0" tIns="0" rIns="0" bIns="0" rtlCol="0"/>
            <a:lstStyle/>
            <a:p>
              <a:endParaRPr/>
            </a:p>
          </p:txBody>
        </p:sp>
        <p:sp>
          <p:nvSpPr>
            <p:cNvPr id="18" name="object 31">
              <a:extLst>
                <a:ext uri="{FF2B5EF4-FFF2-40B4-BE49-F238E27FC236}">
                  <a16:creationId xmlns:a16="http://schemas.microsoft.com/office/drawing/2014/main" id="{026B3A0A-8A86-B3B5-CE8E-5E53A6D6E1DC}"/>
                </a:ext>
              </a:extLst>
            </p:cNvPr>
            <p:cNvSpPr/>
            <p:nvPr/>
          </p:nvSpPr>
          <p:spPr>
            <a:xfrm>
              <a:off x="836853" y="6720746"/>
              <a:ext cx="0" cy="189230"/>
            </a:xfrm>
            <a:custGeom>
              <a:avLst/>
              <a:gdLst/>
              <a:ahLst/>
              <a:cxnLst/>
              <a:rect l="l" t="t" r="r" b="b"/>
              <a:pathLst>
                <a:path h="189229">
                  <a:moveTo>
                    <a:pt x="0" y="0"/>
                  </a:moveTo>
                  <a:lnTo>
                    <a:pt x="0" y="188721"/>
                  </a:lnTo>
                </a:path>
              </a:pathLst>
            </a:custGeom>
            <a:ln w="11798">
              <a:solidFill>
                <a:srgbClr val="18AAFD"/>
              </a:solidFill>
            </a:ln>
          </p:spPr>
          <p:txBody>
            <a:bodyPr wrap="square" lIns="0" tIns="0" rIns="0" bIns="0" rtlCol="0"/>
            <a:lstStyle/>
            <a:p>
              <a:endParaRPr/>
            </a:p>
          </p:txBody>
        </p:sp>
      </p:grpSp>
      <p:grpSp>
        <p:nvGrpSpPr>
          <p:cNvPr id="19" name="object 7">
            <a:extLst>
              <a:ext uri="{FF2B5EF4-FFF2-40B4-BE49-F238E27FC236}">
                <a16:creationId xmlns:a16="http://schemas.microsoft.com/office/drawing/2014/main" id="{B0A03F9B-0F0F-DEF5-BF24-9FF5BE514399}"/>
              </a:ext>
            </a:extLst>
          </p:cNvPr>
          <p:cNvGrpSpPr/>
          <p:nvPr/>
        </p:nvGrpSpPr>
        <p:grpSpPr>
          <a:xfrm>
            <a:off x="5909946" y="2513800"/>
            <a:ext cx="271780" cy="284480"/>
            <a:chOff x="759459" y="8157718"/>
            <a:chExt cx="271780" cy="284480"/>
          </a:xfrm>
        </p:grpSpPr>
        <p:pic>
          <p:nvPicPr>
            <p:cNvPr id="20" name="object 8">
              <a:extLst>
                <a:ext uri="{FF2B5EF4-FFF2-40B4-BE49-F238E27FC236}">
                  <a16:creationId xmlns:a16="http://schemas.microsoft.com/office/drawing/2014/main" id="{597EF6C7-7DF9-6FED-CD60-8B906AE20075}"/>
                </a:ext>
              </a:extLst>
            </p:cNvPr>
            <p:cNvPicPr/>
            <p:nvPr/>
          </p:nvPicPr>
          <p:blipFill>
            <a:blip r:embed="rId7" cstate="print"/>
            <a:stretch>
              <a:fillRect/>
            </a:stretch>
          </p:blipFill>
          <p:spPr>
            <a:xfrm>
              <a:off x="759459" y="8157718"/>
              <a:ext cx="271780" cy="81280"/>
            </a:xfrm>
            <a:prstGeom prst="rect">
              <a:avLst/>
            </a:prstGeom>
          </p:spPr>
        </p:pic>
        <p:pic>
          <p:nvPicPr>
            <p:cNvPr id="21" name="object 9">
              <a:extLst>
                <a:ext uri="{FF2B5EF4-FFF2-40B4-BE49-F238E27FC236}">
                  <a16:creationId xmlns:a16="http://schemas.microsoft.com/office/drawing/2014/main" id="{9BB7E3AB-78F9-3115-5F2E-C24575B59EEF}"/>
                </a:ext>
              </a:extLst>
            </p:cNvPr>
            <p:cNvPicPr/>
            <p:nvPr/>
          </p:nvPicPr>
          <p:blipFill>
            <a:blip r:embed="rId8" cstate="print"/>
            <a:stretch>
              <a:fillRect/>
            </a:stretch>
          </p:blipFill>
          <p:spPr>
            <a:xfrm>
              <a:off x="759459" y="8259318"/>
              <a:ext cx="271780" cy="81280"/>
            </a:xfrm>
            <a:prstGeom prst="rect">
              <a:avLst/>
            </a:prstGeom>
          </p:spPr>
        </p:pic>
        <p:pic>
          <p:nvPicPr>
            <p:cNvPr id="22" name="object 10">
              <a:extLst>
                <a:ext uri="{FF2B5EF4-FFF2-40B4-BE49-F238E27FC236}">
                  <a16:creationId xmlns:a16="http://schemas.microsoft.com/office/drawing/2014/main" id="{00145522-FE79-5CB9-DD1C-30BA52680F7E}"/>
                </a:ext>
              </a:extLst>
            </p:cNvPr>
            <p:cNvPicPr/>
            <p:nvPr/>
          </p:nvPicPr>
          <p:blipFill>
            <a:blip r:embed="rId9" cstate="print"/>
            <a:stretch>
              <a:fillRect/>
            </a:stretch>
          </p:blipFill>
          <p:spPr>
            <a:xfrm>
              <a:off x="759459" y="8360918"/>
              <a:ext cx="271780" cy="81280"/>
            </a:xfrm>
            <a:prstGeom prst="rect">
              <a:avLst/>
            </a:prstGeom>
          </p:spPr>
        </p:pic>
      </p:grpSp>
      <p:pic>
        <p:nvPicPr>
          <p:cNvPr id="23" name="object 14">
            <a:extLst>
              <a:ext uri="{FF2B5EF4-FFF2-40B4-BE49-F238E27FC236}">
                <a16:creationId xmlns:a16="http://schemas.microsoft.com/office/drawing/2014/main" id="{29545675-E27D-28F9-F5A3-A736DA122209}"/>
              </a:ext>
            </a:extLst>
          </p:cNvPr>
          <p:cNvPicPr/>
          <p:nvPr/>
        </p:nvPicPr>
        <p:blipFill>
          <a:blip r:embed="rId10" cstate="print"/>
          <a:stretch>
            <a:fillRect/>
          </a:stretch>
        </p:blipFill>
        <p:spPr>
          <a:xfrm>
            <a:off x="6066221" y="3283255"/>
            <a:ext cx="107078" cy="232359"/>
          </a:xfrm>
          <a:prstGeom prst="rect">
            <a:avLst/>
          </a:prstGeom>
        </p:spPr>
      </p:pic>
      <p:sp>
        <p:nvSpPr>
          <p:cNvPr id="24" name="object 15">
            <a:extLst>
              <a:ext uri="{FF2B5EF4-FFF2-40B4-BE49-F238E27FC236}">
                <a16:creationId xmlns:a16="http://schemas.microsoft.com/office/drawing/2014/main" id="{BCE6D495-10BF-A5F8-C549-CA06D464EB7C}"/>
              </a:ext>
            </a:extLst>
          </p:cNvPr>
          <p:cNvSpPr/>
          <p:nvPr/>
        </p:nvSpPr>
        <p:spPr>
          <a:xfrm>
            <a:off x="5898753" y="3283255"/>
            <a:ext cx="127635" cy="251460"/>
          </a:xfrm>
          <a:custGeom>
            <a:avLst/>
            <a:gdLst/>
            <a:ahLst/>
            <a:cxnLst/>
            <a:rect l="l" t="t" r="r" b="b"/>
            <a:pathLst>
              <a:path w="127634" h="251459">
                <a:moveTo>
                  <a:pt x="47180" y="173380"/>
                </a:moveTo>
                <a:lnTo>
                  <a:pt x="15328" y="173380"/>
                </a:lnTo>
                <a:lnTo>
                  <a:pt x="7073" y="173380"/>
                </a:lnTo>
                <a:lnTo>
                  <a:pt x="0" y="166306"/>
                </a:lnTo>
                <a:lnTo>
                  <a:pt x="0" y="158051"/>
                </a:lnTo>
                <a:lnTo>
                  <a:pt x="0" y="95529"/>
                </a:lnTo>
                <a:lnTo>
                  <a:pt x="0" y="86093"/>
                </a:lnTo>
                <a:lnTo>
                  <a:pt x="7073" y="79019"/>
                </a:lnTo>
                <a:lnTo>
                  <a:pt x="15328" y="79019"/>
                </a:lnTo>
                <a:lnTo>
                  <a:pt x="47180" y="79019"/>
                </a:lnTo>
                <a:lnTo>
                  <a:pt x="102616" y="8254"/>
                </a:lnTo>
                <a:lnTo>
                  <a:pt x="106159" y="2349"/>
                </a:lnTo>
                <a:lnTo>
                  <a:pt x="113233" y="0"/>
                </a:lnTo>
                <a:lnTo>
                  <a:pt x="119126" y="2349"/>
                </a:lnTo>
                <a:lnTo>
                  <a:pt x="123850" y="4711"/>
                </a:lnTo>
                <a:lnTo>
                  <a:pt x="126199" y="10617"/>
                </a:lnTo>
                <a:lnTo>
                  <a:pt x="126199" y="15328"/>
                </a:lnTo>
                <a:lnTo>
                  <a:pt x="126199" y="235889"/>
                </a:lnTo>
                <a:lnTo>
                  <a:pt x="127381" y="242963"/>
                </a:lnTo>
                <a:lnTo>
                  <a:pt x="122669" y="248869"/>
                </a:lnTo>
                <a:lnTo>
                  <a:pt x="115595" y="250050"/>
                </a:lnTo>
                <a:lnTo>
                  <a:pt x="109689" y="251231"/>
                </a:lnTo>
                <a:lnTo>
                  <a:pt x="104978" y="247688"/>
                </a:lnTo>
                <a:lnTo>
                  <a:pt x="102616" y="242963"/>
                </a:lnTo>
                <a:lnTo>
                  <a:pt x="47180" y="173380"/>
                </a:lnTo>
              </a:path>
            </a:pathLst>
          </a:custGeom>
          <a:ln w="11798">
            <a:solidFill>
              <a:srgbClr val="18AAFD"/>
            </a:solidFill>
          </a:ln>
        </p:spPr>
        <p:txBody>
          <a:bodyPr wrap="square" lIns="0" tIns="0" rIns="0" bIns="0" rtlCol="0"/>
          <a:lstStyle/>
          <a:p>
            <a:endParaRPr/>
          </a:p>
        </p:txBody>
      </p:sp>
    </p:spTree>
    <p:extLst>
      <p:ext uri="{BB962C8B-B14F-4D97-AF65-F5344CB8AC3E}">
        <p14:creationId xmlns:p14="http://schemas.microsoft.com/office/powerpoint/2010/main" val="139157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5AB77D8-2CAF-4E64-9FF4-AD5C2E0F5E74}"/>
              </a:ext>
            </a:extLst>
          </p:cNvPr>
          <p:cNvSpPr>
            <a:spLocks noGrp="1"/>
          </p:cNvSpPr>
          <p:nvPr>
            <p:ph type="subTitle" idx="1"/>
          </p:nvPr>
        </p:nvSpPr>
        <p:spPr>
          <a:xfrm>
            <a:off x="2145900" y="2193857"/>
            <a:ext cx="4078240" cy="434452"/>
          </a:xfrm>
        </p:spPr>
        <p:txBody>
          <a:bodyPr/>
          <a:lstStyle/>
          <a:p>
            <a:r>
              <a:rPr lang="en-US" dirty="0"/>
              <a:t>NYISO Programs and Products</a:t>
            </a:r>
          </a:p>
        </p:txBody>
      </p:sp>
    </p:spTree>
    <p:extLst>
      <p:ext uri="{BB962C8B-B14F-4D97-AF65-F5344CB8AC3E}">
        <p14:creationId xmlns:p14="http://schemas.microsoft.com/office/powerpoint/2010/main" val="391117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Special Case Resource (SCR)</a:t>
            </a:r>
          </a:p>
        </p:txBody>
      </p:sp>
      <p:sp>
        <p:nvSpPr>
          <p:cNvPr id="3" name="Text Placeholder 3">
            <a:extLst>
              <a:ext uri="{FF2B5EF4-FFF2-40B4-BE49-F238E27FC236}">
                <a16:creationId xmlns:a16="http://schemas.microsoft.com/office/drawing/2014/main" id="{2EB944DF-9A92-C995-26D8-BDDB1CDE9C39}"/>
              </a:ext>
            </a:extLst>
          </p:cNvPr>
          <p:cNvSpPr txBox="1">
            <a:spLocks/>
          </p:cNvSpPr>
          <p:nvPr/>
        </p:nvSpPr>
        <p:spPr>
          <a:xfrm>
            <a:off x="0" y="932350"/>
            <a:ext cx="9143999" cy="36157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lgn="ctr">
              <a:buFont typeface="Arial" panose="020B0604020202020204" pitchFamily="34" charset="0"/>
              <a:buNone/>
            </a:pPr>
            <a:r>
              <a:rPr lang="en-US">
                <a:solidFill>
                  <a:schemeClr val="bg2">
                    <a:lumMod val="50000"/>
                  </a:schemeClr>
                </a:solidFill>
              </a:rPr>
              <a:t>Main NY program administered by the NYISO</a:t>
            </a: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sz="600">
              <a:solidFill>
                <a:schemeClr val="bg2">
                  <a:lumMod val="50000"/>
                </a:schemeClr>
              </a:solidFill>
            </a:endParaRPr>
          </a:p>
          <a:p>
            <a:pPr marL="640026" lvl="2" indent="0" algn="ctr">
              <a:lnSpc>
                <a:spcPct val="100000"/>
              </a:lnSpc>
              <a:spcBef>
                <a:spcPts val="0"/>
              </a:spcBef>
              <a:buFont typeface="Arial" panose="020B0604020202020204" pitchFamily="34" charset="0"/>
              <a:buNone/>
            </a:pPr>
            <a:endParaRPr lang="en-US" sz="500">
              <a:solidFill>
                <a:schemeClr val="bg2">
                  <a:lumMod val="50000"/>
                </a:schemeClr>
              </a:solidFill>
            </a:endParaRPr>
          </a:p>
          <a:p>
            <a:pPr marL="640026" lvl="2" indent="0" algn="ctr">
              <a:lnSpc>
                <a:spcPct val="100000"/>
              </a:lnSpc>
              <a:spcBef>
                <a:spcPts val="0"/>
              </a:spcBef>
              <a:buFont typeface="Arial" panose="020B0604020202020204" pitchFamily="34" charset="0"/>
              <a:buNone/>
            </a:pPr>
            <a:endParaRPr lang="en-US" sz="500">
              <a:solidFill>
                <a:schemeClr val="bg2">
                  <a:lumMod val="50000"/>
                </a:schemeClr>
              </a:solidFill>
            </a:endParaRPr>
          </a:p>
          <a:p>
            <a:pPr lvl="2" algn="ctr">
              <a:lnSpc>
                <a:spcPct val="100000"/>
              </a:lnSpc>
              <a:spcBef>
                <a:spcPts val="0"/>
              </a:spcBef>
            </a:pPr>
            <a:endParaRPr lang="en-US" sz="500" dirty="0">
              <a:solidFill>
                <a:schemeClr val="bg2">
                  <a:lumMod val="50000"/>
                </a:schemeClr>
              </a:solidFill>
            </a:endParaRPr>
          </a:p>
        </p:txBody>
      </p:sp>
      <p:graphicFrame>
        <p:nvGraphicFramePr>
          <p:cNvPr id="4" name="Table 6">
            <a:extLst>
              <a:ext uri="{FF2B5EF4-FFF2-40B4-BE49-F238E27FC236}">
                <a16:creationId xmlns:a16="http://schemas.microsoft.com/office/drawing/2014/main" id="{14454682-02DB-444E-12A8-294B15D29A18}"/>
              </a:ext>
            </a:extLst>
          </p:cNvPr>
          <p:cNvGraphicFramePr>
            <a:graphicFrameLocks noGrp="1"/>
          </p:cNvGraphicFramePr>
          <p:nvPr>
            <p:extLst>
              <p:ext uri="{D42A27DB-BD31-4B8C-83A1-F6EECF244321}">
                <p14:modId xmlns:p14="http://schemas.microsoft.com/office/powerpoint/2010/main" val="2180855741"/>
              </p:ext>
            </p:extLst>
          </p:nvPr>
        </p:nvGraphicFramePr>
        <p:xfrm>
          <a:off x="699529" y="1435272"/>
          <a:ext cx="7744941" cy="2967452"/>
        </p:xfrm>
        <a:graphic>
          <a:graphicData uri="http://schemas.openxmlformats.org/drawingml/2006/table">
            <a:tbl>
              <a:tblPr firstRow="1" bandRow="1">
                <a:tableStyleId>{8799B23B-EC83-4686-B30A-512413B5E67A}</a:tableStyleId>
              </a:tblPr>
              <a:tblGrid>
                <a:gridCol w="2456130">
                  <a:extLst>
                    <a:ext uri="{9D8B030D-6E8A-4147-A177-3AD203B41FA5}">
                      <a16:colId xmlns:a16="http://schemas.microsoft.com/office/drawing/2014/main" val="3124199048"/>
                    </a:ext>
                  </a:extLst>
                </a:gridCol>
                <a:gridCol w="5288811">
                  <a:extLst>
                    <a:ext uri="{9D8B030D-6E8A-4147-A177-3AD203B41FA5}">
                      <a16:colId xmlns:a16="http://schemas.microsoft.com/office/drawing/2014/main" val="3442223287"/>
                    </a:ext>
                  </a:extLst>
                </a:gridCol>
              </a:tblGrid>
              <a:tr h="340022">
                <a:tc>
                  <a:txBody>
                    <a:bodyPr/>
                    <a:lstStyle/>
                    <a:p>
                      <a:r>
                        <a:rPr lang="en-US" sz="1200" b="1" dirty="0">
                          <a:solidFill>
                            <a:schemeClr val="bg1"/>
                          </a:solidFill>
                        </a:rPr>
                        <a:t>Program</a:t>
                      </a:r>
                    </a:p>
                  </a:txBody>
                  <a:tcPr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2"/>
                    </a:solidFill>
                  </a:tcPr>
                </a:tc>
                <a:tc>
                  <a:txBody>
                    <a:bodyPr/>
                    <a:lstStyle/>
                    <a:p>
                      <a:r>
                        <a:rPr lang="en-US" sz="1200" b="1" i="0" dirty="0">
                          <a:solidFill>
                            <a:schemeClr val="bg1"/>
                          </a:solidFill>
                        </a:rPr>
                        <a:t>Special Case Resource (SCR)</a:t>
                      </a:r>
                    </a:p>
                  </a:txBody>
                  <a:tcPr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969310840"/>
                  </a:ext>
                </a:extLst>
              </a:tr>
              <a:tr h="375213">
                <a:tc>
                  <a:txBody>
                    <a:bodyPr/>
                    <a:lstStyle/>
                    <a:p>
                      <a:r>
                        <a:rPr lang="en-US" sz="1200" b="0" dirty="0">
                          <a:solidFill>
                            <a:schemeClr val="accent2"/>
                          </a:solidFill>
                        </a:rPr>
                        <a:t>Duration/Seasons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b="1" dirty="0">
                          <a:solidFill>
                            <a:schemeClr val="bg2">
                              <a:lumMod val="50000"/>
                            </a:schemeClr>
                          </a:solidFill>
                        </a:rPr>
                        <a:t>Summer</a:t>
                      </a:r>
                      <a:r>
                        <a:rPr lang="en-US" sz="1000" dirty="0">
                          <a:solidFill>
                            <a:schemeClr val="bg2">
                              <a:lumMod val="50000"/>
                            </a:schemeClr>
                          </a:solidFill>
                        </a:rPr>
                        <a:t>: May - October</a:t>
                      </a:r>
                    </a:p>
                    <a:p>
                      <a:r>
                        <a:rPr lang="en-US" sz="1000" b="1" dirty="0">
                          <a:solidFill>
                            <a:schemeClr val="bg2">
                              <a:lumMod val="50000"/>
                            </a:schemeClr>
                          </a:solidFill>
                        </a:rPr>
                        <a:t>Winter</a:t>
                      </a:r>
                      <a:r>
                        <a:rPr lang="en-US" sz="1000" dirty="0">
                          <a:solidFill>
                            <a:schemeClr val="bg2">
                              <a:lumMod val="50000"/>
                            </a:schemeClr>
                          </a:solidFill>
                        </a:rPr>
                        <a:t>: November - April</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55657078"/>
                  </a:ext>
                </a:extLst>
              </a:tr>
              <a:tr h="305137">
                <a:tc>
                  <a:txBody>
                    <a:bodyPr/>
                    <a:lstStyle/>
                    <a:p>
                      <a:r>
                        <a:rPr lang="en-US" sz="1200" b="0" dirty="0">
                          <a:solidFill>
                            <a:schemeClr val="accent2"/>
                          </a:solidFill>
                        </a:rPr>
                        <a:t>Call-Hour Window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b="0" dirty="0">
                          <a:solidFill>
                            <a:schemeClr val="bg2">
                              <a:lumMod val="50000"/>
                            </a:schemeClr>
                          </a:solidFill>
                        </a:rPr>
                        <a:t>24/7 Monday through Sunday, excluding holidays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68930945"/>
                  </a:ext>
                </a:extLst>
              </a:tr>
              <a:tr h="258147">
                <a:tc>
                  <a:txBody>
                    <a:bodyPr/>
                    <a:lstStyle/>
                    <a:p>
                      <a:r>
                        <a:rPr lang="en-US" sz="1200" b="0" dirty="0">
                          <a:solidFill>
                            <a:schemeClr val="accent2"/>
                          </a:solidFill>
                        </a:rPr>
                        <a:t>Baseline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dirty="0">
                          <a:solidFill>
                            <a:schemeClr val="bg2">
                              <a:lumMod val="50000"/>
                            </a:schemeClr>
                          </a:solidFill>
                        </a:rPr>
                        <a:t>ACL (Average Coincidental Load); Static</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8482882"/>
                  </a:ext>
                </a:extLst>
              </a:tr>
              <a:tr h="258147">
                <a:tc>
                  <a:txBody>
                    <a:bodyPr/>
                    <a:lstStyle/>
                    <a:p>
                      <a:r>
                        <a:rPr lang="en-US" sz="1200" b="0" dirty="0">
                          <a:solidFill>
                            <a:schemeClr val="accent2"/>
                          </a:solidFill>
                        </a:rPr>
                        <a:t>Event Trigger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dirty="0">
                          <a:solidFill>
                            <a:schemeClr val="bg2">
                              <a:lumMod val="50000"/>
                            </a:schemeClr>
                          </a:solidFill>
                        </a:rPr>
                        <a:t>Grid Conditions/System Peaks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7056969"/>
                  </a:ext>
                </a:extLst>
              </a:tr>
              <a:tr h="258147">
                <a:tc>
                  <a:txBody>
                    <a:bodyPr/>
                    <a:lstStyle/>
                    <a:p>
                      <a:r>
                        <a:rPr lang="en-US" sz="1200" b="0" dirty="0">
                          <a:solidFill>
                            <a:schemeClr val="accent2"/>
                          </a:solidFill>
                        </a:rPr>
                        <a:t>Event Limits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dirty="0">
                          <a:solidFill>
                            <a:schemeClr val="bg2">
                              <a:lumMod val="50000"/>
                            </a:schemeClr>
                          </a:solidFill>
                        </a:rPr>
                        <a:t>Unlimited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14777779"/>
                  </a:ext>
                </a:extLst>
              </a:tr>
              <a:tr h="254675">
                <a:tc>
                  <a:txBody>
                    <a:bodyPr/>
                    <a:lstStyle/>
                    <a:p>
                      <a:r>
                        <a:rPr lang="en-US" sz="1200" b="0" dirty="0">
                          <a:solidFill>
                            <a:schemeClr val="accent2"/>
                          </a:solidFill>
                        </a:rPr>
                        <a:t>Event Notice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dirty="0">
                          <a:solidFill>
                            <a:schemeClr val="bg2">
                              <a:lumMod val="50000"/>
                            </a:schemeClr>
                          </a:solidFill>
                        </a:rPr>
                        <a:t>Day-ahead standby by 3:00 P.M. or 24-hours; 2-hour day-of confirmation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24458324"/>
                  </a:ext>
                </a:extLst>
              </a:tr>
              <a:tr h="280133">
                <a:tc>
                  <a:txBody>
                    <a:bodyPr/>
                    <a:lstStyle/>
                    <a:p>
                      <a:r>
                        <a:rPr lang="en-US" sz="1200" b="0" dirty="0">
                          <a:solidFill>
                            <a:schemeClr val="accent2"/>
                          </a:solidFill>
                        </a:rPr>
                        <a:t>Event Duration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r>
                        <a:rPr lang="en-US" sz="1000" b="0" dirty="0">
                          <a:solidFill>
                            <a:schemeClr val="bg2">
                              <a:lumMod val="50000"/>
                            </a:schemeClr>
                          </a:solidFill>
                        </a:rPr>
                        <a:t>Unlimited</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96432943"/>
                  </a:ext>
                </a:extLst>
              </a:tr>
              <a:tr h="263485">
                <a:tc>
                  <a:txBody>
                    <a:bodyPr/>
                    <a:lstStyle/>
                    <a:p>
                      <a:r>
                        <a:rPr lang="en-US" sz="1200" b="1" dirty="0">
                          <a:solidFill>
                            <a:schemeClr val="accent2"/>
                          </a:solidFill>
                        </a:rPr>
                        <a:t>Test Requirement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lumMod val="95000"/>
                      </a:schemeClr>
                    </a:solidFill>
                  </a:tcPr>
                </a:tc>
                <a:tc>
                  <a:txBody>
                    <a:bodyPr/>
                    <a:lstStyle/>
                    <a:p>
                      <a:pPr marL="228600" indent="-228600">
                        <a:buAutoNum type="arabicParenBoth"/>
                      </a:pPr>
                      <a:r>
                        <a:rPr lang="en-US" sz="1000" dirty="0">
                          <a:solidFill>
                            <a:schemeClr val="bg2">
                              <a:lumMod val="50000"/>
                            </a:schemeClr>
                          </a:solidFill>
                        </a:rPr>
                        <a:t>1-hour test in each season</a:t>
                      </a:r>
                    </a:p>
                    <a:p>
                      <a:pPr marL="628612" lvl="1" indent="-171450">
                        <a:buFont typeface="Arial" panose="020B0604020202020204" pitchFamily="34" charset="0"/>
                        <a:buChar char="•"/>
                      </a:pPr>
                      <a:r>
                        <a:rPr lang="en-US" sz="1000" dirty="0">
                          <a:solidFill>
                            <a:schemeClr val="bg2">
                              <a:lumMod val="50000"/>
                            </a:schemeClr>
                          </a:solidFill>
                        </a:rPr>
                        <a:t>Summer: between August 15 – September 7 </a:t>
                      </a:r>
                    </a:p>
                    <a:p>
                      <a:pPr marL="628612" lvl="1" indent="-171450">
                        <a:buFont typeface="Arial" panose="020B0604020202020204" pitchFamily="34" charset="0"/>
                        <a:buChar char="•"/>
                      </a:pPr>
                      <a:r>
                        <a:rPr lang="en-US" sz="1000" dirty="0">
                          <a:solidFill>
                            <a:schemeClr val="bg2">
                              <a:lumMod val="50000"/>
                            </a:schemeClr>
                          </a:solidFill>
                        </a:rPr>
                        <a:t>Winter: between February 15 – March 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5924751"/>
                  </a:ext>
                </a:extLst>
              </a:tr>
            </a:tbl>
          </a:graphicData>
        </a:graphic>
      </p:graphicFrame>
    </p:spTree>
    <p:extLst>
      <p:ext uri="{BB962C8B-B14F-4D97-AF65-F5344CB8AC3E}">
        <p14:creationId xmlns:p14="http://schemas.microsoft.com/office/powerpoint/2010/main" val="98041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Event History: SCR</a:t>
            </a:r>
          </a:p>
        </p:txBody>
      </p:sp>
      <p:sp>
        <p:nvSpPr>
          <p:cNvPr id="3" name="Rectangle 2">
            <a:extLst>
              <a:ext uri="{FF2B5EF4-FFF2-40B4-BE49-F238E27FC236}">
                <a16:creationId xmlns:a16="http://schemas.microsoft.com/office/drawing/2014/main" id="{7961EBD5-8BC3-A2F8-9F4C-4FB6F6A18A73}"/>
              </a:ext>
            </a:extLst>
          </p:cNvPr>
          <p:cNvSpPr/>
          <p:nvPr/>
        </p:nvSpPr>
        <p:spPr>
          <a:xfrm>
            <a:off x="6651757" y="1967167"/>
            <a:ext cx="2152363" cy="646331"/>
          </a:xfrm>
          <a:prstGeom prst="rect">
            <a:avLst/>
          </a:prstGeom>
        </p:spPr>
        <p:txBody>
          <a:bodyPr wrap="square">
            <a:spAutoFit/>
          </a:bodyPr>
          <a:lstStyle/>
          <a:p>
            <a:r>
              <a:rPr lang="en-US" sz="1400" dirty="0"/>
              <a:t>Zone F</a:t>
            </a:r>
          </a:p>
          <a:p>
            <a:pPr marL="285750" indent="-285750">
              <a:buFont typeface="Arial" panose="020B0604020202020204" pitchFamily="34" charset="0"/>
              <a:buChar char="•"/>
            </a:pPr>
            <a:r>
              <a:rPr lang="en-US" sz="1100" dirty="0"/>
              <a:t>7/19</a:t>
            </a:r>
            <a:r>
              <a:rPr lang="en-US" sz="1100" dirty="0">
                <a:sym typeface="Wingdings" panose="05000000000000000000" pitchFamily="2" charset="2"/>
              </a:rPr>
              <a:t>  6hrs</a:t>
            </a:r>
          </a:p>
          <a:p>
            <a:pPr marL="285750" indent="-285750">
              <a:buFont typeface="Arial" panose="020B0604020202020204" pitchFamily="34" charset="0"/>
              <a:buChar char="•"/>
            </a:pPr>
            <a:r>
              <a:rPr lang="en-US" sz="1100" dirty="0">
                <a:sym typeface="Wingdings" panose="05000000000000000000" pitchFamily="2" charset="2"/>
              </a:rPr>
              <a:t>7/20  7hrs</a:t>
            </a:r>
            <a:endParaRPr lang="en-US" sz="1100" dirty="0"/>
          </a:p>
        </p:txBody>
      </p:sp>
      <p:grpSp>
        <p:nvGrpSpPr>
          <p:cNvPr id="4" name="Group 3">
            <a:extLst>
              <a:ext uri="{FF2B5EF4-FFF2-40B4-BE49-F238E27FC236}">
                <a16:creationId xmlns:a16="http://schemas.microsoft.com/office/drawing/2014/main" id="{BACF4787-4E72-266F-1FA5-2CBEEAC822B6}"/>
              </a:ext>
            </a:extLst>
          </p:cNvPr>
          <p:cNvGrpSpPr/>
          <p:nvPr/>
        </p:nvGrpSpPr>
        <p:grpSpPr>
          <a:xfrm>
            <a:off x="426282" y="1153214"/>
            <a:ext cx="8309218" cy="3206628"/>
            <a:chOff x="426282" y="1153214"/>
            <a:chExt cx="8176287" cy="3206628"/>
          </a:xfrm>
        </p:grpSpPr>
        <p:sp>
          <p:nvSpPr>
            <p:cNvPr id="5" name="Rectangle 4">
              <a:extLst>
                <a:ext uri="{FF2B5EF4-FFF2-40B4-BE49-F238E27FC236}">
                  <a16:creationId xmlns:a16="http://schemas.microsoft.com/office/drawing/2014/main" id="{3EA52FFA-37F4-28B1-5E3D-2AE1D8C6E970}"/>
                </a:ext>
              </a:extLst>
            </p:cNvPr>
            <p:cNvSpPr/>
            <p:nvPr/>
          </p:nvSpPr>
          <p:spPr>
            <a:xfrm>
              <a:off x="426282" y="1159442"/>
              <a:ext cx="2611913" cy="3200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Rectangle 5">
              <a:extLst>
                <a:ext uri="{FF2B5EF4-FFF2-40B4-BE49-F238E27FC236}">
                  <a16:creationId xmlns:a16="http://schemas.microsoft.com/office/drawing/2014/main" id="{3472906A-8C96-A8DC-0F23-90277AE657E8}"/>
                </a:ext>
              </a:extLst>
            </p:cNvPr>
            <p:cNvSpPr/>
            <p:nvPr/>
          </p:nvSpPr>
          <p:spPr>
            <a:xfrm>
              <a:off x="3131813" y="1159442"/>
              <a:ext cx="2689354" cy="3200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D58380A5-5FC5-464B-AD18-DC2DA89173E4}"/>
                </a:ext>
              </a:extLst>
            </p:cNvPr>
            <p:cNvSpPr/>
            <p:nvPr/>
          </p:nvSpPr>
          <p:spPr>
            <a:xfrm>
              <a:off x="5913215" y="1153214"/>
              <a:ext cx="2689354" cy="3200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8" name="Rectangle 7">
            <a:extLst>
              <a:ext uri="{FF2B5EF4-FFF2-40B4-BE49-F238E27FC236}">
                <a16:creationId xmlns:a16="http://schemas.microsoft.com/office/drawing/2014/main" id="{E0D0BFF5-9557-9189-6539-49448C121667}"/>
              </a:ext>
            </a:extLst>
          </p:cNvPr>
          <p:cNvSpPr/>
          <p:nvPr/>
        </p:nvSpPr>
        <p:spPr>
          <a:xfrm>
            <a:off x="1071843" y="1986184"/>
            <a:ext cx="1239377"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accent2"/>
                </a:solidFill>
                <a:effectLst/>
                <a:uLnTx/>
                <a:uFillTx/>
                <a:latin typeface="Verdana" pitchFamily="34" charset="0"/>
                <a:ea typeface="ＭＳ Ｐゴシック" pitchFamily="34" charset="-128"/>
                <a:cs typeface="+mn-cs"/>
              </a:rPr>
              <a:t>1-Hour Test</a:t>
            </a:r>
          </a:p>
        </p:txBody>
      </p:sp>
      <p:sp>
        <p:nvSpPr>
          <p:cNvPr id="9" name="TextBox 8">
            <a:extLst>
              <a:ext uri="{FF2B5EF4-FFF2-40B4-BE49-F238E27FC236}">
                <a16:creationId xmlns:a16="http://schemas.microsoft.com/office/drawing/2014/main" id="{08EC6971-80A0-B8EB-E8D9-3596A03671BA}"/>
              </a:ext>
            </a:extLst>
          </p:cNvPr>
          <p:cNvSpPr txBox="1"/>
          <p:nvPr/>
        </p:nvSpPr>
        <p:spPr>
          <a:xfrm>
            <a:off x="414183" y="1317349"/>
            <a:ext cx="265437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Verdana" pitchFamily="34" charset="0"/>
                <a:ea typeface="ＭＳ Ｐゴシック" pitchFamily="34" charset="-128"/>
                <a:cs typeface="+mn-cs"/>
              </a:rPr>
              <a:t>2021</a:t>
            </a:r>
          </a:p>
        </p:txBody>
      </p:sp>
      <p:sp>
        <p:nvSpPr>
          <p:cNvPr id="10" name="TextBox 9">
            <a:extLst>
              <a:ext uri="{FF2B5EF4-FFF2-40B4-BE49-F238E27FC236}">
                <a16:creationId xmlns:a16="http://schemas.microsoft.com/office/drawing/2014/main" id="{9300878E-1B6B-DDE0-8B6F-735AD224797D}"/>
              </a:ext>
            </a:extLst>
          </p:cNvPr>
          <p:cNvSpPr txBox="1"/>
          <p:nvPr/>
        </p:nvSpPr>
        <p:spPr>
          <a:xfrm>
            <a:off x="3295147" y="1314291"/>
            <a:ext cx="253039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Verdana" pitchFamily="34" charset="0"/>
                <a:ea typeface="ＭＳ Ｐゴシック" pitchFamily="34" charset="-128"/>
                <a:cs typeface="+mn-cs"/>
              </a:rPr>
              <a:t>2022</a:t>
            </a:r>
          </a:p>
        </p:txBody>
      </p:sp>
      <p:sp>
        <p:nvSpPr>
          <p:cNvPr id="11" name="Rectangle 10">
            <a:extLst>
              <a:ext uri="{FF2B5EF4-FFF2-40B4-BE49-F238E27FC236}">
                <a16:creationId xmlns:a16="http://schemas.microsoft.com/office/drawing/2014/main" id="{18D180B5-0EF4-E4C4-DF38-C840364985A1}"/>
              </a:ext>
            </a:extLst>
          </p:cNvPr>
          <p:cNvSpPr/>
          <p:nvPr/>
        </p:nvSpPr>
        <p:spPr>
          <a:xfrm>
            <a:off x="3851435" y="1975872"/>
            <a:ext cx="1239377"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accent2"/>
                </a:solidFill>
                <a:effectLst/>
                <a:uLnTx/>
                <a:uFillTx/>
                <a:latin typeface="Verdana" pitchFamily="34" charset="0"/>
                <a:ea typeface="ＭＳ Ｐゴシック" pitchFamily="34" charset="-128"/>
                <a:cs typeface="+mn-cs"/>
              </a:rPr>
              <a:t>1-Hour Test</a:t>
            </a:r>
          </a:p>
        </p:txBody>
      </p:sp>
      <p:sp>
        <p:nvSpPr>
          <p:cNvPr id="12" name="Rectangle 11">
            <a:extLst>
              <a:ext uri="{FF2B5EF4-FFF2-40B4-BE49-F238E27FC236}">
                <a16:creationId xmlns:a16="http://schemas.microsoft.com/office/drawing/2014/main" id="{6A64ABB6-0263-7724-CB13-2E89BA296DF1}"/>
              </a:ext>
            </a:extLst>
          </p:cNvPr>
          <p:cNvSpPr/>
          <p:nvPr/>
        </p:nvSpPr>
        <p:spPr>
          <a:xfrm>
            <a:off x="3781050" y="2297729"/>
            <a:ext cx="2068571" cy="461665"/>
          </a:xfrm>
          <a:prstGeom prst="rect">
            <a:avLst/>
          </a:prstGeom>
        </p:spPr>
        <p:txBody>
          <a:bodyPr wrap="square">
            <a:spAutoFit/>
          </a:bodyPr>
          <a:lstStyle/>
          <a:p>
            <a:pPr marL="171450" indent="-171450">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rPr>
              <a:t>February</a:t>
            </a:r>
            <a:r>
              <a:rPr lang="en-US" sz="1200" dirty="0">
                <a:solidFill>
                  <a:srgbClr val="000000"/>
                </a:solidFill>
              </a:rPr>
              <a:t> 16</a:t>
            </a:r>
            <a:endPar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rPr>
              <a:t>August 24</a:t>
            </a:r>
          </a:p>
        </p:txBody>
      </p:sp>
      <p:sp>
        <p:nvSpPr>
          <p:cNvPr id="13" name="TextBox 12">
            <a:extLst>
              <a:ext uri="{FF2B5EF4-FFF2-40B4-BE49-F238E27FC236}">
                <a16:creationId xmlns:a16="http://schemas.microsoft.com/office/drawing/2014/main" id="{A891D985-5F52-5F5C-4B6B-4E75FBA2B3A3}"/>
              </a:ext>
            </a:extLst>
          </p:cNvPr>
          <p:cNvSpPr txBox="1"/>
          <p:nvPr/>
        </p:nvSpPr>
        <p:spPr>
          <a:xfrm>
            <a:off x="6093327" y="1308063"/>
            <a:ext cx="2530395"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Verdana" pitchFamily="34" charset="0"/>
                <a:ea typeface="ＭＳ Ｐゴシック" pitchFamily="34" charset="-128"/>
                <a:cs typeface="+mn-cs"/>
              </a:rPr>
              <a:t>2023</a:t>
            </a:r>
          </a:p>
        </p:txBody>
      </p:sp>
      <p:sp>
        <p:nvSpPr>
          <p:cNvPr id="14" name="Rectangle 13">
            <a:extLst>
              <a:ext uri="{FF2B5EF4-FFF2-40B4-BE49-F238E27FC236}">
                <a16:creationId xmlns:a16="http://schemas.microsoft.com/office/drawing/2014/main" id="{3D75C8A8-95FF-86A1-5FA2-80B24E78BE01}"/>
              </a:ext>
            </a:extLst>
          </p:cNvPr>
          <p:cNvSpPr/>
          <p:nvPr/>
        </p:nvSpPr>
        <p:spPr>
          <a:xfrm>
            <a:off x="6658464" y="1978353"/>
            <a:ext cx="1239377" cy="30777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accent2"/>
                </a:solidFill>
                <a:effectLst/>
                <a:uLnTx/>
                <a:uFillTx/>
                <a:latin typeface="Verdana" pitchFamily="34" charset="0"/>
                <a:ea typeface="ＭＳ Ｐゴシック" pitchFamily="34" charset="-128"/>
                <a:cs typeface="+mn-cs"/>
              </a:rPr>
              <a:t>1-Hour Test</a:t>
            </a:r>
          </a:p>
        </p:txBody>
      </p:sp>
      <p:sp>
        <p:nvSpPr>
          <p:cNvPr id="15" name="Rectangle 14">
            <a:extLst>
              <a:ext uri="{FF2B5EF4-FFF2-40B4-BE49-F238E27FC236}">
                <a16:creationId xmlns:a16="http://schemas.microsoft.com/office/drawing/2014/main" id="{2FED5DB4-8026-E24B-9632-A2E0C992AC4D}"/>
              </a:ext>
            </a:extLst>
          </p:cNvPr>
          <p:cNvSpPr/>
          <p:nvPr/>
        </p:nvSpPr>
        <p:spPr>
          <a:xfrm>
            <a:off x="6617552" y="2301518"/>
            <a:ext cx="2068571" cy="646331"/>
          </a:xfrm>
          <a:prstGeom prst="rect">
            <a:avLst/>
          </a:prstGeom>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rPr>
              <a:t>February</a:t>
            </a:r>
            <a:r>
              <a:rPr lang="en-US" sz="1200" dirty="0">
                <a:solidFill>
                  <a:srgbClr val="000000"/>
                </a:solidFill>
              </a:rPr>
              <a:t> 22</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rPr>
              <a:t>August 30</a:t>
            </a:r>
          </a:p>
          <a:p>
            <a:pPr marR="0" lvl="0" algn="l" defTabSz="914400" rtl="0" eaLnBrk="1" fontAlgn="base" latinLnBrk="0" hangingPunct="1">
              <a:lnSpc>
                <a:spcPct val="100000"/>
              </a:lnSpc>
              <a:spcBef>
                <a:spcPct val="0"/>
              </a:spcBef>
              <a:spcAft>
                <a:spcPct val="0"/>
              </a:spcAft>
              <a:buClrTx/>
              <a:buSzTx/>
              <a:tabLst/>
              <a:defRPr/>
            </a:pPr>
            <a:endPar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endParaRPr>
          </a:p>
        </p:txBody>
      </p:sp>
      <p:cxnSp>
        <p:nvCxnSpPr>
          <p:cNvPr id="16" name="Straight Connector 15">
            <a:extLst>
              <a:ext uri="{FF2B5EF4-FFF2-40B4-BE49-F238E27FC236}">
                <a16:creationId xmlns:a16="http://schemas.microsoft.com/office/drawing/2014/main" id="{99211453-3098-0ED5-DEA0-B4B1552DF0EE}"/>
              </a:ext>
            </a:extLst>
          </p:cNvPr>
          <p:cNvCxnSpPr>
            <a:cxnSpLocks/>
          </p:cNvCxnSpPr>
          <p:nvPr/>
        </p:nvCxnSpPr>
        <p:spPr>
          <a:xfrm>
            <a:off x="536895" y="1754552"/>
            <a:ext cx="2449586" cy="0"/>
          </a:xfrm>
          <a:prstGeom prst="line">
            <a:avLst/>
          </a:prstGeom>
          <a:ln w="1905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425651-2102-E5B7-71A8-51066BA3F7B5}"/>
              </a:ext>
            </a:extLst>
          </p:cNvPr>
          <p:cNvCxnSpPr>
            <a:cxnSpLocks/>
          </p:cNvCxnSpPr>
          <p:nvPr/>
        </p:nvCxnSpPr>
        <p:spPr>
          <a:xfrm>
            <a:off x="3295842" y="1754552"/>
            <a:ext cx="2449586" cy="0"/>
          </a:xfrm>
          <a:prstGeom prst="line">
            <a:avLst/>
          </a:prstGeom>
          <a:ln w="1905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9D76BD-4935-775E-394E-54A2392C7DAF}"/>
              </a:ext>
            </a:extLst>
          </p:cNvPr>
          <p:cNvCxnSpPr>
            <a:cxnSpLocks/>
          </p:cNvCxnSpPr>
          <p:nvPr/>
        </p:nvCxnSpPr>
        <p:spPr>
          <a:xfrm>
            <a:off x="6115413" y="1762941"/>
            <a:ext cx="2449586" cy="0"/>
          </a:xfrm>
          <a:prstGeom prst="line">
            <a:avLst/>
          </a:prstGeom>
          <a:ln w="19050" cap="rnd">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C48D7AD2-7338-E7C2-5C49-E7A2FEFBAB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688" y="2906178"/>
            <a:ext cx="519725" cy="519725"/>
          </a:xfrm>
          <a:prstGeom prst="rect">
            <a:avLst/>
          </a:prstGeom>
        </p:spPr>
      </p:pic>
      <p:pic>
        <p:nvPicPr>
          <p:cNvPr id="20" name="Graphic 19">
            <a:extLst>
              <a:ext uri="{FF2B5EF4-FFF2-40B4-BE49-F238E27FC236}">
                <a16:creationId xmlns:a16="http://schemas.microsoft.com/office/drawing/2014/main" id="{FF84D2A1-D5D7-E44A-EAC7-629902FD89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25849" y="2906178"/>
            <a:ext cx="519725" cy="519725"/>
          </a:xfrm>
          <a:prstGeom prst="rect">
            <a:avLst/>
          </a:prstGeom>
        </p:spPr>
      </p:pic>
      <p:pic>
        <p:nvPicPr>
          <p:cNvPr id="21" name="Graphic 20">
            <a:extLst>
              <a:ext uri="{FF2B5EF4-FFF2-40B4-BE49-F238E27FC236}">
                <a16:creationId xmlns:a16="http://schemas.microsoft.com/office/drawing/2014/main" id="{FBA9C91A-0579-E2F9-E5B0-59EAFD4680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0022" y="2914887"/>
            <a:ext cx="519725" cy="519725"/>
          </a:xfrm>
          <a:prstGeom prst="rect">
            <a:avLst/>
          </a:prstGeom>
        </p:spPr>
      </p:pic>
      <p:sp>
        <p:nvSpPr>
          <p:cNvPr id="22" name="Rectangle 21">
            <a:extLst>
              <a:ext uri="{FF2B5EF4-FFF2-40B4-BE49-F238E27FC236}">
                <a16:creationId xmlns:a16="http://schemas.microsoft.com/office/drawing/2014/main" id="{BA2579B1-2A33-6E79-E8FF-48B0B2428833}"/>
              </a:ext>
            </a:extLst>
          </p:cNvPr>
          <p:cNvSpPr/>
          <p:nvPr/>
        </p:nvSpPr>
        <p:spPr>
          <a:xfrm>
            <a:off x="6711392" y="2926604"/>
            <a:ext cx="2152363" cy="738664"/>
          </a:xfrm>
          <a:prstGeom prst="rect">
            <a:avLst/>
          </a:prstGeom>
        </p:spPr>
        <p:txBody>
          <a:bodyPr wrap="square">
            <a:spAutoFit/>
          </a:bodyPr>
          <a:lstStyle/>
          <a:p>
            <a:r>
              <a:rPr lang="en-US" sz="1400" dirty="0">
                <a:solidFill>
                  <a:schemeClr val="accent2"/>
                </a:solidFill>
              </a:rPr>
              <a:t>No Emergency </a:t>
            </a:r>
          </a:p>
          <a:p>
            <a:r>
              <a:rPr lang="en-US" sz="1400" dirty="0">
                <a:solidFill>
                  <a:schemeClr val="accent2"/>
                </a:solidFill>
              </a:rPr>
              <a:t>Events</a:t>
            </a:r>
          </a:p>
          <a:p>
            <a:endParaRPr lang="en-US" sz="1400" dirty="0">
              <a:solidFill>
                <a:schemeClr val="accent2"/>
              </a:solidFill>
            </a:endParaRPr>
          </a:p>
        </p:txBody>
      </p:sp>
      <p:pic>
        <p:nvPicPr>
          <p:cNvPr id="23" name="Graphic 22">
            <a:extLst>
              <a:ext uri="{FF2B5EF4-FFF2-40B4-BE49-F238E27FC236}">
                <a16:creationId xmlns:a16="http://schemas.microsoft.com/office/drawing/2014/main" id="{73E4BA8A-FFDA-8577-FF19-60A5CF19B5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898" y="1987272"/>
            <a:ext cx="304800" cy="304800"/>
          </a:xfrm>
          <a:prstGeom prst="rect">
            <a:avLst/>
          </a:prstGeom>
        </p:spPr>
      </p:pic>
      <p:pic>
        <p:nvPicPr>
          <p:cNvPr id="24" name="Graphic 23">
            <a:extLst>
              <a:ext uri="{FF2B5EF4-FFF2-40B4-BE49-F238E27FC236}">
                <a16:creationId xmlns:a16="http://schemas.microsoft.com/office/drawing/2014/main" id="{361317AB-980B-C00C-FAEA-2FF4A0C6A8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8964" y="1987272"/>
            <a:ext cx="304800" cy="304800"/>
          </a:xfrm>
          <a:prstGeom prst="rect">
            <a:avLst/>
          </a:prstGeom>
        </p:spPr>
      </p:pic>
      <p:pic>
        <p:nvPicPr>
          <p:cNvPr id="25" name="Graphic 24">
            <a:extLst>
              <a:ext uri="{FF2B5EF4-FFF2-40B4-BE49-F238E27FC236}">
                <a16:creationId xmlns:a16="http://schemas.microsoft.com/office/drawing/2014/main" id="{2EEDA79F-C2BE-CFAD-1978-7403DD340B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1107" y="1995364"/>
            <a:ext cx="304800" cy="304800"/>
          </a:xfrm>
          <a:prstGeom prst="rect">
            <a:avLst/>
          </a:prstGeom>
        </p:spPr>
      </p:pic>
      <p:sp>
        <p:nvSpPr>
          <p:cNvPr id="26" name="Rectangle 25">
            <a:extLst>
              <a:ext uri="{FF2B5EF4-FFF2-40B4-BE49-F238E27FC236}">
                <a16:creationId xmlns:a16="http://schemas.microsoft.com/office/drawing/2014/main" id="{70E7A988-F266-86A0-F767-265DCF79C534}"/>
              </a:ext>
            </a:extLst>
          </p:cNvPr>
          <p:cNvSpPr/>
          <p:nvPr/>
        </p:nvSpPr>
        <p:spPr>
          <a:xfrm>
            <a:off x="991061" y="2269560"/>
            <a:ext cx="2068571" cy="646331"/>
          </a:xfrm>
          <a:prstGeom prst="rect">
            <a:avLst/>
          </a:prstGeom>
        </p:spPr>
        <p:txBody>
          <a:bodyPr wrap="square">
            <a:spAutoFit/>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rPr>
              <a:t>February 16</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rPr>
              <a:t>September 1</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Verdana" pitchFamily="34" charset="0"/>
              <a:ea typeface="ＭＳ Ｐゴシック" pitchFamily="34" charset="-128"/>
              <a:cs typeface="+mn-cs"/>
            </a:endParaRPr>
          </a:p>
        </p:txBody>
      </p:sp>
      <p:sp>
        <p:nvSpPr>
          <p:cNvPr id="27" name="Rectangle 26">
            <a:extLst>
              <a:ext uri="{FF2B5EF4-FFF2-40B4-BE49-F238E27FC236}">
                <a16:creationId xmlns:a16="http://schemas.microsoft.com/office/drawing/2014/main" id="{9F378702-988B-087D-E946-5E07F26DD9B4}"/>
              </a:ext>
            </a:extLst>
          </p:cNvPr>
          <p:cNvSpPr/>
          <p:nvPr/>
        </p:nvSpPr>
        <p:spPr>
          <a:xfrm>
            <a:off x="970827" y="2916945"/>
            <a:ext cx="2152363" cy="1446550"/>
          </a:xfrm>
          <a:prstGeom prst="rect">
            <a:avLst/>
          </a:prstGeom>
        </p:spPr>
        <p:txBody>
          <a:bodyPr wrap="square">
            <a:spAutoFit/>
          </a:bodyPr>
          <a:lstStyle/>
          <a:p>
            <a:r>
              <a:rPr lang="en-US" sz="1400" dirty="0">
                <a:solidFill>
                  <a:schemeClr val="accent2"/>
                </a:solidFill>
              </a:rPr>
              <a:t>Emergency Events</a:t>
            </a:r>
          </a:p>
          <a:p>
            <a:endParaRPr lang="en-US" sz="1400" dirty="0">
              <a:solidFill>
                <a:schemeClr val="accent2"/>
              </a:solidFill>
            </a:endParaRPr>
          </a:p>
          <a:p>
            <a:r>
              <a:rPr lang="en-US" sz="1000" dirty="0">
                <a:solidFill>
                  <a:schemeClr val="accent2"/>
                </a:solidFill>
              </a:rPr>
              <a:t>Zone J</a:t>
            </a:r>
          </a:p>
          <a:p>
            <a:pPr marL="227013" lvl="1" indent="-169863">
              <a:buFont typeface="Arial" panose="020B0604020202020204" pitchFamily="34" charset="0"/>
              <a:buChar char="•"/>
            </a:pPr>
            <a:r>
              <a:rPr lang="en-US" sz="1000" dirty="0"/>
              <a:t>6/29 </a:t>
            </a:r>
            <a:r>
              <a:rPr lang="en-US" sz="1000" dirty="0">
                <a:sym typeface="Wingdings" panose="05000000000000000000" pitchFamily="2" charset="2"/>
              </a:rPr>
              <a:t> 7hrs</a:t>
            </a:r>
            <a:endParaRPr lang="en-US" sz="1000" dirty="0"/>
          </a:p>
          <a:p>
            <a:pPr marL="227013" lvl="1" indent="-169863">
              <a:buFont typeface="Arial" panose="020B0604020202020204" pitchFamily="34" charset="0"/>
              <a:buChar char="•"/>
            </a:pPr>
            <a:r>
              <a:rPr lang="en-US" sz="1000" dirty="0"/>
              <a:t>6/30 </a:t>
            </a:r>
            <a:r>
              <a:rPr lang="en-US" sz="1000" dirty="0">
                <a:sym typeface="Wingdings" panose="05000000000000000000" pitchFamily="2" charset="2"/>
              </a:rPr>
              <a:t> 6hrs</a:t>
            </a:r>
            <a:endParaRPr lang="en-US" sz="1000" dirty="0"/>
          </a:p>
          <a:p>
            <a:r>
              <a:rPr lang="en-US" sz="1000" dirty="0">
                <a:solidFill>
                  <a:schemeClr val="accent2"/>
                </a:solidFill>
              </a:rPr>
              <a:t>Zone K</a:t>
            </a:r>
          </a:p>
          <a:p>
            <a:pPr marL="227013" lvl="1" indent="-169863">
              <a:buFont typeface="Arial" panose="020B0604020202020204" pitchFamily="34" charset="0"/>
              <a:buChar char="•"/>
            </a:pPr>
            <a:r>
              <a:rPr lang="en-US" sz="1000" dirty="0"/>
              <a:t>8/11 – 8/13 </a:t>
            </a:r>
            <a:r>
              <a:rPr lang="en-US" sz="1000" dirty="0">
                <a:sym typeface="Wingdings" panose="05000000000000000000" pitchFamily="2" charset="2"/>
              </a:rPr>
              <a:t> 6hrs</a:t>
            </a:r>
            <a:endParaRPr lang="en-US" sz="1000" dirty="0"/>
          </a:p>
          <a:p>
            <a:pPr marL="227013" lvl="1" indent="-169863">
              <a:buFont typeface="Arial" panose="020B0604020202020204" pitchFamily="34" charset="0"/>
              <a:buChar char="•"/>
            </a:pPr>
            <a:r>
              <a:rPr lang="en-US" sz="1000" dirty="0"/>
              <a:t>8/25 – 8/27 </a:t>
            </a:r>
            <a:r>
              <a:rPr lang="en-US" sz="1000" dirty="0">
                <a:sym typeface="Wingdings" panose="05000000000000000000" pitchFamily="2" charset="2"/>
              </a:rPr>
              <a:t> 7hrs</a:t>
            </a:r>
            <a:endParaRPr kumimoji="0" lang="en-US" sz="1000" b="0" i="0" u="none" strike="noStrike" kern="1200" cap="none" spc="0" normalizeH="0" baseline="0" noProof="0" dirty="0">
              <a:ln>
                <a:noFill/>
              </a:ln>
              <a:effectLst/>
              <a:uLnTx/>
              <a:uFillTx/>
              <a:latin typeface="Verdana" pitchFamily="34" charset="0"/>
              <a:ea typeface="ＭＳ Ｐゴシック" pitchFamily="34" charset="-128"/>
              <a:cs typeface="+mn-cs"/>
            </a:endParaRPr>
          </a:p>
        </p:txBody>
      </p:sp>
      <p:sp>
        <p:nvSpPr>
          <p:cNvPr id="28" name="Rectangle 27">
            <a:extLst>
              <a:ext uri="{FF2B5EF4-FFF2-40B4-BE49-F238E27FC236}">
                <a16:creationId xmlns:a16="http://schemas.microsoft.com/office/drawing/2014/main" id="{17B00333-9976-801A-5B06-FFA6D610CDD1}"/>
              </a:ext>
            </a:extLst>
          </p:cNvPr>
          <p:cNvSpPr/>
          <p:nvPr/>
        </p:nvSpPr>
        <p:spPr>
          <a:xfrm>
            <a:off x="3787581" y="2906840"/>
            <a:ext cx="2152363" cy="1077218"/>
          </a:xfrm>
          <a:prstGeom prst="rect">
            <a:avLst/>
          </a:prstGeom>
        </p:spPr>
        <p:txBody>
          <a:bodyPr wrap="square">
            <a:spAutoFit/>
          </a:bodyPr>
          <a:lstStyle/>
          <a:p>
            <a:r>
              <a:rPr lang="en-US" sz="1400" dirty="0">
                <a:solidFill>
                  <a:schemeClr val="accent2"/>
                </a:solidFill>
              </a:rPr>
              <a:t>Emergency Events</a:t>
            </a:r>
          </a:p>
          <a:p>
            <a:endParaRPr lang="en-US" sz="1400" dirty="0">
              <a:solidFill>
                <a:schemeClr val="accent2"/>
              </a:solidFill>
            </a:endParaRPr>
          </a:p>
          <a:p>
            <a:r>
              <a:rPr lang="en-US" sz="1400" dirty="0">
                <a:solidFill>
                  <a:schemeClr val="accent2"/>
                </a:solidFill>
              </a:rPr>
              <a:t>Zone F</a:t>
            </a:r>
          </a:p>
          <a:p>
            <a:pPr marL="169863" indent="-169863">
              <a:buFont typeface="Arial" panose="020B0604020202020204" pitchFamily="34" charset="0"/>
              <a:buChar char="•"/>
            </a:pPr>
            <a:r>
              <a:rPr lang="en-US" sz="1100" dirty="0"/>
              <a:t>7/19</a:t>
            </a:r>
            <a:r>
              <a:rPr lang="en-US" sz="1100" dirty="0">
                <a:sym typeface="Wingdings" panose="05000000000000000000" pitchFamily="2" charset="2"/>
              </a:rPr>
              <a:t>  6hrs</a:t>
            </a:r>
          </a:p>
          <a:p>
            <a:pPr marL="169863" indent="-169863">
              <a:buFont typeface="Arial" panose="020B0604020202020204" pitchFamily="34" charset="0"/>
              <a:buChar char="•"/>
            </a:pPr>
            <a:r>
              <a:rPr lang="en-US" sz="1100" dirty="0">
                <a:sym typeface="Wingdings" panose="05000000000000000000" pitchFamily="2" charset="2"/>
              </a:rPr>
              <a:t>7/20  7hrs</a:t>
            </a:r>
            <a:endParaRPr lang="en-US" sz="1100" dirty="0"/>
          </a:p>
        </p:txBody>
      </p:sp>
    </p:spTree>
    <p:extLst>
      <p:ext uri="{BB962C8B-B14F-4D97-AF65-F5344CB8AC3E}">
        <p14:creationId xmlns:p14="http://schemas.microsoft.com/office/powerpoint/2010/main" val="2516893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Sample Demand Response Revenue - NY</a:t>
            </a:r>
          </a:p>
        </p:txBody>
      </p:sp>
      <p:sp>
        <p:nvSpPr>
          <p:cNvPr id="3" name="Text Placeholder 1">
            <a:extLst>
              <a:ext uri="{FF2B5EF4-FFF2-40B4-BE49-F238E27FC236}">
                <a16:creationId xmlns:a16="http://schemas.microsoft.com/office/drawing/2014/main" id="{BFAF6CFF-E6CE-D12E-AEDD-5A0935B45AD0}"/>
              </a:ext>
            </a:extLst>
          </p:cNvPr>
          <p:cNvSpPr txBox="1">
            <a:spLocks/>
          </p:cNvSpPr>
          <p:nvPr/>
        </p:nvSpPr>
        <p:spPr>
          <a:xfrm>
            <a:off x="0" y="961139"/>
            <a:ext cx="9144000" cy="35269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lgn="ctr">
              <a:buFont typeface="Arial" panose="020B0604020202020204" pitchFamily="34" charset="0"/>
              <a:buNone/>
            </a:pPr>
            <a:r>
              <a:rPr lang="en-US" sz="1600"/>
              <a:t>A 1 MW Customer in the NYISO SCR program has the potential to earn:</a:t>
            </a:r>
          </a:p>
          <a:p>
            <a:pPr marL="44446" indent="0">
              <a:buFont typeface="Arial" panose="020B0604020202020204" pitchFamily="34" charset="0"/>
              <a:buNone/>
            </a:pPr>
            <a:endParaRPr lang="en-US" dirty="0"/>
          </a:p>
        </p:txBody>
      </p:sp>
      <p:sp>
        <p:nvSpPr>
          <p:cNvPr id="4" name="Text Placeholder 1">
            <a:extLst>
              <a:ext uri="{FF2B5EF4-FFF2-40B4-BE49-F238E27FC236}">
                <a16:creationId xmlns:a16="http://schemas.microsoft.com/office/drawing/2014/main" id="{380B7F39-40C6-1291-D534-10A5152A4795}"/>
              </a:ext>
            </a:extLst>
          </p:cNvPr>
          <p:cNvSpPr txBox="1">
            <a:spLocks/>
          </p:cNvSpPr>
          <p:nvPr/>
        </p:nvSpPr>
        <p:spPr>
          <a:xfrm>
            <a:off x="728259" y="3814040"/>
            <a:ext cx="7687481" cy="279010"/>
          </a:xfrm>
          <a:prstGeom prst="rect">
            <a:avLst/>
          </a:prstGeom>
        </p:spPr>
        <p:txBody>
          <a:bodyPr lIns="91432" tIns="45716" rIns="91432" bIns="45716"/>
          <a:lstStyle>
            <a:lvl1pPr marL="273027" indent="-228581" algn="l" defTabSz="685800" rtl="0" eaLnBrk="1" latinLnBrk="0" hangingPunct="1">
              <a:lnSpc>
                <a:spcPct val="90000"/>
              </a:lnSpc>
              <a:spcBef>
                <a:spcPts val="600"/>
              </a:spcBef>
              <a:buFont typeface="Wingdings" panose="05000000000000000000" pitchFamily="2" charset="2"/>
              <a:buChar char="§"/>
              <a:defRPr sz="1800" kern="1200" baseline="0">
                <a:solidFill>
                  <a:schemeClr val="tx1"/>
                </a:solidFill>
                <a:latin typeface="+mn-lt"/>
                <a:ea typeface="+mn-ea"/>
                <a:cs typeface="+mn-cs"/>
              </a:defRPr>
            </a:lvl1pPr>
            <a:lvl2pPr marL="457162" indent="-274297" algn="l" defTabSz="685800" rtl="0" eaLnBrk="1" latinLnBrk="0" hangingPunct="1">
              <a:lnSpc>
                <a:spcPct val="90000"/>
              </a:lnSpc>
              <a:spcBef>
                <a:spcPts val="600"/>
              </a:spcBef>
              <a:buFont typeface="Verdana" pitchFamily="34" charset="0"/>
              <a:buChar char="—"/>
              <a:defRPr sz="1400" kern="1200">
                <a:solidFill>
                  <a:schemeClr val="tx1"/>
                </a:solidFill>
                <a:latin typeface="+mn-lt"/>
                <a:ea typeface="+mn-ea"/>
                <a:cs typeface="+mn-cs"/>
              </a:defRPr>
            </a:lvl2pPr>
            <a:lvl3pPr marL="822891" indent="-182865" algn="l" defTabSz="685800" rtl="0" eaLnBrk="1" latinLnBrk="0" hangingPunct="1">
              <a:lnSpc>
                <a:spcPct val="90000"/>
              </a:lnSpc>
              <a:spcBef>
                <a:spcPts val="600"/>
              </a:spcBef>
              <a:buFont typeface="Courier New" pitchFamily="49" charset="0"/>
              <a:buChar char="o"/>
              <a:defRPr lang="en-US" sz="1400" kern="1200" dirty="0" smtClean="0">
                <a:solidFill>
                  <a:schemeClr val="tx1"/>
                </a:solidFill>
                <a:latin typeface="+mn-lt"/>
                <a:ea typeface="ＭＳ Ｐゴシック" charset="0"/>
                <a:cs typeface="ＭＳ Ｐゴシック"/>
              </a:defRPr>
            </a:lvl3pPr>
            <a:lvl4pPr marL="1097188" indent="-182865" algn="l" defTabSz="6858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lgn="ctr" fontAlgn="auto">
              <a:spcAft>
                <a:spcPts val="0"/>
              </a:spcAft>
              <a:buFont typeface="Wingdings" panose="05000000000000000000" pitchFamily="2" charset="2"/>
              <a:buNone/>
            </a:pPr>
            <a:r>
              <a:rPr lang="en-US" sz="1400" dirty="0"/>
              <a:t>NOTE:  Revenue is indicative and based on historical blended rates for NY market</a:t>
            </a:r>
          </a:p>
        </p:txBody>
      </p:sp>
      <p:sp>
        <p:nvSpPr>
          <p:cNvPr id="5" name="TextBox 4">
            <a:extLst>
              <a:ext uri="{FF2B5EF4-FFF2-40B4-BE49-F238E27FC236}">
                <a16:creationId xmlns:a16="http://schemas.microsoft.com/office/drawing/2014/main" id="{CBA16359-7B50-9BDE-5795-0BC6E3B1B581}"/>
              </a:ext>
            </a:extLst>
          </p:cNvPr>
          <p:cNvSpPr txBox="1"/>
          <p:nvPr/>
        </p:nvSpPr>
        <p:spPr>
          <a:xfrm>
            <a:off x="1324167" y="4277616"/>
            <a:ext cx="6763543" cy="400110"/>
          </a:xfrm>
          <a:prstGeom prst="rect">
            <a:avLst/>
          </a:prstGeom>
          <a:noFill/>
        </p:spPr>
        <p:txBody>
          <a:bodyPr wrap="square" rtlCol="0">
            <a:spAutoFit/>
          </a:bodyPr>
          <a:lstStyle/>
          <a:p>
            <a:r>
              <a:rPr lang="en-US" sz="1000" dirty="0">
                <a:solidFill>
                  <a:schemeClr val="bg1">
                    <a:lumMod val="50000"/>
                  </a:schemeClr>
                </a:solidFill>
              </a:rPr>
              <a:t>*Based on a 75% customer split – split will vary on a customer-by-customer basis.</a:t>
            </a:r>
          </a:p>
          <a:p>
            <a:r>
              <a:rPr lang="en-US" sz="1000" dirty="0">
                <a:solidFill>
                  <a:schemeClr val="bg1">
                    <a:lumMod val="50000"/>
                  </a:schemeClr>
                </a:solidFill>
              </a:rPr>
              <a:t>*Summer pricing based on Summer of 2024.Winter pricing is based on Winter of 2023. </a:t>
            </a:r>
          </a:p>
        </p:txBody>
      </p:sp>
      <p:graphicFrame>
        <p:nvGraphicFramePr>
          <p:cNvPr id="6" name="Table 5">
            <a:extLst>
              <a:ext uri="{FF2B5EF4-FFF2-40B4-BE49-F238E27FC236}">
                <a16:creationId xmlns:a16="http://schemas.microsoft.com/office/drawing/2014/main" id="{CDEA99D8-77C8-A2B0-794B-D90CC2F60486}"/>
              </a:ext>
            </a:extLst>
          </p:cNvPr>
          <p:cNvGraphicFramePr>
            <a:graphicFrameLocks noGrp="1"/>
          </p:cNvGraphicFramePr>
          <p:nvPr>
            <p:extLst>
              <p:ext uri="{D42A27DB-BD31-4B8C-83A1-F6EECF244321}">
                <p14:modId xmlns:p14="http://schemas.microsoft.com/office/powerpoint/2010/main" val="2285191458"/>
              </p:ext>
            </p:extLst>
          </p:nvPr>
        </p:nvGraphicFramePr>
        <p:xfrm>
          <a:off x="1524000" y="1435071"/>
          <a:ext cx="6057901" cy="1994348"/>
        </p:xfrm>
        <a:graphic>
          <a:graphicData uri="http://schemas.openxmlformats.org/drawingml/2006/table">
            <a:tbl>
              <a:tblPr firstRow="1"/>
              <a:tblGrid>
                <a:gridCol w="2265477">
                  <a:extLst>
                    <a:ext uri="{9D8B030D-6E8A-4147-A177-3AD203B41FA5}">
                      <a16:colId xmlns:a16="http://schemas.microsoft.com/office/drawing/2014/main" val="2536258085"/>
                    </a:ext>
                  </a:extLst>
                </a:gridCol>
                <a:gridCol w="1896212">
                  <a:extLst>
                    <a:ext uri="{9D8B030D-6E8A-4147-A177-3AD203B41FA5}">
                      <a16:colId xmlns:a16="http://schemas.microsoft.com/office/drawing/2014/main" val="472078862"/>
                    </a:ext>
                  </a:extLst>
                </a:gridCol>
                <a:gridCol w="1896212">
                  <a:extLst>
                    <a:ext uri="{9D8B030D-6E8A-4147-A177-3AD203B41FA5}">
                      <a16:colId xmlns:a16="http://schemas.microsoft.com/office/drawing/2014/main" val="4090828832"/>
                    </a:ext>
                  </a:extLst>
                </a:gridCol>
              </a:tblGrid>
              <a:tr h="564530">
                <a:tc>
                  <a:txBody>
                    <a:bodyPr/>
                    <a:lstStyle/>
                    <a:p>
                      <a:pPr algn="ctr" fontAlgn="b"/>
                      <a:r>
                        <a:rPr lang="en-US" sz="1100" b="1" i="0" u="none" strike="noStrike" dirty="0">
                          <a:solidFill>
                            <a:schemeClr val="bg1"/>
                          </a:solidFill>
                          <a:effectLst/>
                          <a:latin typeface="+mn-lt"/>
                        </a:rPr>
                        <a:t>NY Zone</a:t>
                      </a:r>
                    </a:p>
                  </a:txBody>
                  <a:tcPr marL="9525" marR="9525" marT="9525"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3"/>
                    </a:solidFill>
                  </a:tcPr>
                </a:tc>
                <a:tc>
                  <a:txBody>
                    <a:bodyPr/>
                    <a:lstStyle/>
                    <a:p>
                      <a:pPr algn="ctr" fontAlgn="b"/>
                      <a:r>
                        <a:rPr lang="en-US" sz="1100" b="1" i="0" u="none" strike="noStrike" dirty="0">
                          <a:solidFill>
                            <a:schemeClr val="bg1"/>
                          </a:solidFill>
                          <a:effectLst/>
                          <a:latin typeface="+mn-lt"/>
                        </a:rPr>
                        <a:t>Estimated Annual Revenue</a:t>
                      </a:r>
                    </a:p>
                    <a:p>
                      <a:pPr algn="ctr" fontAlgn="b"/>
                      <a:r>
                        <a:rPr lang="en-US" sz="1100" b="1" i="0" u="none" strike="noStrike" dirty="0">
                          <a:solidFill>
                            <a:schemeClr val="bg1"/>
                          </a:solidFill>
                          <a:effectLst/>
                          <a:latin typeface="+mn-lt"/>
                        </a:rPr>
                        <a:t>Summer</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3"/>
                    </a:solidFill>
                  </a:tcPr>
                </a:tc>
                <a:tc>
                  <a:txBody>
                    <a:bodyPr/>
                    <a:lstStyle/>
                    <a:p>
                      <a:pPr algn="ctr" fontAlgn="b"/>
                      <a:r>
                        <a:rPr lang="en-US" sz="1100" b="1" i="0" u="none" strike="noStrike" dirty="0">
                          <a:solidFill>
                            <a:schemeClr val="bg1"/>
                          </a:solidFill>
                          <a:effectLst/>
                          <a:latin typeface="+mn-lt"/>
                        </a:rPr>
                        <a:t>Estimated Annual Revenue</a:t>
                      </a:r>
                    </a:p>
                    <a:p>
                      <a:pPr algn="ctr" fontAlgn="b"/>
                      <a:r>
                        <a:rPr lang="en-US" sz="1100" b="1" i="0" u="none" strike="noStrike" dirty="0">
                          <a:solidFill>
                            <a:schemeClr val="bg1"/>
                          </a:solidFill>
                          <a:effectLst/>
                          <a:latin typeface="+mn-lt"/>
                        </a:rPr>
                        <a:t>Winter</a:t>
                      </a:r>
                    </a:p>
                  </a:txBody>
                  <a:tcPr marL="9525" marR="9525" marT="9525"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4117724788"/>
                  </a:ext>
                </a:extLst>
              </a:tr>
              <a:tr h="350446">
                <a:tc>
                  <a:txBody>
                    <a:bodyPr/>
                    <a:lstStyle/>
                    <a:p>
                      <a:pPr algn="ctr" fontAlgn="b"/>
                      <a:r>
                        <a:rPr lang="en-US" sz="1100" b="1" i="0" u="none" strike="noStrike" dirty="0">
                          <a:solidFill>
                            <a:schemeClr val="accent3"/>
                          </a:solidFill>
                          <a:effectLst/>
                          <a:latin typeface="+mn-lt"/>
                        </a:rPr>
                        <a:t>NYC</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$47,515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$39,000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67620760"/>
                  </a:ext>
                </a:extLst>
              </a:tr>
              <a:tr h="350446">
                <a:tc>
                  <a:txBody>
                    <a:bodyPr/>
                    <a:lstStyle/>
                    <a:p>
                      <a:pPr algn="ctr" fontAlgn="b"/>
                      <a:r>
                        <a:rPr lang="en-US" sz="1100" b="1" i="0" u="none" strike="noStrike" dirty="0">
                          <a:solidFill>
                            <a:schemeClr val="accent3"/>
                          </a:solidFill>
                          <a:effectLst/>
                          <a:latin typeface="+mn-lt"/>
                        </a:rPr>
                        <a:t>Long Island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$16,464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$10,856</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82283911"/>
                  </a:ext>
                </a:extLst>
              </a:tr>
              <a:tr h="364463">
                <a:tc>
                  <a:txBody>
                    <a:bodyPr/>
                    <a:lstStyle/>
                    <a:p>
                      <a:pPr algn="ctr" fontAlgn="b"/>
                      <a:r>
                        <a:rPr lang="en-US" sz="1100" b="1" i="0" u="none" strike="noStrike" dirty="0">
                          <a:solidFill>
                            <a:schemeClr val="accent3"/>
                          </a:solidFill>
                          <a:effectLst/>
                          <a:latin typeface="+mn-lt"/>
                        </a:rPr>
                        <a:t>Rest of State</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$13,055</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$9,133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33938842"/>
                  </a:ext>
                </a:extLst>
              </a:tr>
              <a:tr h="364463">
                <a:tc>
                  <a:txBody>
                    <a:bodyPr/>
                    <a:lstStyle/>
                    <a:p>
                      <a:pPr algn="ctr" fontAlgn="b"/>
                      <a:r>
                        <a:rPr lang="en-US" sz="1100" b="1" i="0" u="none" strike="noStrike" dirty="0">
                          <a:solidFill>
                            <a:schemeClr val="accent3"/>
                          </a:solidFill>
                          <a:effectLst/>
                          <a:latin typeface="+mn-lt"/>
                        </a:rPr>
                        <a:t>GHI</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$13,770</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mn-lt"/>
                        </a:rPr>
                        <a:t>$9,413</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500993755"/>
                  </a:ext>
                </a:extLst>
              </a:tr>
            </a:tbl>
          </a:graphicData>
        </a:graphic>
      </p:graphicFrame>
    </p:spTree>
    <p:extLst>
      <p:ext uri="{BB962C8B-B14F-4D97-AF65-F5344CB8AC3E}">
        <p14:creationId xmlns:p14="http://schemas.microsoft.com/office/powerpoint/2010/main" val="243047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39419748-0F61-E02F-7BC5-80D8B1F9B3DF}"/>
              </a:ext>
            </a:extLst>
          </p:cNvPr>
          <p:cNvSpPr>
            <a:spLocks noGrp="1"/>
          </p:cNvSpPr>
          <p:nvPr>
            <p:ph sz="half" idx="1"/>
          </p:nvPr>
        </p:nvSpPr>
        <p:spPr>
          <a:xfrm>
            <a:off x="254441" y="1508761"/>
            <a:ext cx="3107469" cy="1329856"/>
          </a:xfrm>
        </p:spPr>
        <p:txBody>
          <a:bodyPr/>
          <a:lstStyle/>
          <a:p>
            <a:pPr marL="0" indent="0" algn="r">
              <a:buNone/>
            </a:pPr>
            <a:r>
              <a:rPr lang="en-US" sz="2800" b="1" dirty="0"/>
              <a:t>Mark LaVigne</a:t>
            </a:r>
          </a:p>
          <a:p>
            <a:pPr marL="0" indent="0" algn="r">
              <a:buNone/>
            </a:pPr>
            <a:r>
              <a:rPr lang="en-US" dirty="0"/>
              <a:t>Executive Director</a:t>
            </a:r>
          </a:p>
          <a:p>
            <a:pPr marL="0" indent="0" algn="r">
              <a:buNone/>
            </a:pPr>
            <a:r>
              <a:rPr lang="en-US" b="1" dirty="0"/>
              <a:t>MEGA</a:t>
            </a:r>
          </a:p>
        </p:txBody>
      </p:sp>
      <p:pic>
        <p:nvPicPr>
          <p:cNvPr id="3" name="Picture 2" descr="A person in a suit smiling&#10;&#10;Description automatically generated">
            <a:extLst>
              <a:ext uri="{FF2B5EF4-FFF2-40B4-BE49-F238E27FC236}">
                <a16:creationId xmlns:a16="http://schemas.microsoft.com/office/drawing/2014/main" id="{D8627732-1A84-D6FC-0832-31D3B47619A0}"/>
              </a:ext>
            </a:extLst>
          </p:cNvPr>
          <p:cNvPicPr>
            <a:picLocks noChangeAspect="1"/>
          </p:cNvPicPr>
          <p:nvPr/>
        </p:nvPicPr>
        <p:blipFill>
          <a:blip r:embed="rId2"/>
          <a:srcRect t="2095" r="-2" b="33344"/>
          <a:stretch/>
        </p:blipFill>
        <p:spPr>
          <a:xfrm>
            <a:off x="3491869" y="111319"/>
            <a:ext cx="5573752" cy="4415274"/>
          </a:xfrm>
          <a:prstGeom prst="rect">
            <a:avLst/>
          </a:prstGeom>
          <a:noFill/>
        </p:spPr>
      </p:pic>
      <p:sp>
        <p:nvSpPr>
          <p:cNvPr id="4" name="TextBox 3">
            <a:extLst>
              <a:ext uri="{FF2B5EF4-FFF2-40B4-BE49-F238E27FC236}">
                <a16:creationId xmlns:a16="http://schemas.microsoft.com/office/drawing/2014/main" id="{A3CBDCB4-7A21-267D-FDC1-DDCF7295AA18}"/>
              </a:ext>
            </a:extLst>
          </p:cNvPr>
          <p:cNvSpPr txBox="1"/>
          <p:nvPr/>
        </p:nvSpPr>
        <p:spPr>
          <a:xfrm>
            <a:off x="0" y="4526593"/>
            <a:ext cx="9144000" cy="50558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32941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Commercial System Relief Program (CSRP)</a:t>
            </a:r>
          </a:p>
        </p:txBody>
      </p:sp>
      <p:sp>
        <p:nvSpPr>
          <p:cNvPr id="3" name="Text Placeholder 3">
            <a:extLst>
              <a:ext uri="{FF2B5EF4-FFF2-40B4-BE49-F238E27FC236}">
                <a16:creationId xmlns:a16="http://schemas.microsoft.com/office/drawing/2014/main" id="{385F8C15-F8F3-051A-D459-89568F368AD8}"/>
              </a:ext>
            </a:extLst>
          </p:cNvPr>
          <p:cNvSpPr txBox="1">
            <a:spLocks/>
          </p:cNvSpPr>
          <p:nvPr/>
        </p:nvSpPr>
        <p:spPr>
          <a:xfrm>
            <a:off x="0" y="891891"/>
            <a:ext cx="9143999" cy="30826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lgn="ctr">
              <a:buFont typeface="Arial" panose="020B0604020202020204" pitchFamily="34" charset="0"/>
              <a:buNone/>
            </a:pPr>
            <a:r>
              <a:rPr lang="en-US" sz="1600">
                <a:solidFill>
                  <a:schemeClr val="bg2">
                    <a:lumMod val="50000"/>
                  </a:schemeClr>
                </a:solidFill>
              </a:rPr>
              <a:t>Supplemental NY program run through the utilities </a:t>
            </a:r>
            <a:endParaRPr lang="en-US" sz="1600">
              <a:solidFill>
                <a:schemeClr val="bg2">
                  <a:lumMod val="50000"/>
                </a:schemeClr>
              </a:solidFill>
              <a:highlight>
                <a:srgbClr val="FFFF00"/>
              </a:highlight>
            </a:endParaRPr>
          </a:p>
          <a:p>
            <a:pPr algn="ctr"/>
            <a:endParaRPr lang="en-US" sz="1600">
              <a:solidFill>
                <a:schemeClr val="bg2">
                  <a:lumMod val="50000"/>
                </a:schemeClr>
              </a:solidFill>
            </a:endParaRPr>
          </a:p>
          <a:p>
            <a:pPr algn="ctr"/>
            <a:endParaRPr lang="en-US" sz="1600">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a:solidFill>
                <a:schemeClr val="bg2">
                  <a:lumMod val="50000"/>
                </a:schemeClr>
              </a:solidFill>
            </a:endParaRPr>
          </a:p>
          <a:p>
            <a:pPr algn="ctr"/>
            <a:endParaRPr lang="en-US" sz="600">
              <a:solidFill>
                <a:schemeClr val="bg2">
                  <a:lumMod val="50000"/>
                </a:schemeClr>
              </a:solidFill>
            </a:endParaRPr>
          </a:p>
          <a:p>
            <a:pPr marL="640026" lvl="2" indent="0" algn="ctr">
              <a:lnSpc>
                <a:spcPct val="100000"/>
              </a:lnSpc>
              <a:spcBef>
                <a:spcPts val="0"/>
              </a:spcBef>
              <a:buFont typeface="Arial" panose="020B0604020202020204" pitchFamily="34" charset="0"/>
              <a:buNone/>
            </a:pPr>
            <a:endParaRPr lang="en-US" sz="500">
              <a:solidFill>
                <a:schemeClr val="bg2">
                  <a:lumMod val="50000"/>
                </a:schemeClr>
              </a:solidFill>
            </a:endParaRPr>
          </a:p>
          <a:p>
            <a:pPr marL="640026" lvl="2" indent="0" algn="ctr">
              <a:lnSpc>
                <a:spcPct val="100000"/>
              </a:lnSpc>
              <a:spcBef>
                <a:spcPts val="0"/>
              </a:spcBef>
              <a:buFont typeface="Arial" panose="020B0604020202020204" pitchFamily="34" charset="0"/>
              <a:buNone/>
            </a:pPr>
            <a:endParaRPr lang="en-US" sz="500">
              <a:solidFill>
                <a:schemeClr val="bg2">
                  <a:lumMod val="50000"/>
                </a:schemeClr>
              </a:solidFill>
            </a:endParaRPr>
          </a:p>
          <a:p>
            <a:pPr lvl="2" algn="ctr">
              <a:lnSpc>
                <a:spcPct val="100000"/>
              </a:lnSpc>
              <a:spcBef>
                <a:spcPts val="0"/>
              </a:spcBef>
            </a:pPr>
            <a:endParaRPr lang="en-US" sz="500">
              <a:solidFill>
                <a:schemeClr val="bg2">
                  <a:lumMod val="50000"/>
                </a:schemeClr>
              </a:solidFill>
            </a:endParaRPr>
          </a:p>
          <a:p>
            <a:pPr marL="640026" lvl="2" indent="0" algn="ctr">
              <a:lnSpc>
                <a:spcPct val="100000"/>
              </a:lnSpc>
              <a:spcBef>
                <a:spcPts val="0"/>
              </a:spcBef>
              <a:buFont typeface="Arial" panose="020B0604020202020204" pitchFamily="34" charset="0"/>
              <a:buNone/>
            </a:pPr>
            <a:endParaRPr lang="en-US" sz="500" dirty="0">
              <a:solidFill>
                <a:schemeClr val="bg2">
                  <a:lumMod val="50000"/>
                </a:schemeClr>
              </a:solidFill>
            </a:endParaRPr>
          </a:p>
        </p:txBody>
      </p:sp>
      <p:graphicFrame>
        <p:nvGraphicFramePr>
          <p:cNvPr id="4" name="Table 6">
            <a:extLst>
              <a:ext uri="{FF2B5EF4-FFF2-40B4-BE49-F238E27FC236}">
                <a16:creationId xmlns:a16="http://schemas.microsoft.com/office/drawing/2014/main" id="{15B0076B-7E91-7E72-C753-1338FBB7AD4E}"/>
              </a:ext>
            </a:extLst>
          </p:cNvPr>
          <p:cNvGraphicFramePr>
            <a:graphicFrameLocks noGrp="1"/>
          </p:cNvGraphicFramePr>
          <p:nvPr>
            <p:extLst>
              <p:ext uri="{D42A27DB-BD31-4B8C-83A1-F6EECF244321}">
                <p14:modId xmlns:p14="http://schemas.microsoft.com/office/powerpoint/2010/main" val="2309731132"/>
              </p:ext>
            </p:extLst>
          </p:nvPr>
        </p:nvGraphicFramePr>
        <p:xfrm>
          <a:off x="700314" y="1279226"/>
          <a:ext cx="7743372" cy="3195666"/>
        </p:xfrm>
        <a:graphic>
          <a:graphicData uri="http://schemas.openxmlformats.org/drawingml/2006/table">
            <a:tbl>
              <a:tblPr firstRow="1" bandRow="1">
                <a:tableStyleId>{8799B23B-EC83-4686-B30A-512413B5E67A}</a:tableStyleId>
              </a:tblPr>
              <a:tblGrid>
                <a:gridCol w="2172359">
                  <a:extLst>
                    <a:ext uri="{9D8B030D-6E8A-4147-A177-3AD203B41FA5}">
                      <a16:colId xmlns:a16="http://schemas.microsoft.com/office/drawing/2014/main" val="3124199048"/>
                    </a:ext>
                  </a:extLst>
                </a:gridCol>
                <a:gridCol w="5571013">
                  <a:extLst>
                    <a:ext uri="{9D8B030D-6E8A-4147-A177-3AD203B41FA5}">
                      <a16:colId xmlns:a16="http://schemas.microsoft.com/office/drawing/2014/main" val="3442223287"/>
                    </a:ext>
                  </a:extLst>
                </a:gridCol>
              </a:tblGrid>
              <a:tr h="286607">
                <a:tc>
                  <a:txBody>
                    <a:bodyPr/>
                    <a:lstStyle/>
                    <a:p>
                      <a:r>
                        <a:rPr lang="en-US" sz="1200" b="1" dirty="0">
                          <a:solidFill>
                            <a:schemeClr val="bg1"/>
                          </a:solidFill>
                        </a:rPr>
                        <a:t>Program</a:t>
                      </a:r>
                    </a:p>
                  </a:txBody>
                  <a:tcP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2"/>
                    </a:solidFill>
                  </a:tcPr>
                </a:tc>
                <a:tc>
                  <a:txBody>
                    <a:bodyPr/>
                    <a:lstStyle/>
                    <a:p>
                      <a:r>
                        <a:rPr lang="en-US" sz="1200" b="1" i="0" dirty="0">
                          <a:solidFill>
                            <a:schemeClr val="bg1"/>
                          </a:solidFill>
                        </a:rPr>
                        <a:t>Commercial System Relief Program (CSRP)</a:t>
                      </a:r>
                    </a:p>
                  </a:txBody>
                  <a:tcP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2969310840"/>
                  </a:ext>
                </a:extLst>
              </a:tr>
              <a:tr h="525446">
                <a:tc>
                  <a:txBody>
                    <a:bodyPr/>
                    <a:lstStyle/>
                    <a:p>
                      <a:pPr>
                        <a:lnSpc>
                          <a:spcPct val="90000"/>
                        </a:lnSpc>
                      </a:pPr>
                      <a:r>
                        <a:rPr lang="en-US" sz="1050" b="0" dirty="0">
                          <a:solidFill>
                            <a:schemeClr val="accent2"/>
                          </a:solidFill>
                        </a:rPr>
                        <a:t>Participating Utilities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Central Hudson (CHG), Orange and Rockland (ORU), PSEG Long Island (PSEG LI), Rochester Gas and Electric (RGE), New York State Electric &amp; Gas (NYSEG), National Grid, Consolidated Edison (</a:t>
                      </a:r>
                      <a:r>
                        <a:rPr lang="en-US" sz="1000" dirty="0" err="1">
                          <a:solidFill>
                            <a:schemeClr val="bg2">
                              <a:lumMod val="50000"/>
                            </a:schemeClr>
                          </a:solidFill>
                        </a:rPr>
                        <a:t>ConEd</a:t>
                      </a:r>
                      <a:r>
                        <a:rPr lang="en-US" sz="1000" dirty="0">
                          <a:solidFill>
                            <a:schemeClr val="bg2">
                              <a:lumMod val="50000"/>
                            </a:schemeClr>
                          </a:solidFill>
                        </a:rPr>
                        <a:t>)</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48473420"/>
                  </a:ext>
                </a:extLst>
              </a:tr>
              <a:tr h="382143">
                <a:tc>
                  <a:txBody>
                    <a:bodyPr/>
                    <a:lstStyle/>
                    <a:p>
                      <a:pPr>
                        <a:lnSpc>
                          <a:spcPct val="90000"/>
                        </a:lnSpc>
                      </a:pPr>
                      <a:r>
                        <a:rPr lang="en-US" sz="1050" b="0" dirty="0">
                          <a:solidFill>
                            <a:schemeClr val="accent2"/>
                          </a:solidFill>
                        </a:rPr>
                        <a:t>Duration/Seasons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b="1" dirty="0">
                          <a:solidFill>
                            <a:schemeClr val="bg2">
                              <a:lumMod val="50000"/>
                            </a:schemeClr>
                          </a:solidFill>
                        </a:rPr>
                        <a:t>Summer-only</a:t>
                      </a:r>
                      <a:r>
                        <a:rPr lang="en-US" sz="1000" dirty="0">
                          <a:solidFill>
                            <a:schemeClr val="bg2">
                              <a:lumMod val="50000"/>
                            </a:schemeClr>
                          </a:solidFill>
                        </a:rPr>
                        <a:t>: May – September</a:t>
                      </a:r>
                    </a:p>
                    <a:p>
                      <a:pPr>
                        <a:lnSpc>
                          <a:spcPct val="90000"/>
                        </a:lnSpc>
                      </a:pPr>
                      <a:r>
                        <a:rPr lang="en-US" sz="1000" dirty="0">
                          <a:solidFill>
                            <a:schemeClr val="bg2">
                              <a:lumMod val="50000"/>
                            </a:schemeClr>
                          </a:solidFill>
                        </a:rPr>
                        <a:t>*Central Hudson: June - September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55657078"/>
                  </a:ext>
                </a:extLst>
              </a:tr>
              <a:tr h="246004">
                <a:tc>
                  <a:txBody>
                    <a:bodyPr/>
                    <a:lstStyle/>
                    <a:p>
                      <a:pPr>
                        <a:lnSpc>
                          <a:spcPct val="90000"/>
                        </a:lnSpc>
                      </a:pPr>
                      <a:r>
                        <a:rPr lang="en-US" sz="1050" b="0" dirty="0">
                          <a:solidFill>
                            <a:schemeClr val="accent2"/>
                          </a:solidFill>
                        </a:rPr>
                        <a:t>Call-Hour Window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11 AM – 11 PM, Monday – Friday, excluding holidays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68930945"/>
                  </a:ext>
                </a:extLst>
              </a:tr>
              <a:tr h="246004">
                <a:tc>
                  <a:txBody>
                    <a:bodyPr/>
                    <a:lstStyle/>
                    <a:p>
                      <a:pPr>
                        <a:lnSpc>
                          <a:spcPct val="90000"/>
                        </a:lnSpc>
                      </a:pPr>
                      <a:r>
                        <a:rPr lang="en-US" sz="1050" b="0" dirty="0">
                          <a:solidFill>
                            <a:schemeClr val="accent2"/>
                          </a:solidFill>
                        </a:rPr>
                        <a:t>Baseline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Rolling; non-static</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00848062"/>
                  </a:ext>
                </a:extLst>
              </a:tr>
              <a:tr h="525446">
                <a:tc>
                  <a:txBody>
                    <a:bodyPr/>
                    <a:lstStyle/>
                    <a:p>
                      <a:pPr>
                        <a:lnSpc>
                          <a:spcPct val="90000"/>
                        </a:lnSpc>
                      </a:pPr>
                      <a:r>
                        <a:rPr lang="en-US" sz="1050" b="0" dirty="0">
                          <a:solidFill>
                            <a:schemeClr val="accent2"/>
                          </a:solidFill>
                        </a:rPr>
                        <a:t>Event Trigger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Specific percentage of forecasted summer system-wide peak load being met</a:t>
                      </a:r>
                    </a:p>
                    <a:p>
                      <a:pPr>
                        <a:lnSpc>
                          <a:spcPct val="90000"/>
                        </a:lnSpc>
                      </a:pPr>
                      <a:r>
                        <a:rPr lang="en-US" sz="1000" b="1" dirty="0">
                          <a:solidFill>
                            <a:schemeClr val="bg2">
                              <a:lumMod val="50000"/>
                            </a:schemeClr>
                          </a:solidFill>
                        </a:rPr>
                        <a:t>92%</a:t>
                      </a:r>
                      <a:r>
                        <a:rPr lang="en-US" sz="1000" dirty="0">
                          <a:solidFill>
                            <a:schemeClr val="bg2">
                              <a:lumMod val="50000"/>
                            </a:schemeClr>
                          </a:solidFill>
                        </a:rPr>
                        <a:t>: National Grid, NYSEG, ORU, </a:t>
                      </a:r>
                      <a:r>
                        <a:rPr lang="en-US" sz="1000" dirty="0" err="1">
                          <a:solidFill>
                            <a:schemeClr val="bg2">
                              <a:lumMod val="50000"/>
                            </a:schemeClr>
                          </a:solidFill>
                        </a:rPr>
                        <a:t>ConEd</a:t>
                      </a:r>
                      <a:r>
                        <a:rPr lang="en-US" sz="1000" dirty="0">
                          <a:solidFill>
                            <a:schemeClr val="bg2">
                              <a:lumMod val="50000"/>
                            </a:schemeClr>
                          </a:solidFill>
                        </a:rPr>
                        <a:t>, PSEG LI</a:t>
                      </a:r>
                      <a:br>
                        <a:rPr lang="en-US" sz="1000" dirty="0">
                          <a:solidFill>
                            <a:schemeClr val="bg2">
                              <a:lumMod val="50000"/>
                            </a:schemeClr>
                          </a:solidFill>
                        </a:rPr>
                      </a:br>
                      <a:r>
                        <a:rPr lang="en-US" sz="1000" b="1" dirty="0">
                          <a:solidFill>
                            <a:schemeClr val="bg2">
                              <a:lumMod val="50000"/>
                            </a:schemeClr>
                          </a:solidFill>
                        </a:rPr>
                        <a:t>97%</a:t>
                      </a:r>
                      <a:r>
                        <a:rPr lang="en-US" sz="1000" dirty="0">
                          <a:solidFill>
                            <a:schemeClr val="bg2">
                              <a:lumMod val="50000"/>
                            </a:schemeClr>
                          </a:solidFill>
                        </a:rPr>
                        <a:t>: CHG, RGE</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37056969"/>
                  </a:ext>
                </a:extLst>
              </a:tr>
              <a:tr h="246004">
                <a:tc>
                  <a:txBody>
                    <a:bodyPr/>
                    <a:lstStyle/>
                    <a:p>
                      <a:pPr>
                        <a:lnSpc>
                          <a:spcPct val="90000"/>
                        </a:lnSpc>
                      </a:pPr>
                      <a:r>
                        <a:rPr lang="en-US" sz="1050" b="0" dirty="0">
                          <a:solidFill>
                            <a:schemeClr val="accent2"/>
                          </a:solidFill>
                        </a:rPr>
                        <a:t>Event Limits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Unlimited</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14777779"/>
                  </a:ext>
                </a:extLst>
              </a:tr>
              <a:tr h="246004">
                <a:tc>
                  <a:txBody>
                    <a:bodyPr/>
                    <a:lstStyle/>
                    <a:p>
                      <a:pPr>
                        <a:lnSpc>
                          <a:spcPct val="90000"/>
                        </a:lnSpc>
                      </a:pPr>
                      <a:r>
                        <a:rPr lang="en-US" sz="1050" b="0" dirty="0">
                          <a:solidFill>
                            <a:schemeClr val="accent2"/>
                          </a:solidFill>
                        </a:rPr>
                        <a:t>Event Notice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21-hour day-ahead notice; 2-hour day-of notice</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24458324"/>
                  </a:ext>
                </a:extLst>
              </a:tr>
              <a:tr h="246004">
                <a:tc>
                  <a:txBody>
                    <a:bodyPr/>
                    <a:lstStyle/>
                    <a:p>
                      <a:pPr>
                        <a:lnSpc>
                          <a:spcPct val="90000"/>
                        </a:lnSpc>
                      </a:pPr>
                      <a:r>
                        <a:rPr lang="en-US" sz="1050" b="0" dirty="0">
                          <a:solidFill>
                            <a:schemeClr val="accent2"/>
                          </a:solidFill>
                        </a:rPr>
                        <a:t>Event Duration</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nSpc>
                          <a:spcPct val="90000"/>
                        </a:lnSpc>
                      </a:pPr>
                      <a:r>
                        <a:rPr lang="en-US" sz="1000" dirty="0">
                          <a:solidFill>
                            <a:schemeClr val="bg2">
                              <a:lumMod val="50000"/>
                            </a:schemeClr>
                          </a:solidFill>
                        </a:rPr>
                        <a:t>Four hours</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96432943"/>
                  </a:ext>
                </a:extLst>
              </a:tr>
              <a:tr h="246004">
                <a:tc>
                  <a:txBody>
                    <a:bodyPr/>
                    <a:lstStyle/>
                    <a:p>
                      <a:pPr>
                        <a:lnSpc>
                          <a:spcPct val="90000"/>
                        </a:lnSpc>
                      </a:pPr>
                      <a:r>
                        <a:rPr lang="en-US" sz="1050" b="1" dirty="0">
                          <a:solidFill>
                            <a:schemeClr val="accent2"/>
                          </a:solidFill>
                        </a:rPr>
                        <a:t>Test Requirement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95000"/>
                      </a:schemeClr>
                    </a:solidFill>
                  </a:tcPr>
                </a:tc>
                <a:tc>
                  <a:txBody>
                    <a:bodyPr/>
                    <a:lstStyle/>
                    <a:p>
                      <a:pPr>
                        <a:lnSpc>
                          <a:spcPct val="90000"/>
                        </a:lnSpc>
                      </a:pPr>
                      <a:r>
                        <a:rPr lang="en-US" sz="1000" dirty="0">
                          <a:solidFill>
                            <a:schemeClr val="bg2">
                              <a:lumMod val="50000"/>
                            </a:schemeClr>
                          </a:solidFill>
                        </a:rPr>
                        <a:t>At least (1) 1-hour test per year</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5924751"/>
                  </a:ext>
                </a:extLst>
              </a:tr>
            </a:tbl>
          </a:graphicData>
        </a:graphic>
      </p:graphicFrame>
    </p:spTree>
    <p:extLst>
      <p:ext uri="{BB962C8B-B14F-4D97-AF65-F5344CB8AC3E}">
        <p14:creationId xmlns:p14="http://schemas.microsoft.com/office/powerpoint/2010/main" val="369738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Sample Demand Response Revenue – NY</a:t>
            </a:r>
          </a:p>
        </p:txBody>
      </p:sp>
      <p:sp>
        <p:nvSpPr>
          <p:cNvPr id="3" name="Text Placeholder 1">
            <a:extLst>
              <a:ext uri="{FF2B5EF4-FFF2-40B4-BE49-F238E27FC236}">
                <a16:creationId xmlns:a16="http://schemas.microsoft.com/office/drawing/2014/main" id="{AC8DB8CC-084B-A5B8-746F-F6B81121EE8D}"/>
              </a:ext>
            </a:extLst>
          </p:cNvPr>
          <p:cNvSpPr txBox="1">
            <a:spLocks/>
          </p:cNvSpPr>
          <p:nvPr/>
        </p:nvSpPr>
        <p:spPr>
          <a:xfrm>
            <a:off x="0" y="947058"/>
            <a:ext cx="9143999" cy="35269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lgn="ctr">
              <a:buFont typeface="Arial" panose="020B0604020202020204" pitchFamily="34" charset="0"/>
              <a:buNone/>
            </a:pPr>
            <a:r>
              <a:rPr lang="en-US" sz="1600"/>
              <a:t>A 1 MW Customer in the CSRP program in NY has the potential to earn:</a:t>
            </a:r>
          </a:p>
          <a:p>
            <a:pPr marL="44446" indent="0">
              <a:buFont typeface="Arial" panose="020B0604020202020204" pitchFamily="34" charset="0"/>
              <a:buNone/>
            </a:pPr>
            <a:endParaRPr lang="en-US" dirty="0"/>
          </a:p>
        </p:txBody>
      </p:sp>
      <p:sp>
        <p:nvSpPr>
          <p:cNvPr id="4" name="Text Placeholder 1">
            <a:extLst>
              <a:ext uri="{FF2B5EF4-FFF2-40B4-BE49-F238E27FC236}">
                <a16:creationId xmlns:a16="http://schemas.microsoft.com/office/drawing/2014/main" id="{1BCF04A3-CB6D-62CF-ED8B-1FC9643129AC}"/>
              </a:ext>
            </a:extLst>
          </p:cNvPr>
          <p:cNvSpPr txBox="1">
            <a:spLocks/>
          </p:cNvSpPr>
          <p:nvPr/>
        </p:nvSpPr>
        <p:spPr>
          <a:xfrm>
            <a:off x="0" y="4087396"/>
            <a:ext cx="9143999" cy="399948"/>
          </a:xfrm>
          <a:prstGeom prst="rect">
            <a:avLst/>
          </a:prstGeom>
        </p:spPr>
        <p:txBody>
          <a:bodyPr lIns="91432" tIns="45716" rIns="91432" bIns="45716"/>
          <a:lstStyle>
            <a:lvl1pPr marL="273027" indent="-228581" algn="l" defTabSz="685800" rtl="0" eaLnBrk="1" latinLnBrk="0" hangingPunct="1">
              <a:lnSpc>
                <a:spcPct val="90000"/>
              </a:lnSpc>
              <a:spcBef>
                <a:spcPts val="600"/>
              </a:spcBef>
              <a:buFont typeface="Wingdings" panose="05000000000000000000" pitchFamily="2" charset="2"/>
              <a:buChar char="§"/>
              <a:defRPr sz="1800" kern="1200" baseline="0">
                <a:solidFill>
                  <a:schemeClr val="tx1"/>
                </a:solidFill>
                <a:latin typeface="+mn-lt"/>
                <a:ea typeface="+mn-ea"/>
                <a:cs typeface="+mn-cs"/>
              </a:defRPr>
            </a:lvl1pPr>
            <a:lvl2pPr marL="457162" indent="-274297" algn="l" defTabSz="685800" rtl="0" eaLnBrk="1" latinLnBrk="0" hangingPunct="1">
              <a:lnSpc>
                <a:spcPct val="90000"/>
              </a:lnSpc>
              <a:spcBef>
                <a:spcPts val="600"/>
              </a:spcBef>
              <a:buFont typeface="Verdana" pitchFamily="34" charset="0"/>
              <a:buChar char="—"/>
              <a:defRPr sz="1400" kern="1200">
                <a:solidFill>
                  <a:schemeClr val="tx1"/>
                </a:solidFill>
                <a:latin typeface="+mn-lt"/>
                <a:ea typeface="+mn-ea"/>
                <a:cs typeface="+mn-cs"/>
              </a:defRPr>
            </a:lvl2pPr>
            <a:lvl3pPr marL="822891" indent="-182865" algn="l" defTabSz="685800" rtl="0" eaLnBrk="1" latinLnBrk="0" hangingPunct="1">
              <a:lnSpc>
                <a:spcPct val="90000"/>
              </a:lnSpc>
              <a:spcBef>
                <a:spcPts val="600"/>
              </a:spcBef>
              <a:buFont typeface="Courier New" pitchFamily="49" charset="0"/>
              <a:buChar char="o"/>
              <a:defRPr lang="en-US" sz="1400" kern="1200" dirty="0" smtClean="0">
                <a:solidFill>
                  <a:schemeClr val="tx1"/>
                </a:solidFill>
                <a:latin typeface="+mn-lt"/>
                <a:ea typeface="ＭＳ Ｐゴシック" charset="0"/>
                <a:cs typeface="ＭＳ Ｐゴシック"/>
              </a:defRPr>
            </a:lvl3pPr>
            <a:lvl4pPr marL="1097188" indent="-182865" algn="l" defTabSz="6858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4446" indent="0" algn="ctr" fontAlgn="auto">
              <a:spcAft>
                <a:spcPts val="0"/>
              </a:spcAft>
              <a:buFont typeface="Wingdings" panose="05000000000000000000" pitchFamily="2" charset="2"/>
              <a:buNone/>
            </a:pPr>
            <a:r>
              <a:rPr lang="en-US" sz="1200" dirty="0"/>
              <a:t>NOTE:  Revenue is indicative and based on historical blended rates for NY market</a:t>
            </a:r>
          </a:p>
        </p:txBody>
      </p:sp>
      <p:graphicFrame>
        <p:nvGraphicFramePr>
          <p:cNvPr id="5" name="Table 4">
            <a:extLst>
              <a:ext uri="{FF2B5EF4-FFF2-40B4-BE49-F238E27FC236}">
                <a16:creationId xmlns:a16="http://schemas.microsoft.com/office/drawing/2014/main" id="{E64B5A91-0553-64A2-2ABA-A3B97E937E73}"/>
              </a:ext>
            </a:extLst>
          </p:cNvPr>
          <p:cNvGraphicFramePr>
            <a:graphicFrameLocks noGrp="1"/>
          </p:cNvGraphicFramePr>
          <p:nvPr>
            <p:extLst>
              <p:ext uri="{D42A27DB-BD31-4B8C-83A1-F6EECF244321}">
                <p14:modId xmlns:p14="http://schemas.microsoft.com/office/powerpoint/2010/main" val="2631742577"/>
              </p:ext>
            </p:extLst>
          </p:nvPr>
        </p:nvGraphicFramePr>
        <p:xfrm>
          <a:off x="1409700" y="1430998"/>
          <a:ext cx="6172200" cy="2525153"/>
        </p:xfrm>
        <a:graphic>
          <a:graphicData uri="http://schemas.openxmlformats.org/drawingml/2006/table">
            <a:tbl>
              <a:tblPr firstRow="1"/>
              <a:tblGrid>
                <a:gridCol w="3315401">
                  <a:extLst>
                    <a:ext uri="{9D8B030D-6E8A-4147-A177-3AD203B41FA5}">
                      <a16:colId xmlns:a16="http://schemas.microsoft.com/office/drawing/2014/main" val="2536258085"/>
                    </a:ext>
                  </a:extLst>
                </a:gridCol>
                <a:gridCol w="2856799">
                  <a:extLst>
                    <a:ext uri="{9D8B030D-6E8A-4147-A177-3AD203B41FA5}">
                      <a16:colId xmlns:a16="http://schemas.microsoft.com/office/drawing/2014/main" val="472078862"/>
                    </a:ext>
                  </a:extLst>
                </a:gridCol>
              </a:tblGrid>
              <a:tr h="382188">
                <a:tc>
                  <a:txBody>
                    <a:bodyPr/>
                    <a:lstStyle/>
                    <a:p>
                      <a:pPr algn="ctr" fontAlgn="b"/>
                      <a:r>
                        <a:rPr lang="en-US" sz="1100" b="1" i="0" u="none" strike="noStrike" dirty="0">
                          <a:solidFill>
                            <a:schemeClr val="bg1"/>
                          </a:solidFill>
                          <a:effectLst/>
                          <a:latin typeface="+mn-lt"/>
                        </a:rPr>
                        <a:t>Utility</a:t>
                      </a:r>
                    </a:p>
                  </a:txBody>
                  <a:tcPr marL="9525" marR="9525" marT="9525"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3"/>
                    </a:solidFill>
                  </a:tcPr>
                </a:tc>
                <a:tc>
                  <a:txBody>
                    <a:bodyPr/>
                    <a:lstStyle/>
                    <a:p>
                      <a:pPr algn="ctr" fontAlgn="b"/>
                      <a:r>
                        <a:rPr lang="en-US" sz="1100" b="1" i="0" u="none" strike="noStrike" dirty="0">
                          <a:solidFill>
                            <a:schemeClr val="bg1"/>
                          </a:solidFill>
                          <a:effectLst/>
                          <a:latin typeface="+mn-lt"/>
                        </a:rPr>
                        <a:t>Estimated Annual Revenue</a:t>
                      </a:r>
                    </a:p>
                    <a:p>
                      <a:pPr algn="ctr" fontAlgn="b"/>
                      <a:r>
                        <a:rPr lang="en-US" sz="1100" b="1" i="0" u="none" strike="noStrike" dirty="0">
                          <a:solidFill>
                            <a:schemeClr val="bg1"/>
                          </a:solidFill>
                          <a:effectLst/>
                          <a:latin typeface="+mn-lt"/>
                        </a:rPr>
                        <a:t>Summer Only</a:t>
                      </a:r>
                    </a:p>
                  </a:txBody>
                  <a:tcPr marL="9525" marR="9525" marT="9525" marB="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3"/>
                    </a:solidFill>
                  </a:tcPr>
                </a:tc>
                <a:extLst>
                  <a:ext uri="{0D108BD9-81ED-4DB2-BD59-A6C34878D82A}">
                    <a16:rowId xmlns:a16="http://schemas.microsoft.com/office/drawing/2014/main" val="4117724788"/>
                  </a:ext>
                </a:extLst>
              </a:tr>
              <a:tr h="259621">
                <a:tc>
                  <a:txBody>
                    <a:bodyPr/>
                    <a:lstStyle/>
                    <a:p>
                      <a:pPr algn="ctr" fontAlgn="b"/>
                      <a:r>
                        <a:rPr lang="en-US" sz="1100" b="0" i="0" u="none" strike="noStrike" dirty="0">
                          <a:solidFill>
                            <a:schemeClr val="accent3"/>
                          </a:solidFill>
                          <a:effectLst/>
                          <a:latin typeface="+mn-lt"/>
                        </a:rPr>
                        <a:t>National Grid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$10,312</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35975063"/>
                  </a:ext>
                </a:extLst>
              </a:tr>
              <a:tr h="292481">
                <a:tc>
                  <a:txBody>
                    <a:bodyPr/>
                    <a:lstStyle/>
                    <a:p>
                      <a:pPr algn="ctr" fontAlgn="b"/>
                      <a:r>
                        <a:rPr lang="en-US" sz="1100" b="0" i="0" u="none" strike="noStrike" dirty="0">
                          <a:solidFill>
                            <a:schemeClr val="accent3"/>
                          </a:solidFill>
                          <a:effectLst/>
                          <a:latin typeface="+mn-lt"/>
                        </a:rPr>
                        <a:t>NYSEG</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$15,375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92607033"/>
                  </a:ext>
                </a:extLst>
              </a:tr>
              <a:tr h="292481">
                <a:tc>
                  <a:txBody>
                    <a:bodyPr/>
                    <a:lstStyle/>
                    <a:p>
                      <a:pPr algn="ctr" fontAlgn="b"/>
                      <a:r>
                        <a:rPr lang="en-US" sz="1100" b="0" i="0" u="none" strike="noStrike" dirty="0">
                          <a:solidFill>
                            <a:schemeClr val="accent3"/>
                          </a:solidFill>
                          <a:effectLst/>
                          <a:latin typeface="+mn-lt"/>
                        </a:rPr>
                        <a:t> RGE </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$15,937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84603143"/>
                  </a:ext>
                </a:extLst>
              </a:tr>
              <a:tr h="242266">
                <a:tc>
                  <a:txBody>
                    <a:bodyPr/>
                    <a:lstStyle/>
                    <a:p>
                      <a:pPr algn="ctr" fontAlgn="b"/>
                      <a:r>
                        <a:rPr lang="en-US" sz="1100" b="0" i="0" u="none" strike="noStrike" dirty="0">
                          <a:solidFill>
                            <a:schemeClr val="accent3"/>
                          </a:solidFill>
                          <a:effectLst/>
                          <a:latin typeface="+mn-lt"/>
                        </a:rPr>
                        <a:t>Central Hudson</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  4,612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67620760"/>
                  </a:ext>
                </a:extLst>
              </a:tr>
              <a:tr h="242266">
                <a:tc>
                  <a:txBody>
                    <a:bodyPr/>
                    <a:lstStyle/>
                    <a:p>
                      <a:pPr algn="ctr" fontAlgn="b"/>
                      <a:r>
                        <a:rPr lang="en-US" sz="1100" b="0" i="0" u="none" strike="noStrike" dirty="0">
                          <a:solidFill>
                            <a:schemeClr val="accent3"/>
                          </a:solidFill>
                          <a:effectLst/>
                          <a:latin typeface="+mn-lt"/>
                        </a:rPr>
                        <a:t>Orange &amp; Rockland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$11,250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43136422"/>
                  </a:ext>
                </a:extLst>
              </a:tr>
              <a:tr h="242266">
                <a:tc>
                  <a:txBody>
                    <a:bodyPr/>
                    <a:lstStyle/>
                    <a:p>
                      <a:pPr algn="ctr" fontAlgn="b"/>
                      <a:r>
                        <a:rPr lang="en-US" sz="1100" b="0" i="0" u="none" strike="noStrike" dirty="0">
                          <a:solidFill>
                            <a:schemeClr val="accent3"/>
                          </a:solidFill>
                          <a:effectLst/>
                          <a:latin typeface="+mn-lt"/>
                        </a:rPr>
                        <a:t>PSEG Long Island</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$18,750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4423289"/>
                  </a:ext>
                </a:extLst>
              </a:tr>
              <a:tr h="319628">
                <a:tc>
                  <a:txBody>
                    <a:bodyPr/>
                    <a:lstStyle/>
                    <a:p>
                      <a:pPr algn="ctr" fontAlgn="b"/>
                      <a:r>
                        <a:rPr lang="en-US" sz="1100" b="0" i="0" u="none" strike="noStrike" dirty="0">
                          <a:solidFill>
                            <a:schemeClr val="accent3"/>
                          </a:solidFill>
                          <a:effectLst/>
                          <a:latin typeface="+mn-lt"/>
                        </a:rPr>
                        <a:t>Con Edison – Staten Island/Westchester</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$22,500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82283911"/>
                  </a:ext>
                </a:extLst>
              </a:tr>
              <a:tr h="251956">
                <a:tc>
                  <a:txBody>
                    <a:bodyPr/>
                    <a:lstStyle/>
                    <a:p>
                      <a:pPr algn="ctr" fontAlgn="b"/>
                      <a:r>
                        <a:rPr lang="en-US" sz="1100" b="0" i="0" u="none" strike="noStrike" dirty="0">
                          <a:solidFill>
                            <a:schemeClr val="accent3"/>
                          </a:solidFill>
                          <a:effectLst/>
                          <a:latin typeface="+mn-lt"/>
                        </a:rPr>
                        <a:t>Con Edison – Other Locales</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tc>
                  <a:txBody>
                    <a:bodyPr/>
                    <a:lstStyle/>
                    <a:p>
                      <a:pPr algn="ctr" fontAlgn="b">
                        <a:lnSpc>
                          <a:spcPct val="100000"/>
                        </a:lnSpc>
                      </a:pPr>
                      <a:r>
                        <a:rPr lang="en-US" sz="1100" b="0" i="0" u="none" strike="noStrike" dirty="0">
                          <a:solidFill>
                            <a:srgbClr val="000000"/>
                          </a:solidFill>
                          <a:effectLst/>
                          <a:latin typeface="+mn-lt"/>
                        </a:rPr>
                        <a:t> $67,500 </a:t>
                      </a:r>
                    </a:p>
                  </a:txBody>
                  <a:tcPr marL="6350" marR="6350" marT="6350"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905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3733938842"/>
                  </a:ext>
                </a:extLst>
              </a:tr>
            </a:tbl>
          </a:graphicData>
        </a:graphic>
      </p:graphicFrame>
    </p:spTree>
    <p:extLst>
      <p:ext uri="{BB962C8B-B14F-4D97-AF65-F5344CB8AC3E}">
        <p14:creationId xmlns:p14="http://schemas.microsoft.com/office/powerpoint/2010/main" val="287141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3749-D74A-B5EA-AE93-0EE83E2CB38B}"/>
              </a:ext>
            </a:extLst>
          </p:cNvPr>
          <p:cNvSpPr txBox="1"/>
          <p:nvPr/>
        </p:nvSpPr>
        <p:spPr>
          <a:xfrm>
            <a:off x="1877291" y="1441475"/>
            <a:ext cx="5922818" cy="1862048"/>
          </a:xfrm>
          <a:prstGeom prst="rect">
            <a:avLst/>
          </a:prstGeom>
          <a:noFill/>
        </p:spPr>
        <p:txBody>
          <a:bodyPr wrap="square" rtlCol="0">
            <a:spAutoFit/>
          </a:bodyPr>
          <a:lstStyle/>
          <a:p>
            <a:r>
              <a:rPr lang="en-US" sz="11500" b="1" dirty="0">
                <a:solidFill>
                  <a:srgbClr val="0B30B6"/>
                </a:solidFill>
              </a:rPr>
              <a:t>Q</a:t>
            </a:r>
            <a:r>
              <a:rPr lang="en-US" sz="11500" b="1" dirty="0"/>
              <a:t> &amp; </a:t>
            </a:r>
            <a:r>
              <a:rPr lang="en-US" sz="11500" b="1" dirty="0">
                <a:solidFill>
                  <a:srgbClr val="1AC4FC"/>
                </a:solidFill>
              </a:rPr>
              <a:t>A</a:t>
            </a:r>
          </a:p>
        </p:txBody>
      </p:sp>
    </p:spTree>
    <p:extLst>
      <p:ext uri="{BB962C8B-B14F-4D97-AF65-F5344CB8AC3E}">
        <p14:creationId xmlns:p14="http://schemas.microsoft.com/office/powerpoint/2010/main" val="19312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3418B6-D664-F7F8-3CCA-9472E9E0F86E}"/>
              </a:ext>
            </a:extLst>
          </p:cNvPr>
          <p:cNvSpPr/>
          <p:nvPr/>
        </p:nvSpPr>
        <p:spPr>
          <a:xfrm>
            <a:off x="0" y="1018827"/>
            <a:ext cx="9144000" cy="35707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F19FED-24FE-A224-035D-8CE925334F8C}"/>
              </a:ext>
            </a:extLst>
          </p:cNvPr>
          <p:cNvSpPr>
            <a:spLocks noGrp="1"/>
          </p:cNvSpPr>
          <p:nvPr>
            <p:ph type="title"/>
          </p:nvPr>
        </p:nvSpPr>
        <p:spPr/>
        <p:txBody>
          <a:bodyPr/>
          <a:lstStyle/>
          <a:p>
            <a:r>
              <a:rPr lang="en-US" dirty="0"/>
              <a:t>Weather Review – National vs. NYISO</a:t>
            </a:r>
          </a:p>
        </p:txBody>
      </p:sp>
      <p:sp>
        <p:nvSpPr>
          <p:cNvPr id="8" name="TextBox 7">
            <a:extLst>
              <a:ext uri="{FF2B5EF4-FFF2-40B4-BE49-F238E27FC236}">
                <a16:creationId xmlns:a16="http://schemas.microsoft.com/office/drawing/2014/main" id="{45F9C7E7-E6A9-DFB4-416F-B2290B272435}"/>
              </a:ext>
            </a:extLst>
          </p:cNvPr>
          <p:cNvSpPr txBox="1"/>
          <p:nvPr/>
        </p:nvSpPr>
        <p:spPr>
          <a:xfrm>
            <a:off x="4815524" y="1251405"/>
            <a:ext cx="3558464" cy="261610"/>
          </a:xfrm>
          <a:prstGeom prst="rect">
            <a:avLst/>
          </a:prstGeom>
          <a:noFill/>
        </p:spPr>
        <p:txBody>
          <a:bodyPr wrap="square" rtlCol="0">
            <a:spAutoFit/>
          </a:bodyPr>
          <a:lstStyle/>
          <a:p>
            <a:pPr algn="ctr"/>
            <a:r>
              <a:rPr lang="en-US" sz="1050" b="1" dirty="0"/>
              <a:t>Summer 2024 Temperature Departures</a:t>
            </a:r>
          </a:p>
        </p:txBody>
      </p:sp>
      <p:pic>
        <p:nvPicPr>
          <p:cNvPr id="4" name="Picture 3">
            <a:extLst>
              <a:ext uri="{FF2B5EF4-FFF2-40B4-BE49-F238E27FC236}">
                <a16:creationId xmlns:a16="http://schemas.microsoft.com/office/drawing/2014/main" id="{C304A863-BD4B-8A25-710D-1AD0DA2B4FAA}"/>
              </a:ext>
            </a:extLst>
          </p:cNvPr>
          <p:cNvPicPr>
            <a:picLocks noChangeAspect="1"/>
          </p:cNvPicPr>
          <p:nvPr/>
        </p:nvPicPr>
        <p:blipFill rotWithShape="1">
          <a:blip r:embed="rId3"/>
          <a:srcRect l="1300" t="1466" r="1575" b="24757"/>
          <a:stretch/>
        </p:blipFill>
        <p:spPr>
          <a:xfrm>
            <a:off x="906563" y="1522441"/>
            <a:ext cx="3313113" cy="1988535"/>
          </a:xfrm>
          <a:prstGeom prst="rect">
            <a:avLst/>
          </a:prstGeom>
        </p:spPr>
      </p:pic>
      <p:sp>
        <p:nvSpPr>
          <p:cNvPr id="10" name="TextBox 9">
            <a:extLst>
              <a:ext uri="{FF2B5EF4-FFF2-40B4-BE49-F238E27FC236}">
                <a16:creationId xmlns:a16="http://schemas.microsoft.com/office/drawing/2014/main" id="{E80B14CE-E38E-E77E-9120-83E353C8DEEE}"/>
              </a:ext>
            </a:extLst>
          </p:cNvPr>
          <p:cNvSpPr txBox="1"/>
          <p:nvPr/>
        </p:nvSpPr>
        <p:spPr>
          <a:xfrm>
            <a:off x="712874" y="1247025"/>
            <a:ext cx="3710864" cy="261610"/>
          </a:xfrm>
          <a:prstGeom prst="rect">
            <a:avLst/>
          </a:prstGeom>
          <a:noFill/>
        </p:spPr>
        <p:txBody>
          <a:bodyPr wrap="square" rtlCol="0">
            <a:spAutoFit/>
          </a:bodyPr>
          <a:lstStyle/>
          <a:p>
            <a:pPr algn="ctr"/>
            <a:r>
              <a:rPr lang="en-US" sz="1050" b="1" dirty="0"/>
              <a:t>Winter 2023/2024 Temperature Departures</a:t>
            </a:r>
          </a:p>
        </p:txBody>
      </p:sp>
      <p:sp>
        <p:nvSpPr>
          <p:cNvPr id="17" name="TextBox 16">
            <a:extLst>
              <a:ext uri="{FF2B5EF4-FFF2-40B4-BE49-F238E27FC236}">
                <a16:creationId xmlns:a16="http://schemas.microsoft.com/office/drawing/2014/main" id="{07B06D21-9C3A-A611-A70A-AD759F6ED3E7}"/>
              </a:ext>
            </a:extLst>
          </p:cNvPr>
          <p:cNvSpPr txBox="1"/>
          <p:nvPr/>
        </p:nvSpPr>
        <p:spPr>
          <a:xfrm>
            <a:off x="1223399" y="3776058"/>
            <a:ext cx="2607620" cy="300082"/>
          </a:xfrm>
          <a:prstGeom prst="rect">
            <a:avLst/>
          </a:prstGeom>
          <a:noFill/>
        </p:spPr>
        <p:txBody>
          <a:bodyPr wrap="square" rtlCol="0">
            <a:spAutoFit/>
          </a:bodyPr>
          <a:lstStyle/>
          <a:p>
            <a:pPr algn="ctr"/>
            <a:r>
              <a:rPr lang="en-US" b="1" dirty="0"/>
              <a:t>NYISO: 2591 GWCDDS</a:t>
            </a:r>
          </a:p>
        </p:txBody>
      </p:sp>
      <p:sp>
        <p:nvSpPr>
          <p:cNvPr id="20" name="TextBox 19">
            <a:extLst>
              <a:ext uri="{FF2B5EF4-FFF2-40B4-BE49-F238E27FC236}">
                <a16:creationId xmlns:a16="http://schemas.microsoft.com/office/drawing/2014/main" id="{D9A93540-B1A9-EB64-8739-0017BE5376F5}"/>
              </a:ext>
            </a:extLst>
          </p:cNvPr>
          <p:cNvSpPr txBox="1"/>
          <p:nvPr/>
        </p:nvSpPr>
        <p:spPr>
          <a:xfrm>
            <a:off x="5509313" y="3775972"/>
            <a:ext cx="2204405" cy="300082"/>
          </a:xfrm>
          <a:prstGeom prst="rect">
            <a:avLst/>
          </a:prstGeom>
          <a:noFill/>
        </p:spPr>
        <p:txBody>
          <a:bodyPr wrap="square" rtlCol="0">
            <a:spAutoFit/>
          </a:bodyPr>
          <a:lstStyle/>
          <a:p>
            <a:r>
              <a:rPr lang="en-US" b="1" dirty="0"/>
              <a:t>NYISO: 758 PWCDDs</a:t>
            </a:r>
          </a:p>
        </p:txBody>
      </p:sp>
      <p:sp>
        <p:nvSpPr>
          <p:cNvPr id="21" name="TextBox 20">
            <a:extLst>
              <a:ext uri="{FF2B5EF4-FFF2-40B4-BE49-F238E27FC236}">
                <a16:creationId xmlns:a16="http://schemas.microsoft.com/office/drawing/2014/main" id="{25EAE52B-6872-E109-4622-2D41B044CAFC}"/>
              </a:ext>
            </a:extLst>
          </p:cNvPr>
          <p:cNvSpPr txBox="1"/>
          <p:nvPr/>
        </p:nvSpPr>
        <p:spPr>
          <a:xfrm>
            <a:off x="5197639" y="3993457"/>
            <a:ext cx="2794233" cy="300082"/>
          </a:xfrm>
          <a:prstGeom prst="rect">
            <a:avLst/>
          </a:prstGeom>
          <a:noFill/>
        </p:spPr>
        <p:txBody>
          <a:bodyPr wrap="square">
            <a:spAutoFit/>
          </a:bodyPr>
          <a:lstStyle/>
          <a:p>
            <a:pPr algn="ctr"/>
            <a:r>
              <a:rPr lang="en-US" b="1" dirty="0">
                <a:solidFill>
                  <a:srgbClr val="C00000"/>
                </a:solidFill>
              </a:rPr>
              <a:t>ABOVE</a:t>
            </a:r>
            <a:r>
              <a:rPr lang="en-US" dirty="0"/>
              <a:t> average summer</a:t>
            </a:r>
          </a:p>
        </p:txBody>
      </p:sp>
      <p:sp>
        <p:nvSpPr>
          <p:cNvPr id="22" name="TextBox 21">
            <a:extLst>
              <a:ext uri="{FF2B5EF4-FFF2-40B4-BE49-F238E27FC236}">
                <a16:creationId xmlns:a16="http://schemas.microsoft.com/office/drawing/2014/main" id="{3E50B3A0-DF2C-EB06-88BF-ED5DD9C9407C}"/>
              </a:ext>
            </a:extLst>
          </p:cNvPr>
          <p:cNvSpPr txBox="1"/>
          <p:nvPr/>
        </p:nvSpPr>
        <p:spPr>
          <a:xfrm>
            <a:off x="1363649" y="3993499"/>
            <a:ext cx="2274969" cy="300082"/>
          </a:xfrm>
          <a:prstGeom prst="rect">
            <a:avLst/>
          </a:prstGeom>
          <a:noFill/>
        </p:spPr>
        <p:txBody>
          <a:bodyPr wrap="square">
            <a:spAutoFit/>
          </a:bodyPr>
          <a:lstStyle/>
          <a:p>
            <a:pPr algn="ctr"/>
            <a:r>
              <a:rPr lang="en-US" b="1" dirty="0">
                <a:solidFill>
                  <a:srgbClr val="C00000"/>
                </a:solidFill>
              </a:rPr>
              <a:t>ABOVE</a:t>
            </a:r>
            <a:r>
              <a:rPr lang="en-US" dirty="0"/>
              <a:t> average winter</a:t>
            </a:r>
          </a:p>
        </p:txBody>
      </p:sp>
      <p:pic>
        <p:nvPicPr>
          <p:cNvPr id="5" name="Picture 4">
            <a:extLst>
              <a:ext uri="{FF2B5EF4-FFF2-40B4-BE49-F238E27FC236}">
                <a16:creationId xmlns:a16="http://schemas.microsoft.com/office/drawing/2014/main" id="{670E06DF-BB5F-01C0-A65D-09401C75D15D}"/>
              </a:ext>
            </a:extLst>
          </p:cNvPr>
          <p:cNvPicPr>
            <a:picLocks noChangeAspect="1"/>
          </p:cNvPicPr>
          <p:nvPr/>
        </p:nvPicPr>
        <p:blipFill rotWithShape="1">
          <a:blip r:embed="rId4"/>
          <a:srcRect l="1448" t="4353" r="1390"/>
          <a:stretch/>
        </p:blipFill>
        <p:spPr>
          <a:xfrm>
            <a:off x="4952653" y="1522442"/>
            <a:ext cx="3246082" cy="1982560"/>
          </a:xfrm>
          <a:prstGeom prst="rect">
            <a:avLst/>
          </a:prstGeom>
        </p:spPr>
      </p:pic>
      <p:sp>
        <p:nvSpPr>
          <p:cNvPr id="6" name="TextBox 5">
            <a:extLst>
              <a:ext uri="{FF2B5EF4-FFF2-40B4-BE49-F238E27FC236}">
                <a16:creationId xmlns:a16="http://schemas.microsoft.com/office/drawing/2014/main" id="{583B87E8-BCE1-2E0A-632A-B4214D49BDE6}"/>
              </a:ext>
            </a:extLst>
          </p:cNvPr>
          <p:cNvSpPr txBox="1"/>
          <p:nvPr/>
        </p:nvSpPr>
        <p:spPr>
          <a:xfrm>
            <a:off x="5327209" y="3534959"/>
            <a:ext cx="2681424" cy="261610"/>
          </a:xfrm>
          <a:prstGeom prst="rect">
            <a:avLst/>
          </a:prstGeom>
          <a:noFill/>
        </p:spPr>
        <p:txBody>
          <a:bodyPr wrap="square" rtlCol="0">
            <a:spAutoFit/>
          </a:bodyPr>
          <a:lstStyle/>
          <a:p>
            <a:r>
              <a:rPr kumimoji="0" lang="en-US" sz="1050" b="1" i="0" u="none" strike="noStrike" kern="1200" cap="none" spc="0" normalizeH="0" baseline="0" noProof="0" dirty="0">
                <a:ln>
                  <a:noFill/>
                </a:ln>
                <a:solidFill>
                  <a:srgbClr val="FF0000"/>
                </a:solidFill>
                <a:effectLst/>
                <a:uLnTx/>
                <a:uFillTx/>
                <a:latin typeface="Verdana" panose="020B0604030504040204"/>
                <a:ea typeface="+mn-ea"/>
                <a:cs typeface="+mn-cs"/>
              </a:rPr>
              <a:t>5</a:t>
            </a:r>
            <a:r>
              <a:rPr kumimoji="0" lang="en-US" sz="1050" b="1" i="0" u="none" strike="noStrike" kern="1200" cap="none" spc="0" normalizeH="0" baseline="30000" noProof="0" dirty="0">
                <a:ln>
                  <a:noFill/>
                </a:ln>
                <a:solidFill>
                  <a:srgbClr val="FF0000"/>
                </a:solidFill>
                <a:effectLst/>
                <a:uLnTx/>
                <a:uFillTx/>
                <a:latin typeface="Verdana" panose="020B0604030504040204"/>
                <a:ea typeface="+mn-ea"/>
                <a:cs typeface="+mn-cs"/>
              </a:rPr>
              <a:t>th</a:t>
            </a:r>
            <a:r>
              <a:rPr kumimoji="0" lang="en-US" sz="1050" b="1" i="0" u="none" strike="noStrike" kern="1200" cap="none" spc="0" normalizeH="0" baseline="0" noProof="0" dirty="0">
                <a:ln>
                  <a:noFill/>
                </a:ln>
                <a:solidFill>
                  <a:srgbClr val="FF0000"/>
                </a:solidFill>
                <a:effectLst/>
                <a:uLnTx/>
                <a:uFillTx/>
                <a:latin typeface="Verdana" panose="020B0604030504040204"/>
                <a:ea typeface="+mn-ea"/>
                <a:cs typeface="+mn-cs"/>
              </a:rPr>
              <a:t> </a:t>
            </a:r>
            <a:r>
              <a:rPr lang="en-US" sz="1050" b="1" dirty="0">
                <a:solidFill>
                  <a:srgbClr val="FF0000"/>
                </a:solidFill>
                <a:latin typeface="Verdana" panose="020B0604030504040204"/>
              </a:rPr>
              <a:t>warmest summer since </a:t>
            </a:r>
            <a:r>
              <a:rPr kumimoji="0" lang="en-US" sz="1050" b="1" i="0" u="none" strike="noStrike" kern="1200" cap="none" spc="0" normalizeH="0" baseline="0" noProof="0" dirty="0">
                <a:ln>
                  <a:noFill/>
                </a:ln>
                <a:solidFill>
                  <a:srgbClr val="FF0000"/>
                </a:solidFill>
                <a:effectLst/>
                <a:uLnTx/>
                <a:uFillTx/>
                <a:latin typeface="Verdana" panose="020B0604030504040204"/>
                <a:ea typeface="+mn-ea"/>
                <a:cs typeface="+mn-cs"/>
              </a:rPr>
              <a:t>1950</a:t>
            </a:r>
            <a:endParaRPr lang="en-US" sz="1050" dirty="0"/>
          </a:p>
        </p:txBody>
      </p:sp>
      <p:sp>
        <p:nvSpPr>
          <p:cNvPr id="7" name="TextBox 6">
            <a:extLst>
              <a:ext uri="{FF2B5EF4-FFF2-40B4-BE49-F238E27FC236}">
                <a16:creationId xmlns:a16="http://schemas.microsoft.com/office/drawing/2014/main" id="{2EF65472-45DC-6477-A009-D3F4A4980949}"/>
              </a:ext>
            </a:extLst>
          </p:cNvPr>
          <p:cNvSpPr txBox="1"/>
          <p:nvPr/>
        </p:nvSpPr>
        <p:spPr>
          <a:xfrm>
            <a:off x="1430282" y="3527330"/>
            <a:ext cx="2274969" cy="261610"/>
          </a:xfrm>
          <a:prstGeom prst="rect">
            <a:avLst/>
          </a:prstGeom>
          <a:noFill/>
        </p:spPr>
        <p:txBody>
          <a:bodyPr wrap="square" rtlCol="0">
            <a:spAutoFit/>
          </a:bodyPr>
          <a:lstStyle/>
          <a:p>
            <a:r>
              <a:rPr lang="en-US" sz="1050" b="1" dirty="0">
                <a:solidFill>
                  <a:srgbClr val="FF0000"/>
                </a:solidFill>
                <a:latin typeface="Verdana" panose="020B0604030504040204"/>
              </a:rPr>
              <a:t>Warmest winter since </a:t>
            </a:r>
            <a:r>
              <a:rPr kumimoji="0" lang="en-US" sz="1050" b="1" i="0" u="none" strike="noStrike" kern="1200" cap="none" spc="0" normalizeH="0" baseline="0" noProof="0" dirty="0">
                <a:ln>
                  <a:noFill/>
                </a:ln>
                <a:solidFill>
                  <a:srgbClr val="FF0000"/>
                </a:solidFill>
                <a:effectLst/>
                <a:uLnTx/>
                <a:uFillTx/>
                <a:latin typeface="Verdana" panose="020B0604030504040204"/>
                <a:ea typeface="+mn-ea"/>
                <a:cs typeface="+mn-cs"/>
              </a:rPr>
              <a:t>1950</a:t>
            </a:r>
            <a:endParaRPr lang="en-US" sz="1050" dirty="0"/>
          </a:p>
        </p:txBody>
      </p:sp>
    </p:spTree>
    <p:extLst>
      <p:ext uri="{BB962C8B-B14F-4D97-AF65-F5344CB8AC3E}">
        <p14:creationId xmlns:p14="http://schemas.microsoft.com/office/powerpoint/2010/main" val="26193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A02C65-4BDE-4871-8724-8D616D71DA62}"/>
              </a:ext>
            </a:extLst>
          </p:cNvPr>
          <p:cNvSpPr>
            <a:spLocks noGrp="1"/>
          </p:cNvSpPr>
          <p:nvPr>
            <p:ph type="title"/>
          </p:nvPr>
        </p:nvSpPr>
        <p:spPr/>
        <p:txBody>
          <a:bodyPr/>
          <a:lstStyle/>
          <a:p>
            <a:r>
              <a:rPr lang="en-US" dirty="0"/>
              <a:t>NRG 2024-25 Winter Outlook</a:t>
            </a:r>
          </a:p>
        </p:txBody>
      </p:sp>
      <p:pic>
        <p:nvPicPr>
          <p:cNvPr id="14" name="Picture 13">
            <a:extLst>
              <a:ext uri="{FF2B5EF4-FFF2-40B4-BE49-F238E27FC236}">
                <a16:creationId xmlns:a16="http://schemas.microsoft.com/office/drawing/2014/main" id="{4CE1E114-0CAE-0F90-B5B0-B2788D30361F}"/>
              </a:ext>
            </a:extLst>
          </p:cNvPr>
          <p:cNvPicPr>
            <a:picLocks noChangeAspect="1"/>
          </p:cNvPicPr>
          <p:nvPr/>
        </p:nvPicPr>
        <p:blipFill>
          <a:blip r:embed="rId2"/>
          <a:stretch>
            <a:fillRect/>
          </a:stretch>
        </p:blipFill>
        <p:spPr>
          <a:xfrm>
            <a:off x="180000" y="883941"/>
            <a:ext cx="8784000" cy="3670027"/>
          </a:xfrm>
          <a:prstGeom prst="rect">
            <a:avLst/>
          </a:prstGeom>
        </p:spPr>
      </p:pic>
    </p:spTree>
    <p:extLst>
      <p:ext uri="{BB962C8B-B14F-4D97-AF65-F5344CB8AC3E}">
        <p14:creationId xmlns:p14="http://schemas.microsoft.com/office/powerpoint/2010/main" val="368889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2B0C6574-2570-CBA7-13E7-F1478FA4FF68}"/>
              </a:ext>
            </a:extLst>
          </p:cNvPr>
          <p:cNvSpPr txBox="1">
            <a:spLocks/>
          </p:cNvSpPr>
          <p:nvPr/>
        </p:nvSpPr>
        <p:spPr>
          <a:xfrm>
            <a:off x="0" y="789559"/>
            <a:ext cx="9144000" cy="3858115"/>
          </a:xfrm>
          <a:prstGeom prst="rect">
            <a:avLst/>
          </a:prstGeom>
          <a:solidFill>
            <a:schemeClr val="tx2"/>
          </a:solidFill>
        </p:spPr>
        <p:txBody>
          <a:bodyPr tIns="182880"/>
          <a:lst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2"/>
                </a:solidFill>
              </a:rPr>
              <a:t> </a:t>
            </a:r>
          </a:p>
        </p:txBody>
      </p:sp>
      <p:sp>
        <p:nvSpPr>
          <p:cNvPr id="12" name="Rectangle 11">
            <a:extLst>
              <a:ext uri="{FF2B5EF4-FFF2-40B4-BE49-F238E27FC236}">
                <a16:creationId xmlns:a16="http://schemas.microsoft.com/office/drawing/2014/main" id="{A923211B-69CE-E224-9FCD-C9F28B22E9C4}"/>
              </a:ext>
            </a:extLst>
          </p:cNvPr>
          <p:cNvSpPr/>
          <p:nvPr/>
        </p:nvSpPr>
        <p:spPr>
          <a:xfrm>
            <a:off x="4612371" y="851338"/>
            <a:ext cx="4271854" cy="3708049"/>
          </a:xfrm>
          <a:prstGeom prst="rect">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A4AD447-53F2-C5A4-2A75-141DB39FACF0}"/>
              </a:ext>
            </a:extLst>
          </p:cNvPr>
          <p:cNvPicPr>
            <a:picLocks noChangeAspect="1"/>
          </p:cNvPicPr>
          <p:nvPr/>
        </p:nvPicPr>
        <p:blipFill>
          <a:blip r:embed="rId3"/>
          <a:stretch>
            <a:fillRect/>
          </a:stretch>
        </p:blipFill>
        <p:spPr>
          <a:xfrm>
            <a:off x="4816887" y="1152199"/>
            <a:ext cx="3855025" cy="2058061"/>
          </a:xfrm>
          <a:prstGeom prst="rect">
            <a:avLst/>
          </a:prstGeom>
        </p:spPr>
      </p:pic>
      <p:sp>
        <p:nvSpPr>
          <p:cNvPr id="10" name="Rectangle 9">
            <a:extLst>
              <a:ext uri="{FF2B5EF4-FFF2-40B4-BE49-F238E27FC236}">
                <a16:creationId xmlns:a16="http://schemas.microsoft.com/office/drawing/2014/main" id="{9D31D15E-434C-AA83-75DF-FE038517AF5A}"/>
              </a:ext>
            </a:extLst>
          </p:cNvPr>
          <p:cNvSpPr/>
          <p:nvPr/>
        </p:nvSpPr>
        <p:spPr>
          <a:xfrm>
            <a:off x="259774" y="851338"/>
            <a:ext cx="4271854" cy="3708049"/>
          </a:xfrm>
          <a:prstGeom prst="rect">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5947814-8CC6-4F97-8D01-4A9DBAC07800}"/>
              </a:ext>
            </a:extLst>
          </p:cNvPr>
          <p:cNvSpPr>
            <a:spLocks noGrp="1"/>
          </p:cNvSpPr>
          <p:nvPr>
            <p:ph type="title"/>
          </p:nvPr>
        </p:nvSpPr>
        <p:spPr/>
        <p:txBody>
          <a:bodyPr anchor="ctr"/>
          <a:lstStyle/>
          <a:p>
            <a:r>
              <a:rPr lang="en-US" dirty="0">
                <a:latin typeface="+mn-lt"/>
              </a:rPr>
              <a:t>Domestic Natural Gas Production</a:t>
            </a:r>
          </a:p>
        </p:txBody>
      </p:sp>
      <p:sp>
        <p:nvSpPr>
          <p:cNvPr id="5" name="Rectangle 4">
            <a:extLst>
              <a:ext uri="{FF2B5EF4-FFF2-40B4-BE49-F238E27FC236}">
                <a16:creationId xmlns:a16="http://schemas.microsoft.com/office/drawing/2014/main" id="{11A8C686-66A9-405B-9BDA-EA46701C2491}"/>
              </a:ext>
            </a:extLst>
          </p:cNvPr>
          <p:cNvSpPr/>
          <p:nvPr/>
        </p:nvSpPr>
        <p:spPr>
          <a:xfrm>
            <a:off x="3429968" y="1306418"/>
            <a:ext cx="1062945" cy="375616"/>
          </a:xfrm>
          <a:prstGeom prst="rect">
            <a:avLst/>
          </a:prstGeom>
          <a:solidFill>
            <a:schemeClr val="accent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a:ln>
                  <a:noFill/>
                </a:ln>
                <a:solidFill>
                  <a:prstClr val="white"/>
                </a:solidFill>
                <a:effectLst/>
                <a:uLnTx/>
                <a:uFillTx/>
                <a:ea typeface="+mn-ea"/>
                <a:cs typeface="+mn-cs"/>
              </a:rPr>
              <a:t>Oil Rigs</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kern="0" dirty="0">
                <a:solidFill>
                  <a:prstClr val="white"/>
                </a:solidFill>
              </a:rPr>
              <a:t>(Left Axis)</a:t>
            </a:r>
            <a:endParaRPr kumimoji="0" lang="en-US" sz="700" i="0" u="none" strike="noStrike" kern="0" cap="none" spc="0" normalizeH="0" baseline="0" noProof="0" dirty="0">
              <a:ln>
                <a:noFill/>
              </a:ln>
              <a:solidFill>
                <a:prstClr val="white"/>
              </a:solidFill>
              <a:effectLst/>
              <a:uLnTx/>
              <a:uFillTx/>
              <a:ea typeface="+mn-ea"/>
              <a:cs typeface="+mn-cs"/>
            </a:endParaRPr>
          </a:p>
        </p:txBody>
      </p:sp>
      <p:sp>
        <p:nvSpPr>
          <p:cNvPr id="3" name="Rectangle 2">
            <a:extLst>
              <a:ext uri="{FF2B5EF4-FFF2-40B4-BE49-F238E27FC236}">
                <a16:creationId xmlns:a16="http://schemas.microsoft.com/office/drawing/2014/main" id="{6DFFE458-ECEE-4BC1-A51D-44C74034FB0A}"/>
              </a:ext>
            </a:extLst>
          </p:cNvPr>
          <p:cNvSpPr/>
          <p:nvPr/>
        </p:nvSpPr>
        <p:spPr>
          <a:xfrm>
            <a:off x="3429968" y="1731344"/>
            <a:ext cx="1062945" cy="375616"/>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i="0" u="none" strike="noStrike" kern="0" cap="none" spc="0" normalizeH="0" baseline="0" noProof="0" dirty="0">
                <a:ln>
                  <a:noFill/>
                </a:ln>
                <a:solidFill>
                  <a:prstClr val="white"/>
                </a:solidFill>
                <a:effectLst/>
                <a:uLnTx/>
                <a:uFillTx/>
                <a:ea typeface="+mn-ea"/>
                <a:cs typeface="+mn-cs"/>
              </a:rPr>
              <a:t>Natural Gas Rigs</a:t>
            </a:r>
          </a:p>
          <a:p>
            <a:pPr marL="0" marR="0" lvl="0" indent="0" algn="ctr" defTabSz="914400" eaLnBrk="1" fontAlgn="auto" latinLnBrk="0" hangingPunct="1">
              <a:lnSpc>
                <a:spcPct val="100000"/>
              </a:lnSpc>
              <a:spcBef>
                <a:spcPts val="0"/>
              </a:spcBef>
              <a:spcAft>
                <a:spcPts val="0"/>
              </a:spcAft>
              <a:buClrTx/>
              <a:buSzTx/>
              <a:buFontTx/>
              <a:buNone/>
              <a:tabLst/>
              <a:defRPr/>
            </a:pPr>
            <a:r>
              <a:rPr lang="en-US" sz="700" kern="0" dirty="0">
                <a:solidFill>
                  <a:prstClr val="white"/>
                </a:solidFill>
              </a:rPr>
              <a:t>(Right Axis)</a:t>
            </a:r>
            <a:endParaRPr kumimoji="0" lang="en-US" sz="700" i="0" u="none" strike="noStrike" kern="0" cap="none" spc="0" normalizeH="0" baseline="0" noProof="0" dirty="0">
              <a:ln>
                <a:noFill/>
              </a:ln>
              <a:solidFill>
                <a:prstClr val="white"/>
              </a:solidFill>
              <a:effectLst/>
              <a:uLnTx/>
              <a:uFillTx/>
              <a:ea typeface="+mn-ea"/>
              <a:cs typeface="+mn-cs"/>
            </a:endParaRPr>
          </a:p>
        </p:txBody>
      </p:sp>
      <p:sp>
        <p:nvSpPr>
          <p:cNvPr id="8" name="Title 1">
            <a:extLst>
              <a:ext uri="{FF2B5EF4-FFF2-40B4-BE49-F238E27FC236}">
                <a16:creationId xmlns:a16="http://schemas.microsoft.com/office/drawing/2014/main" id="{4F342355-D263-0AAE-3AC6-CDA4ABE9C484}"/>
              </a:ext>
            </a:extLst>
          </p:cNvPr>
          <p:cNvSpPr txBox="1">
            <a:spLocks/>
          </p:cNvSpPr>
          <p:nvPr/>
        </p:nvSpPr>
        <p:spPr>
          <a:xfrm>
            <a:off x="1784756" y="873330"/>
            <a:ext cx="4249878" cy="275949"/>
          </a:xfrm>
          <a:prstGeom prst="rect">
            <a:avLst/>
          </a:prstGeom>
        </p:spPr>
        <p:txBody>
          <a:bodyPr anchor="ctr"/>
          <a:lstStyle>
            <a:lvl1pPr algn="l" defTabSz="685800" rtl="0" eaLnBrk="1" latinLnBrk="0" hangingPunct="1">
              <a:lnSpc>
                <a:spcPct val="90000"/>
              </a:lnSpc>
              <a:spcBef>
                <a:spcPct val="0"/>
              </a:spcBef>
              <a:buNone/>
              <a:defRPr sz="210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1200" b="1" dirty="0">
                <a:solidFill>
                  <a:schemeClr val="tx1">
                    <a:lumMod val="65000"/>
                    <a:lumOff val="35000"/>
                  </a:schemeClr>
                </a:solidFill>
                <a:latin typeface="+mn-lt"/>
              </a:rPr>
              <a:t>Rig Count</a:t>
            </a:r>
          </a:p>
        </p:txBody>
      </p:sp>
      <p:sp>
        <p:nvSpPr>
          <p:cNvPr id="26" name="Rectangle 25">
            <a:extLst>
              <a:ext uri="{FF2B5EF4-FFF2-40B4-BE49-F238E27FC236}">
                <a16:creationId xmlns:a16="http://schemas.microsoft.com/office/drawing/2014/main" id="{44514AC9-5F35-1509-4BFA-5F2A5991F9B7}"/>
              </a:ext>
            </a:extLst>
          </p:cNvPr>
          <p:cNvSpPr/>
          <p:nvPr/>
        </p:nvSpPr>
        <p:spPr>
          <a:xfrm>
            <a:off x="5285984" y="896493"/>
            <a:ext cx="2899775" cy="1721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22C3E5D-05C4-A9C8-086E-DDB42EEA5F1A}"/>
              </a:ext>
            </a:extLst>
          </p:cNvPr>
          <p:cNvSpPr txBox="1">
            <a:spLocks/>
          </p:cNvSpPr>
          <p:nvPr/>
        </p:nvSpPr>
        <p:spPr>
          <a:xfrm>
            <a:off x="4612371" y="869372"/>
            <a:ext cx="4271854" cy="271482"/>
          </a:xfrm>
          <a:prstGeom prst="rect">
            <a:avLst/>
          </a:prstGeom>
        </p:spPr>
        <p:txBody>
          <a:bodyPr anchor="ctr"/>
          <a:lstStyle>
            <a:lvl1pPr algn="l" defTabSz="685800" rtl="0" eaLnBrk="1" latinLnBrk="0" hangingPunct="1">
              <a:lnSpc>
                <a:spcPct val="90000"/>
              </a:lnSpc>
              <a:spcBef>
                <a:spcPct val="0"/>
              </a:spcBef>
              <a:buNone/>
              <a:defRPr sz="210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1200" b="1" dirty="0">
                <a:solidFill>
                  <a:schemeClr val="tx1">
                    <a:lumMod val="65000"/>
                    <a:lumOff val="35000"/>
                  </a:schemeClr>
                </a:solidFill>
                <a:latin typeface="+mn-lt"/>
              </a:rPr>
              <a:t>Historical Production &amp; Forecast</a:t>
            </a:r>
          </a:p>
        </p:txBody>
      </p:sp>
      <p:sp>
        <p:nvSpPr>
          <p:cNvPr id="19" name="Title 1">
            <a:extLst>
              <a:ext uri="{FF2B5EF4-FFF2-40B4-BE49-F238E27FC236}">
                <a16:creationId xmlns:a16="http://schemas.microsoft.com/office/drawing/2014/main" id="{B88858AD-8F2B-B78B-0D31-FBD5C6DB54AE}"/>
              </a:ext>
            </a:extLst>
          </p:cNvPr>
          <p:cNvSpPr txBox="1">
            <a:spLocks/>
          </p:cNvSpPr>
          <p:nvPr/>
        </p:nvSpPr>
        <p:spPr>
          <a:xfrm>
            <a:off x="1784756" y="2718620"/>
            <a:ext cx="4249878" cy="275949"/>
          </a:xfrm>
          <a:prstGeom prst="rect">
            <a:avLst/>
          </a:prstGeom>
        </p:spPr>
        <p:txBody>
          <a:bodyPr anchor="ctr"/>
          <a:lstStyle>
            <a:lvl1pPr algn="l" defTabSz="685800" rtl="0" eaLnBrk="1" latinLnBrk="0" hangingPunct="1">
              <a:lnSpc>
                <a:spcPct val="90000"/>
              </a:lnSpc>
              <a:spcBef>
                <a:spcPct val="0"/>
              </a:spcBef>
              <a:buNone/>
              <a:defRPr sz="210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1200" b="1" dirty="0">
                <a:solidFill>
                  <a:schemeClr val="tx1">
                    <a:lumMod val="65000"/>
                    <a:lumOff val="35000"/>
                  </a:schemeClr>
                </a:solidFill>
                <a:latin typeface="+mn-lt"/>
              </a:rPr>
              <a:t>DUC Wells</a:t>
            </a:r>
          </a:p>
        </p:txBody>
      </p:sp>
      <p:sp>
        <p:nvSpPr>
          <p:cNvPr id="21" name="Rectangle 20">
            <a:extLst>
              <a:ext uri="{FF2B5EF4-FFF2-40B4-BE49-F238E27FC236}">
                <a16:creationId xmlns:a16="http://schemas.microsoft.com/office/drawing/2014/main" id="{C3212C08-0C4D-1586-6D2C-5B410A776110}"/>
              </a:ext>
            </a:extLst>
          </p:cNvPr>
          <p:cNvSpPr/>
          <p:nvPr/>
        </p:nvSpPr>
        <p:spPr>
          <a:xfrm>
            <a:off x="1570246" y="2825181"/>
            <a:ext cx="618008" cy="842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9C40B49-1DCC-6AC7-7D20-04C63C69946F}"/>
              </a:ext>
            </a:extLst>
          </p:cNvPr>
          <p:cNvSpPr txBox="1"/>
          <p:nvPr/>
        </p:nvSpPr>
        <p:spPr>
          <a:xfrm>
            <a:off x="3429968" y="3093286"/>
            <a:ext cx="1062945" cy="1061829"/>
          </a:xfrm>
          <a:prstGeom prst="rect">
            <a:avLst/>
          </a:prstGeom>
          <a:noFill/>
        </p:spPr>
        <p:txBody>
          <a:bodyPr wrap="square">
            <a:spAutoFit/>
          </a:bodyPr>
          <a:lstStyle/>
          <a:p>
            <a:pPr algn="ctr"/>
            <a:r>
              <a:rPr lang="en-US" sz="700" dirty="0"/>
              <a:t>DUC Wells are partially completed sources of supply</a:t>
            </a:r>
          </a:p>
          <a:p>
            <a:pPr algn="ctr"/>
            <a:endParaRPr lang="en-US" sz="700" dirty="0"/>
          </a:p>
          <a:p>
            <a:pPr algn="ctr"/>
            <a:r>
              <a:rPr lang="en-US" sz="700" dirty="0"/>
              <a:t>Supply from these wells can be quickly brought to market at a lower cost than new drills</a:t>
            </a:r>
          </a:p>
        </p:txBody>
      </p:sp>
      <p:pic>
        <p:nvPicPr>
          <p:cNvPr id="29" name="Picture 28">
            <a:extLst>
              <a:ext uri="{FF2B5EF4-FFF2-40B4-BE49-F238E27FC236}">
                <a16:creationId xmlns:a16="http://schemas.microsoft.com/office/drawing/2014/main" id="{674D804F-8BA0-C81E-CB82-5D4273866BF0}"/>
              </a:ext>
            </a:extLst>
          </p:cNvPr>
          <p:cNvPicPr>
            <a:picLocks noChangeAspect="1"/>
          </p:cNvPicPr>
          <p:nvPr/>
        </p:nvPicPr>
        <p:blipFill>
          <a:blip r:embed="rId4"/>
          <a:stretch>
            <a:fillRect/>
          </a:stretch>
        </p:blipFill>
        <p:spPr>
          <a:xfrm>
            <a:off x="291481" y="2670228"/>
            <a:ext cx="3099772" cy="1845317"/>
          </a:xfrm>
          <a:prstGeom prst="rect">
            <a:avLst/>
          </a:prstGeom>
        </p:spPr>
      </p:pic>
      <p:sp>
        <p:nvSpPr>
          <p:cNvPr id="13" name="TextBox 12">
            <a:extLst>
              <a:ext uri="{FF2B5EF4-FFF2-40B4-BE49-F238E27FC236}">
                <a16:creationId xmlns:a16="http://schemas.microsoft.com/office/drawing/2014/main" id="{C9D24792-DC4D-1338-2094-92C0017991D3}"/>
              </a:ext>
            </a:extLst>
          </p:cNvPr>
          <p:cNvSpPr txBox="1"/>
          <p:nvPr/>
        </p:nvSpPr>
        <p:spPr>
          <a:xfrm>
            <a:off x="5037920" y="2699625"/>
            <a:ext cx="1706479" cy="246221"/>
          </a:xfrm>
          <a:prstGeom prst="rect">
            <a:avLst/>
          </a:prstGeom>
          <a:noFill/>
        </p:spPr>
        <p:txBody>
          <a:bodyPr wrap="square">
            <a:spAutoFit/>
          </a:bodyPr>
          <a:lstStyle/>
          <a:p>
            <a:r>
              <a:rPr lang="en-US" sz="500" i="1" dirty="0">
                <a:latin typeface="+mn-lt"/>
              </a:rPr>
              <a:t>Actual – Based on S&amp;P Global Data</a:t>
            </a:r>
          </a:p>
          <a:p>
            <a:r>
              <a:rPr lang="en-US" sz="500" i="1" dirty="0">
                <a:latin typeface="+mn-lt"/>
              </a:rPr>
              <a:t>Projection - Based on EIA Data</a:t>
            </a:r>
            <a:endParaRPr lang="en-US" sz="500" i="1" dirty="0"/>
          </a:p>
        </p:txBody>
      </p:sp>
      <p:sp>
        <p:nvSpPr>
          <p:cNvPr id="7" name="TextBox 6">
            <a:extLst>
              <a:ext uri="{FF2B5EF4-FFF2-40B4-BE49-F238E27FC236}">
                <a16:creationId xmlns:a16="http://schemas.microsoft.com/office/drawing/2014/main" id="{FC555129-7A1C-0304-C0B1-51BBAB8A7E5A}"/>
              </a:ext>
            </a:extLst>
          </p:cNvPr>
          <p:cNvSpPr txBox="1"/>
          <p:nvPr/>
        </p:nvSpPr>
        <p:spPr>
          <a:xfrm>
            <a:off x="4919174" y="3282512"/>
            <a:ext cx="3658247" cy="923330"/>
          </a:xfrm>
          <a:prstGeom prst="rect">
            <a:avLst/>
          </a:prstGeom>
          <a:noFill/>
        </p:spPr>
        <p:txBody>
          <a:bodyPr wrap="square" rtlCol="0">
            <a:spAutoFit/>
          </a:bodyPr>
          <a:lstStyle/>
          <a:p>
            <a:r>
              <a:rPr lang="en-US" sz="900" dirty="0">
                <a:solidFill>
                  <a:schemeClr val="tx1">
                    <a:lumMod val="65000"/>
                    <a:lumOff val="35000"/>
                  </a:schemeClr>
                </a:solidFill>
              </a:rPr>
              <a:t>Due to the depressed pricing environment, many producers have implemented strategic curtailments throughout the past two months, and is likely to continue. </a:t>
            </a:r>
          </a:p>
          <a:p>
            <a:endParaRPr lang="en-US" sz="900" dirty="0">
              <a:solidFill>
                <a:schemeClr val="tx1">
                  <a:lumMod val="65000"/>
                  <a:lumOff val="35000"/>
                </a:schemeClr>
              </a:solidFill>
            </a:endParaRPr>
          </a:p>
          <a:p>
            <a:pPr algn="ctr"/>
            <a:r>
              <a:rPr lang="en-US" sz="900" dirty="0">
                <a:solidFill>
                  <a:schemeClr val="tx1">
                    <a:lumMod val="65000"/>
                    <a:lumOff val="35000"/>
                  </a:schemeClr>
                </a:solidFill>
              </a:rPr>
              <a:t>EQT, Apache, Chesapeake Energy, Rivals Antero Resources Corp, EGO Resources, Coterra Energy, and more.</a:t>
            </a:r>
          </a:p>
        </p:txBody>
      </p:sp>
      <p:pic>
        <p:nvPicPr>
          <p:cNvPr id="4" name="Picture 3">
            <a:extLst>
              <a:ext uri="{FF2B5EF4-FFF2-40B4-BE49-F238E27FC236}">
                <a16:creationId xmlns:a16="http://schemas.microsoft.com/office/drawing/2014/main" id="{2ECBA332-2677-BAA5-0F13-5E9C29B13BDB}"/>
              </a:ext>
            </a:extLst>
          </p:cNvPr>
          <p:cNvPicPr>
            <a:picLocks noChangeAspect="1"/>
          </p:cNvPicPr>
          <p:nvPr/>
        </p:nvPicPr>
        <p:blipFill>
          <a:blip r:embed="rId5"/>
          <a:stretch>
            <a:fillRect/>
          </a:stretch>
        </p:blipFill>
        <p:spPr>
          <a:xfrm>
            <a:off x="300612" y="898578"/>
            <a:ext cx="3048613" cy="1694961"/>
          </a:xfrm>
          <a:prstGeom prst="rect">
            <a:avLst/>
          </a:prstGeom>
        </p:spPr>
      </p:pic>
      <p:sp>
        <p:nvSpPr>
          <p:cNvPr id="15" name="TextBox 14">
            <a:extLst>
              <a:ext uri="{FF2B5EF4-FFF2-40B4-BE49-F238E27FC236}">
                <a16:creationId xmlns:a16="http://schemas.microsoft.com/office/drawing/2014/main" id="{0C1F0A90-DB46-F959-F305-D1E3D71103DA}"/>
              </a:ext>
            </a:extLst>
          </p:cNvPr>
          <p:cNvSpPr txBox="1"/>
          <p:nvPr/>
        </p:nvSpPr>
        <p:spPr>
          <a:xfrm>
            <a:off x="2290196" y="2224825"/>
            <a:ext cx="1374933" cy="200055"/>
          </a:xfrm>
          <a:prstGeom prst="rect">
            <a:avLst/>
          </a:prstGeom>
          <a:noFill/>
        </p:spPr>
        <p:txBody>
          <a:bodyPr wrap="square">
            <a:spAutoFit/>
          </a:bodyPr>
          <a:lstStyle/>
          <a:p>
            <a:r>
              <a:rPr lang="en-US" sz="700" i="1" dirty="0"/>
              <a:t>S&amp;P Global</a:t>
            </a:r>
            <a:r>
              <a:rPr lang="en-US" sz="700" i="1" dirty="0">
                <a:latin typeface="+mn-lt"/>
              </a:rPr>
              <a:t> Data</a:t>
            </a:r>
            <a:endParaRPr lang="en-US" sz="700" i="1" dirty="0"/>
          </a:p>
        </p:txBody>
      </p:sp>
      <p:sp>
        <p:nvSpPr>
          <p:cNvPr id="2" name="TextBox 1">
            <a:extLst>
              <a:ext uri="{FF2B5EF4-FFF2-40B4-BE49-F238E27FC236}">
                <a16:creationId xmlns:a16="http://schemas.microsoft.com/office/drawing/2014/main" id="{AD61E1BA-0A81-6FAB-6B40-899B82247B0D}"/>
              </a:ext>
            </a:extLst>
          </p:cNvPr>
          <p:cNvSpPr txBox="1"/>
          <p:nvPr/>
        </p:nvSpPr>
        <p:spPr>
          <a:xfrm>
            <a:off x="2744158" y="4131776"/>
            <a:ext cx="605067" cy="200055"/>
          </a:xfrm>
          <a:prstGeom prst="rect">
            <a:avLst/>
          </a:prstGeom>
          <a:noFill/>
        </p:spPr>
        <p:txBody>
          <a:bodyPr wrap="square">
            <a:spAutoFit/>
          </a:bodyPr>
          <a:lstStyle/>
          <a:p>
            <a:r>
              <a:rPr lang="en-US" sz="700" i="1" dirty="0"/>
              <a:t>EIA Data</a:t>
            </a:r>
          </a:p>
        </p:txBody>
      </p:sp>
    </p:spTree>
    <p:extLst>
      <p:ext uri="{BB962C8B-B14F-4D97-AF65-F5344CB8AC3E}">
        <p14:creationId xmlns:p14="http://schemas.microsoft.com/office/powerpoint/2010/main" val="54953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EE2A1346-DA76-8B78-EAF9-44E5C9BE8E6F}"/>
              </a:ext>
            </a:extLst>
          </p:cNvPr>
          <p:cNvSpPr txBox="1">
            <a:spLocks/>
          </p:cNvSpPr>
          <p:nvPr/>
        </p:nvSpPr>
        <p:spPr>
          <a:xfrm>
            <a:off x="0" y="759781"/>
            <a:ext cx="9144000" cy="3834521"/>
          </a:xfrm>
          <a:prstGeom prst="rect">
            <a:avLst/>
          </a:prstGeom>
          <a:solidFill>
            <a:schemeClr val="tx2"/>
          </a:solidFill>
        </p:spPr>
        <p:txBody>
          <a:bodyPr tIns="182880"/>
          <a:lst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2"/>
                </a:solidFill>
              </a:rPr>
              <a:t> </a:t>
            </a:r>
          </a:p>
        </p:txBody>
      </p:sp>
      <p:sp>
        <p:nvSpPr>
          <p:cNvPr id="14" name="Rectangle 13">
            <a:extLst>
              <a:ext uri="{FF2B5EF4-FFF2-40B4-BE49-F238E27FC236}">
                <a16:creationId xmlns:a16="http://schemas.microsoft.com/office/drawing/2014/main" id="{75CF2FB5-AC4B-317F-267A-6B0CFB9A935D}"/>
              </a:ext>
            </a:extLst>
          </p:cNvPr>
          <p:cNvSpPr/>
          <p:nvPr/>
        </p:nvSpPr>
        <p:spPr>
          <a:xfrm>
            <a:off x="363984" y="2783130"/>
            <a:ext cx="4787672" cy="1695352"/>
          </a:xfrm>
          <a:prstGeom prst="rect">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35947814-8CC6-4F97-8D01-4A9DBAC07800}"/>
              </a:ext>
            </a:extLst>
          </p:cNvPr>
          <p:cNvSpPr>
            <a:spLocks noGrp="1"/>
          </p:cNvSpPr>
          <p:nvPr>
            <p:ph type="title"/>
          </p:nvPr>
        </p:nvSpPr>
        <p:spPr/>
        <p:txBody>
          <a:bodyPr anchor="ctr"/>
          <a:lstStyle/>
          <a:p>
            <a:r>
              <a:rPr lang="en-US" dirty="0">
                <a:latin typeface="+mn-lt"/>
              </a:rPr>
              <a:t>Total Natural Gas Demand with Exports</a:t>
            </a:r>
          </a:p>
        </p:txBody>
      </p:sp>
      <p:sp>
        <p:nvSpPr>
          <p:cNvPr id="15" name="TextBox 14">
            <a:extLst>
              <a:ext uri="{FF2B5EF4-FFF2-40B4-BE49-F238E27FC236}">
                <a16:creationId xmlns:a16="http://schemas.microsoft.com/office/drawing/2014/main" id="{03D32A05-6CC6-6637-6FB2-76C6BB7CD358}"/>
              </a:ext>
            </a:extLst>
          </p:cNvPr>
          <p:cNvSpPr txBox="1"/>
          <p:nvPr/>
        </p:nvSpPr>
        <p:spPr>
          <a:xfrm>
            <a:off x="5221341" y="2868176"/>
            <a:ext cx="3818516" cy="1631216"/>
          </a:xfrm>
          <a:prstGeom prst="rect">
            <a:avLst/>
          </a:prstGeom>
          <a:noFill/>
        </p:spPr>
        <p:txBody>
          <a:bodyPr wrap="square">
            <a:spAutoFit/>
          </a:bodyPr>
          <a:lstStyle/>
          <a:p>
            <a:pPr marL="171450" indent="-171450">
              <a:buClr>
                <a:srgbClr val="18AAFD"/>
              </a:buClr>
              <a:buFont typeface="Wingdings" panose="05000000000000000000" pitchFamily="2" charset="2"/>
              <a:buChar char="§"/>
            </a:pPr>
            <a:r>
              <a:rPr lang="en-US" sz="1000" dirty="0"/>
              <a:t>Elevated power burn demands have continued through the fall season with bearish above-average temperatures. </a:t>
            </a:r>
          </a:p>
          <a:p>
            <a:pPr marL="171450" indent="-171450">
              <a:buClr>
                <a:srgbClr val="18AAFD"/>
              </a:buClr>
              <a:buFont typeface="Wingdings" panose="05000000000000000000" pitchFamily="2" charset="2"/>
              <a:buChar char="§"/>
            </a:pPr>
            <a:endParaRPr lang="en-US" sz="1000" dirty="0"/>
          </a:p>
          <a:p>
            <a:pPr marL="171450" indent="-171450">
              <a:buClr>
                <a:srgbClr val="18AAFD"/>
              </a:buClr>
              <a:buFont typeface="Wingdings" panose="05000000000000000000" pitchFamily="2" charset="2"/>
              <a:buChar char="§"/>
            </a:pPr>
            <a:r>
              <a:rPr lang="en-US" sz="1000" dirty="0"/>
              <a:t>LNG exports mostly flat YTD, could pick up in coming months from global economics and capacity growth</a:t>
            </a:r>
          </a:p>
          <a:p>
            <a:pPr marL="171450" indent="-171450">
              <a:buClr>
                <a:srgbClr val="18AAFD"/>
              </a:buClr>
              <a:buFont typeface="Wingdings" panose="05000000000000000000" pitchFamily="2" charset="2"/>
              <a:buChar char="§"/>
            </a:pPr>
            <a:endParaRPr lang="en-US" sz="1000" dirty="0"/>
          </a:p>
          <a:p>
            <a:pPr marL="171450" indent="-171450">
              <a:buClr>
                <a:srgbClr val="18AAFD"/>
              </a:buClr>
              <a:buFont typeface="Wingdings" panose="05000000000000000000" pitchFamily="2" charset="2"/>
              <a:buChar char="§"/>
            </a:pPr>
            <a:r>
              <a:rPr lang="en-US" sz="1000" dirty="0"/>
              <a:t>Production cuts and continued high demand for NG could continue; winter weather to play a key role in supply/demand balance for end of withdrawal season</a:t>
            </a:r>
          </a:p>
        </p:txBody>
      </p:sp>
      <p:sp>
        <p:nvSpPr>
          <p:cNvPr id="19" name="TextBox 18">
            <a:extLst>
              <a:ext uri="{FF2B5EF4-FFF2-40B4-BE49-F238E27FC236}">
                <a16:creationId xmlns:a16="http://schemas.microsoft.com/office/drawing/2014/main" id="{41814CFC-431D-E80E-2393-27D0B686D342}"/>
              </a:ext>
            </a:extLst>
          </p:cNvPr>
          <p:cNvSpPr txBox="1"/>
          <p:nvPr/>
        </p:nvSpPr>
        <p:spPr>
          <a:xfrm>
            <a:off x="7900477" y="4429716"/>
            <a:ext cx="1290327" cy="184666"/>
          </a:xfrm>
          <a:prstGeom prst="rect">
            <a:avLst/>
          </a:prstGeom>
          <a:noFill/>
        </p:spPr>
        <p:txBody>
          <a:bodyPr wrap="square">
            <a:spAutoFit/>
          </a:bodyPr>
          <a:lstStyle/>
          <a:p>
            <a:pPr algn="r"/>
            <a:r>
              <a:rPr lang="en-US" sz="600" i="1" dirty="0">
                <a:solidFill>
                  <a:schemeClr val="tx1">
                    <a:lumMod val="65000"/>
                    <a:lumOff val="35000"/>
                  </a:schemeClr>
                </a:solidFill>
              </a:rPr>
              <a:t>S&amp;P Global</a:t>
            </a:r>
            <a:r>
              <a:rPr lang="en-US" sz="600" i="1" dirty="0">
                <a:solidFill>
                  <a:schemeClr val="tx1">
                    <a:lumMod val="65000"/>
                    <a:lumOff val="35000"/>
                  </a:schemeClr>
                </a:solidFill>
                <a:latin typeface="+mn-lt"/>
              </a:rPr>
              <a:t> Data</a:t>
            </a:r>
            <a:endParaRPr lang="en-US" sz="600" i="1" dirty="0">
              <a:solidFill>
                <a:schemeClr val="tx1">
                  <a:lumMod val="65000"/>
                  <a:lumOff val="35000"/>
                </a:schemeClr>
              </a:solidFill>
            </a:endParaRPr>
          </a:p>
        </p:txBody>
      </p:sp>
      <p:cxnSp>
        <p:nvCxnSpPr>
          <p:cNvPr id="20" name="Straight Connector 19">
            <a:extLst>
              <a:ext uri="{FF2B5EF4-FFF2-40B4-BE49-F238E27FC236}">
                <a16:creationId xmlns:a16="http://schemas.microsoft.com/office/drawing/2014/main" id="{3118ACA8-6517-E702-62CE-C9206CB66DC2}"/>
              </a:ext>
            </a:extLst>
          </p:cNvPr>
          <p:cNvCxnSpPr/>
          <p:nvPr/>
        </p:nvCxnSpPr>
        <p:spPr>
          <a:xfrm>
            <a:off x="0" y="2757488"/>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D5FE15-F0AD-B77D-820E-D86E75C75402}"/>
              </a:ext>
            </a:extLst>
          </p:cNvPr>
          <p:cNvCxnSpPr>
            <a:cxnSpLocks/>
          </p:cNvCxnSpPr>
          <p:nvPr/>
        </p:nvCxnSpPr>
        <p:spPr>
          <a:xfrm flipH="1">
            <a:off x="3039989" y="751986"/>
            <a:ext cx="10392" cy="20055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FAF368-6D97-115A-E37E-3950312809E3}"/>
              </a:ext>
            </a:extLst>
          </p:cNvPr>
          <p:cNvSpPr txBox="1"/>
          <p:nvPr/>
        </p:nvSpPr>
        <p:spPr>
          <a:xfrm>
            <a:off x="382963" y="763933"/>
            <a:ext cx="2318628" cy="21358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rPr>
              <a:t>Res/Com Demand</a:t>
            </a:r>
          </a:p>
        </p:txBody>
      </p:sp>
      <p:sp>
        <p:nvSpPr>
          <p:cNvPr id="23" name="TextBox 22">
            <a:extLst>
              <a:ext uri="{FF2B5EF4-FFF2-40B4-BE49-F238E27FC236}">
                <a16:creationId xmlns:a16="http://schemas.microsoft.com/office/drawing/2014/main" id="{563CF6D0-1ABE-ABB9-F60A-21C31CC64168}"/>
              </a:ext>
            </a:extLst>
          </p:cNvPr>
          <p:cNvSpPr txBox="1"/>
          <p:nvPr/>
        </p:nvSpPr>
        <p:spPr>
          <a:xfrm>
            <a:off x="6774594" y="759781"/>
            <a:ext cx="1681938" cy="21358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rPr>
              <a:t>Power Burn Demand</a:t>
            </a:r>
          </a:p>
        </p:txBody>
      </p:sp>
      <p:sp>
        <p:nvSpPr>
          <p:cNvPr id="25" name="TextBox 24">
            <a:extLst>
              <a:ext uri="{FF2B5EF4-FFF2-40B4-BE49-F238E27FC236}">
                <a16:creationId xmlns:a16="http://schemas.microsoft.com/office/drawing/2014/main" id="{3E3CBFA9-88BA-DF63-8325-31B267A34C24}"/>
              </a:ext>
            </a:extLst>
          </p:cNvPr>
          <p:cNvSpPr txBox="1"/>
          <p:nvPr/>
        </p:nvSpPr>
        <p:spPr>
          <a:xfrm>
            <a:off x="3066718" y="763933"/>
            <a:ext cx="3032573" cy="21358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rPr>
              <a:t>Industrial Demand</a:t>
            </a:r>
          </a:p>
        </p:txBody>
      </p:sp>
      <p:pic>
        <p:nvPicPr>
          <p:cNvPr id="26" name="Picture 25">
            <a:extLst>
              <a:ext uri="{FF2B5EF4-FFF2-40B4-BE49-F238E27FC236}">
                <a16:creationId xmlns:a16="http://schemas.microsoft.com/office/drawing/2014/main" id="{3934C5A2-5742-BC71-F539-ACC07F965963}"/>
              </a:ext>
            </a:extLst>
          </p:cNvPr>
          <p:cNvPicPr>
            <a:picLocks noChangeAspect="1"/>
          </p:cNvPicPr>
          <p:nvPr/>
        </p:nvPicPr>
        <p:blipFill rotWithShape="1">
          <a:blip r:embed="rId3"/>
          <a:srcRect t="2462"/>
          <a:stretch/>
        </p:blipFill>
        <p:spPr>
          <a:xfrm>
            <a:off x="4392170" y="2800433"/>
            <a:ext cx="653742" cy="1622844"/>
          </a:xfrm>
          <a:prstGeom prst="rect">
            <a:avLst/>
          </a:prstGeom>
        </p:spPr>
      </p:pic>
      <p:pic>
        <p:nvPicPr>
          <p:cNvPr id="27" name="Picture 26">
            <a:extLst>
              <a:ext uri="{FF2B5EF4-FFF2-40B4-BE49-F238E27FC236}">
                <a16:creationId xmlns:a16="http://schemas.microsoft.com/office/drawing/2014/main" id="{E02D4F5F-4EFC-CA2C-54A9-B28EE93B0200}"/>
              </a:ext>
            </a:extLst>
          </p:cNvPr>
          <p:cNvPicPr>
            <a:picLocks noChangeAspect="1"/>
          </p:cNvPicPr>
          <p:nvPr/>
        </p:nvPicPr>
        <p:blipFill>
          <a:blip r:embed="rId4"/>
          <a:stretch>
            <a:fillRect/>
          </a:stretch>
        </p:blipFill>
        <p:spPr>
          <a:xfrm>
            <a:off x="6234693" y="2518943"/>
            <a:ext cx="2761740" cy="160810"/>
          </a:xfrm>
          <a:prstGeom prst="rect">
            <a:avLst/>
          </a:prstGeom>
        </p:spPr>
      </p:pic>
      <p:pic>
        <p:nvPicPr>
          <p:cNvPr id="29" name="Picture 28">
            <a:extLst>
              <a:ext uri="{FF2B5EF4-FFF2-40B4-BE49-F238E27FC236}">
                <a16:creationId xmlns:a16="http://schemas.microsoft.com/office/drawing/2014/main" id="{FB052C12-D37D-33CF-47F5-F8151696D58A}"/>
              </a:ext>
            </a:extLst>
          </p:cNvPr>
          <p:cNvPicPr>
            <a:picLocks noChangeAspect="1"/>
          </p:cNvPicPr>
          <p:nvPr/>
        </p:nvPicPr>
        <p:blipFill>
          <a:blip r:embed="rId4"/>
          <a:stretch>
            <a:fillRect/>
          </a:stretch>
        </p:blipFill>
        <p:spPr>
          <a:xfrm>
            <a:off x="124738" y="2526770"/>
            <a:ext cx="2761740" cy="160810"/>
          </a:xfrm>
          <a:prstGeom prst="rect">
            <a:avLst/>
          </a:prstGeom>
        </p:spPr>
      </p:pic>
      <p:pic>
        <p:nvPicPr>
          <p:cNvPr id="30" name="Picture 29">
            <a:extLst>
              <a:ext uri="{FF2B5EF4-FFF2-40B4-BE49-F238E27FC236}">
                <a16:creationId xmlns:a16="http://schemas.microsoft.com/office/drawing/2014/main" id="{2C24F28D-6004-DB83-7A99-096BA4349778}"/>
              </a:ext>
            </a:extLst>
          </p:cNvPr>
          <p:cNvPicPr>
            <a:picLocks noChangeAspect="1"/>
          </p:cNvPicPr>
          <p:nvPr/>
        </p:nvPicPr>
        <p:blipFill>
          <a:blip r:embed="rId4"/>
          <a:stretch>
            <a:fillRect/>
          </a:stretch>
        </p:blipFill>
        <p:spPr>
          <a:xfrm>
            <a:off x="3203098" y="2514062"/>
            <a:ext cx="2761740" cy="160810"/>
          </a:xfrm>
          <a:prstGeom prst="rect">
            <a:avLst/>
          </a:prstGeom>
        </p:spPr>
      </p:pic>
      <p:cxnSp>
        <p:nvCxnSpPr>
          <p:cNvPr id="33" name="Straight Connector 32">
            <a:extLst>
              <a:ext uri="{FF2B5EF4-FFF2-40B4-BE49-F238E27FC236}">
                <a16:creationId xmlns:a16="http://schemas.microsoft.com/office/drawing/2014/main" id="{89EB8297-B56A-45E9-4638-F030B0D9CBD7}"/>
              </a:ext>
            </a:extLst>
          </p:cNvPr>
          <p:cNvCxnSpPr>
            <a:cxnSpLocks/>
          </p:cNvCxnSpPr>
          <p:nvPr/>
        </p:nvCxnSpPr>
        <p:spPr>
          <a:xfrm flipH="1">
            <a:off x="5151656" y="2752115"/>
            <a:ext cx="5196" cy="184218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D965CC-E4A7-F59C-589D-5B668A9A6554}"/>
              </a:ext>
            </a:extLst>
          </p:cNvPr>
          <p:cNvCxnSpPr>
            <a:cxnSpLocks/>
          </p:cNvCxnSpPr>
          <p:nvPr/>
        </p:nvCxnSpPr>
        <p:spPr>
          <a:xfrm flipH="1">
            <a:off x="6090122" y="749842"/>
            <a:ext cx="10392" cy="200550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1430CFA-28FF-253D-83A7-DAA1061D3E53}"/>
              </a:ext>
            </a:extLst>
          </p:cNvPr>
          <p:cNvPicPr>
            <a:picLocks noChangeAspect="1"/>
          </p:cNvPicPr>
          <p:nvPr/>
        </p:nvPicPr>
        <p:blipFill>
          <a:blip r:embed="rId5"/>
          <a:stretch>
            <a:fillRect/>
          </a:stretch>
        </p:blipFill>
        <p:spPr>
          <a:xfrm>
            <a:off x="10162" y="920674"/>
            <a:ext cx="2999355" cy="1564809"/>
          </a:xfrm>
          <a:prstGeom prst="rect">
            <a:avLst/>
          </a:prstGeom>
        </p:spPr>
      </p:pic>
      <p:pic>
        <p:nvPicPr>
          <p:cNvPr id="8" name="Picture 7">
            <a:extLst>
              <a:ext uri="{FF2B5EF4-FFF2-40B4-BE49-F238E27FC236}">
                <a16:creationId xmlns:a16="http://schemas.microsoft.com/office/drawing/2014/main" id="{2D5B35E7-0664-D236-FB74-7E9D8EB319C8}"/>
              </a:ext>
            </a:extLst>
          </p:cNvPr>
          <p:cNvPicPr>
            <a:picLocks noChangeAspect="1"/>
          </p:cNvPicPr>
          <p:nvPr/>
        </p:nvPicPr>
        <p:blipFill>
          <a:blip r:embed="rId6"/>
          <a:stretch>
            <a:fillRect/>
          </a:stretch>
        </p:blipFill>
        <p:spPr>
          <a:xfrm>
            <a:off x="3080853" y="928124"/>
            <a:ext cx="2982540" cy="1544652"/>
          </a:xfrm>
          <a:prstGeom prst="rect">
            <a:avLst/>
          </a:prstGeom>
        </p:spPr>
      </p:pic>
      <p:pic>
        <p:nvPicPr>
          <p:cNvPr id="9" name="Picture 8">
            <a:extLst>
              <a:ext uri="{FF2B5EF4-FFF2-40B4-BE49-F238E27FC236}">
                <a16:creationId xmlns:a16="http://schemas.microsoft.com/office/drawing/2014/main" id="{345AA6A3-FAE9-D10B-8273-A785F5F6D81F}"/>
              </a:ext>
            </a:extLst>
          </p:cNvPr>
          <p:cNvPicPr>
            <a:picLocks noChangeAspect="1"/>
          </p:cNvPicPr>
          <p:nvPr/>
        </p:nvPicPr>
        <p:blipFill>
          <a:blip r:embed="rId7"/>
          <a:stretch>
            <a:fillRect/>
          </a:stretch>
        </p:blipFill>
        <p:spPr>
          <a:xfrm>
            <a:off x="6126019" y="920939"/>
            <a:ext cx="2996675" cy="1572363"/>
          </a:xfrm>
          <a:prstGeom prst="rect">
            <a:avLst/>
          </a:prstGeom>
        </p:spPr>
      </p:pic>
      <p:pic>
        <p:nvPicPr>
          <p:cNvPr id="10" name="Picture 9">
            <a:extLst>
              <a:ext uri="{FF2B5EF4-FFF2-40B4-BE49-F238E27FC236}">
                <a16:creationId xmlns:a16="http://schemas.microsoft.com/office/drawing/2014/main" id="{6B9FAC23-BD7F-44A9-FBD9-428855D58D83}"/>
              </a:ext>
            </a:extLst>
          </p:cNvPr>
          <p:cNvPicPr>
            <a:picLocks noChangeAspect="1"/>
          </p:cNvPicPr>
          <p:nvPr/>
        </p:nvPicPr>
        <p:blipFill>
          <a:blip r:embed="rId8"/>
          <a:stretch>
            <a:fillRect/>
          </a:stretch>
        </p:blipFill>
        <p:spPr>
          <a:xfrm>
            <a:off x="382963" y="2826815"/>
            <a:ext cx="3962403" cy="1607982"/>
          </a:xfrm>
          <a:prstGeom prst="rect">
            <a:avLst/>
          </a:prstGeom>
        </p:spPr>
      </p:pic>
    </p:spTree>
    <p:extLst>
      <p:ext uri="{BB962C8B-B14F-4D97-AF65-F5344CB8AC3E}">
        <p14:creationId xmlns:p14="http://schemas.microsoft.com/office/powerpoint/2010/main" val="182487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EE2A1346-DA76-8B78-EAF9-44E5C9BE8E6F}"/>
              </a:ext>
            </a:extLst>
          </p:cNvPr>
          <p:cNvSpPr txBox="1">
            <a:spLocks/>
          </p:cNvSpPr>
          <p:nvPr/>
        </p:nvSpPr>
        <p:spPr>
          <a:xfrm>
            <a:off x="0" y="759781"/>
            <a:ext cx="9144000" cy="3834521"/>
          </a:xfrm>
          <a:prstGeom prst="rect">
            <a:avLst/>
          </a:prstGeom>
          <a:solidFill>
            <a:schemeClr val="tx2"/>
          </a:solidFill>
        </p:spPr>
        <p:txBody>
          <a:bodyPr tIns="182880"/>
          <a:lst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2"/>
                </a:solidFill>
              </a:rPr>
              <a:t> </a:t>
            </a:r>
          </a:p>
        </p:txBody>
      </p:sp>
      <p:sp>
        <p:nvSpPr>
          <p:cNvPr id="6" name="Title 1">
            <a:extLst>
              <a:ext uri="{FF2B5EF4-FFF2-40B4-BE49-F238E27FC236}">
                <a16:creationId xmlns:a16="http://schemas.microsoft.com/office/drawing/2014/main" id="{35947814-8CC6-4F97-8D01-4A9DBAC07800}"/>
              </a:ext>
            </a:extLst>
          </p:cNvPr>
          <p:cNvSpPr>
            <a:spLocks noGrp="1"/>
          </p:cNvSpPr>
          <p:nvPr>
            <p:ph type="title"/>
          </p:nvPr>
        </p:nvSpPr>
        <p:spPr/>
        <p:txBody>
          <a:bodyPr anchor="ctr"/>
          <a:lstStyle/>
          <a:p>
            <a:r>
              <a:rPr lang="en-US" dirty="0">
                <a:latin typeface="+mn-lt"/>
              </a:rPr>
              <a:t>Natural Gas Storage &amp; Projections</a:t>
            </a:r>
          </a:p>
        </p:txBody>
      </p:sp>
      <p:sp>
        <p:nvSpPr>
          <p:cNvPr id="7" name="TextBox 6">
            <a:extLst>
              <a:ext uri="{FF2B5EF4-FFF2-40B4-BE49-F238E27FC236}">
                <a16:creationId xmlns:a16="http://schemas.microsoft.com/office/drawing/2014/main" id="{AD921ABF-2FB4-2EF1-538D-1F4921154F65}"/>
              </a:ext>
            </a:extLst>
          </p:cNvPr>
          <p:cNvSpPr txBox="1"/>
          <p:nvPr/>
        </p:nvSpPr>
        <p:spPr>
          <a:xfrm>
            <a:off x="6176392" y="1946071"/>
            <a:ext cx="2307307" cy="1623521"/>
          </a:xfrm>
          <a:prstGeom prst="rect">
            <a:avLst/>
          </a:prstGeom>
          <a:noFill/>
        </p:spPr>
        <p:txBody>
          <a:bodyPr wrap="square" lIns="91440" tIns="45720" rIns="91440" bIns="45720" rtlCol="0" anchor="t">
            <a:spAutoFit/>
          </a:bodyPr>
          <a:lstStyle/>
          <a:p>
            <a:pPr marL="171450" indent="-171450">
              <a:spcAft>
                <a:spcPts val="600"/>
              </a:spcAft>
              <a:buClr>
                <a:srgbClr val="18AAFD"/>
              </a:buClr>
              <a:buFont typeface="Wingdings" panose="05000000000000000000" pitchFamily="2" charset="2"/>
              <a:buChar char="§"/>
            </a:pPr>
            <a:r>
              <a:rPr lang="en-US" sz="1050" dirty="0"/>
              <a:t>Supply/demand balance remains healthy from the lower demand and high production seen throughout most of summer.</a:t>
            </a:r>
            <a:br>
              <a:rPr lang="en-US" sz="1050" dirty="0"/>
            </a:br>
            <a:endParaRPr lang="en-US" sz="1050" dirty="0"/>
          </a:p>
          <a:p>
            <a:pPr marL="171450" indent="-171450">
              <a:spcAft>
                <a:spcPts val="600"/>
              </a:spcAft>
              <a:buClr>
                <a:srgbClr val="18AAFD"/>
              </a:buClr>
              <a:buFont typeface="Wingdings" panose="05000000000000000000" pitchFamily="2" charset="2"/>
              <a:buChar char="§"/>
            </a:pPr>
            <a:r>
              <a:rPr lang="en-US" sz="1050" dirty="0"/>
              <a:t>Storage surplus has kept a  cap on near-term price volatility year-to-date.</a:t>
            </a:r>
          </a:p>
        </p:txBody>
      </p:sp>
      <p:pic>
        <p:nvPicPr>
          <p:cNvPr id="5" name="Picture 4">
            <a:extLst>
              <a:ext uri="{FF2B5EF4-FFF2-40B4-BE49-F238E27FC236}">
                <a16:creationId xmlns:a16="http://schemas.microsoft.com/office/drawing/2014/main" id="{E3966511-8DCC-4B34-626E-06A42C5CFD86}"/>
              </a:ext>
            </a:extLst>
          </p:cNvPr>
          <p:cNvPicPr>
            <a:picLocks noChangeAspect="1"/>
          </p:cNvPicPr>
          <p:nvPr/>
        </p:nvPicPr>
        <p:blipFill>
          <a:blip r:embed="rId3"/>
          <a:stretch>
            <a:fillRect/>
          </a:stretch>
        </p:blipFill>
        <p:spPr>
          <a:xfrm>
            <a:off x="646491" y="2970729"/>
            <a:ext cx="4883411" cy="1586593"/>
          </a:xfrm>
          <a:prstGeom prst="rect">
            <a:avLst/>
          </a:prstGeom>
        </p:spPr>
      </p:pic>
      <p:pic>
        <p:nvPicPr>
          <p:cNvPr id="1026" name="Picture 22">
            <a:extLst>
              <a:ext uri="{FF2B5EF4-FFF2-40B4-BE49-F238E27FC236}">
                <a16:creationId xmlns:a16="http://schemas.microsoft.com/office/drawing/2014/main" id="{E98F91A1-D6F1-6324-0023-4BA738592A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884" y="807512"/>
            <a:ext cx="4136624" cy="212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1E571F5-7929-02D1-40E2-9FA90E50D55B}"/>
              </a:ext>
            </a:extLst>
          </p:cNvPr>
          <p:cNvPicPr>
            <a:picLocks noChangeAspect="1"/>
          </p:cNvPicPr>
          <p:nvPr/>
        </p:nvPicPr>
        <p:blipFill>
          <a:blip r:embed="rId5"/>
          <a:stretch>
            <a:fillRect/>
          </a:stretch>
        </p:blipFill>
        <p:spPr>
          <a:xfrm>
            <a:off x="5208062" y="3044939"/>
            <a:ext cx="266700" cy="190500"/>
          </a:xfrm>
          <a:prstGeom prst="rect">
            <a:avLst/>
          </a:prstGeom>
        </p:spPr>
      </p:pic>
    </p:spTree>
    <p:extLst>
      <p:ext uri="{BB962C8B-B14F-4D97-AF65-F5344CB8AC3E}">
        <p14:creationId xmlns:p14="http://schemas.microsoft.com/office/powerpoint/2010/main" val="38981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9A7050-53D6-CC84-F94B-002191A10368}"/>
              </a:ext>
            </a:extLst>
          </p:cNvPr>
          <p:cNvSpPr/>
          <p:nvPr/>
        </p:nvSpPr>
        <p:spPr>
          <a:xfrm>
            <a:off x="0" y="751984"/>
            <a:ext cx="9143999" cy="3917487"/>
          </a:xfrm>
          <a:prstGeom prst="rect">
            <a:avLst/>
          </a:prstGeom>
          <a:solidFill>
            <a:schemeClr val="tx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FA093EC-398E-1251-0324-1B5B1AD399C0}"/>
              </a:ext>
            </a:extLst>
          </p:cNvPr>
          <p:cNvSpPr>
            <a:spLocks noGrp="1"/>
          </p:cNvSpPr>
          <p:nvPr>
            <p:ph type="title"/>
          </p:nvPr>
        </p:nvSpPr>
        <p:spPr/>
        <p:txBody>
          <a:bodyPr lIns="68580" tIns="34290" rIns="68580" bIns="34290" anchor="ctr"/>
          <a:lstStyle/>
          <a:p>
            <a:r>
              <a:rPr lang="en-US" dirty="0">
                <a:solidFill>
                  <a:schemeClr val="tx1">
                    <a:lumMod val="65000"/>
                    <a:lumOff val="35000"/>
                  </a:schemeClr>
                </a:solidFill>
                <a:latin typeface="Verdana"/>
                <a:ea typeface="Verdana"/>
              </a:rPr>
              <a:t>U.S. LNG Growth Outlook </a:t>
            </a:r>
            <a:endParaRPr lang="en-US" dirty="0">
              <a:solidFill>
                <a:schemeClr val="tx1">
                  <a:lumMod val="65000"/>
                  <a:lumOff val="35000"/>
                </a:schemeClr>
              </a:solidFill>
            </a:endParaRPr>
          </a:p>
        </p:txBody>
      </p:sp>
      <p:pic>
        <p:nvPicPr>
          <p:cNvPr id="31" name="Picture 30">
            <a:extLst>
              <a:ext uri="{FF2B5EF4-FFF2-40B4-BE49-F238E27FC236}">
                <a16:creationId xmlns:a16="http://schemas.microsoft.com/office/drawing/2014/main" id="{3637B270-B795-65D2-0B32-0513F0AE247A}"/>
              </a:ext>
            </a:extLst>
          </p:cNvPr>
          <p:cNvPicPr>
            <a:picLocks noChangeAspect="1"/>
          </p:cNvPicPr>
          <p:nvPr/>
        </p:nvPicPr>
        <p:blipFill>
          <a:blip r:embed="rId3"/>
          <a:stretch>
            <a:fillRect/>
          </a:stretch>
        </p:blipFill>
        <p:spPr>
          <a:xfrm>
            <a:off x="8334147" y="964966"/>
            <a:ext cx="731158" cy="1485404"/>
          </a:xfrm>
          <a:prstGeom prst="rect">
            <a:avLst/>
          </a:prstGeom>
        </p:spPr>
      </p:pic>
      <p:pic>
        <p:nvPicPr>
          <p:cNvPr id="34" name="Picture 33">
            <a:extLst>
              <a:ext uri="{FF2B5EF4-FFF2-40B4-BE49-F238E27FC236}">
                <a16:creationId xmlns:a16="http://schemas.microsoft.com/office/drawing/2014/main" id="{4942465F-5D11-F460-3348-720656BC9F75}"/>
              </a:ext>
            </a:extLst>
          </p:cNvPr>
          <p:cNvPicPr>
            <a:picLocks noChangeAspect="1"/>
          </p:cNvPicPr>
          <p:nvPr/>
        </p:nvPicPr>
        <p:blipFill>
          <a:blip r:embed="rId4"/>
          <a:stretch>
            <a:fillRect/>
          </a:stretch>
        </p:blipFill>
        <p:spPr>
          <a:xfrm>
            <a:off x="3854308" y="1286451"/>
            <a:ext cx="710768" cy="784043"/>
          </a:xfrm>
          <a:prstGeom prst="rect">
            <a:avLst/>
          </a:prstGeom>
        </p:spPr>
      </p:pic>
      <p:pic>
        <p:nvPicPr>
          <p:cNvPr id="4" name="Picture 3">
            <a:extLst>
              <a:ext uri="{FF2B5EF4-FFF2-40B4-BE49-F238E27FC236}">
                <a16:creationId xmlns:a16="http://schemas.microsoft.com/office/drawing/2014/main" id="{2B23E6D9-F49B-F792-D19E-6085CEC9AF9B}"/>
              </a:ext>
            </a:extLst>
          </p:cNvPr>
          <p:cNvPicPr>
            <a:picLocks noChangeAspect="1"/>
          </p:cNvPicPr>
          <p:nvPr/>
        </p:nvPicPr>
        <p:blipFill>
          <a:blip r:embed="rId5"/>
          <a:stretch>
            <a:fillRect/>
          </a:stretch>
        </p:blipFill>
        <p:spPr>
          <a:xfrm>
            <a:off x="546372" y="2804317"/>
            <a:ext cx="3454298" cy="1865154"/>
          </a:xfrm>
          <a:prstGeom prst="rect">
            <a:avLst/>
          </a:prstGeom>
        </p:spPr>
      </p:pic>
      <p:sp>
        <p:nvSpPr>
          <p:cNvPr id="10" name="TextBox 9">
            <a:extLst>
              <a:ext uri="{FF2B5EF4-FFF2-40B4-BE49-F238E27FC236}">
                <a16:creationId xmlns:a16="http://schemas.microsoft.com/office/drawing/2014/main" id="{8677BB99-C997-87BE-35A5-A759CFCAB291}"/>
              </a:ext>
            </a:extLst>
          </p:cNvPr>
          <p:cNvSpPr txBox="1"/>
          <p:nvPr/>
        </p:nvSpPr>
        <p:spPr>
          <a:xfrm>
            <a:off x="5035989" y="2948213"/>
            <a:ext cx="3447612" cy="1785104"/>
          </a:xfrm>
          <a:prstGeom prst="rect">
            <a:avLst/>
          </a:prstGeom>
          <a:noFill/>
        </p:spPr>
        <p:txBody>
          <a:bodyPr wrap="square" rtlCol="0">
            <a:spAutoFit/>
          </a:bodyPr>
          <a:lstStyle/>
          <a:p>
            <a:pPr marL="285750" indent="-285750">
              <a:buClr>
                <a:srgbClr val="18AAFD"/>
              </a:buClr>
              <a:buFont typeface="Wingdings" panose="05000000000000000000" pitchFamily="2" charset="2"/>
              <a:buChar char="§"/>
            </a:pPr>
            <a:r>
              <a:rPr lang="en-US" sz="1000" dirty="0"/>
              <a:t>European storage levels ~93% full; weather risk could lead to short-term demand elevation</a:t>
            </a:r>
          </a:p>
          <a:p>
            <a:pPr marL="171450" indent="-171450">
              <a:buClr>
                <a:srgbClr val="18AAFD"/>
              </a:buClr>
              <a:buFont typeface="Wingdings" panose="05000000000000000000" pitchFamily="2" charset="2"/>
              <a:buChar char="§"/>
            </a:pPr>
            <a:endParaRPr lang="en-US" sz="1000" dirty="0"/>
          </a:p>
          <a:p>
            <a:pPr marL="285750" indent="-285750">
              <a:buClr>
                <a:srgbClr val="18AAFD"/>
              </a:buClr>
              <a:buFont typeface="Wingdings" panose="05000000000000000000" pitchFamily="2" charset="2"/>
              <a:buChar char="§"/>
            </a:pPr>
            <a:r>
              <a:rPr lang="en-US" sz="1000" dirty="0"/>
              <a:t>Current LNG demand trending lower due to partial outages; demand could rise in coming weeks</a:t>
            </a:r>
          </a:p>
          <a:p>
            <a:pPr marL="171450" indent="-171450">
              <a:buClr>
                <a:srgbClr val="18AAFD"/>
              </a:buClr>
              <a:buFont typeface="Wingdings" panose="05000000000000000000" pitchFamily="2" charset="2"/>
              <a:buChar char="§"/>
            </a:pPr>
            <a:endParaRPr lang="en-US" sz="1000" dirty="0"/>
          </a:p>
          <a:p>
            <a:pPr marL="285750" indent="-285750">
              <a:buClr>
                <a:srgbClr val="18AAFD"/>
              </a:buClr>
              <a:buFont typeface="Wingdings" panose="05000000000000000000" pitchFamily="2" charset="2"/>
              <a:buChar char="§"/>
            </a:pPr>
            <a:r>
              <a:rPr lang="en-US" sz="1000" dirty="0"/>
              <a:t>North American LNG export capacity on track to more than double by 2028</a:t>
            </a:r>
          </a:p>
          <a:p>
            <a:pPr marL="285750" indent="-285750">
              <a:buFont typeface="Arial" panose="020B0604020202020204" pitchFamily="34" charset="0"/>
              <a:buChar char="•"/>
            </a:pPr>
            <a:endParaRPr lang="en-US" sz="1000" dirty="0"/>
          </a:p>
        </p:txBody>
      </p:sp>
      <p:pic>
        <p:nvPicPr>
          <p:cNvPr id="7" name="Picture 6">
            <a:extLst>
              <a:ext uri="{FF2B5EF4-FFF2-40B4-BE49-F238E27FC236}">
                <a16:creationId xmlns:a16="http://schemas.microsoft.com/office/drawing/2014/main" id="{DC7081AF-E131-94AD-CDE7-0E6D83ADF556}"/>
              </a:ext>
            </a:extLst>
          </p:cNvPr>
          <p:cNvPicPr>
            <a:picLocks noChangeAspect="1"/>
          </p:cNvPicPr>
          <p:nvPr/>
        </p:nvPicPr>
        <p:blipFill>
          <a:blip r:embed="rId6"/>
          <a:stretch>
            <a:fillRect/>
          </a:stretch>
        </p:blipFill>
        <p:spPr>
          <a:xfrm>
            <a:off x="4730184" y="964966"/>
            <a:ext cx="3603963" cy="1752305"/>
          </a:xfrm>
          <a:prstGeom prst="rect">
            <a:avLst/>
          </a:prstGeom>
        </p:spPr>
      </p:pic>
      <p:pic>
        <p:nvPicPr>
          <p:cNvPr id="9" name="Picture 8">
            <a:extLst>
              <a:ext uri="{FF2B5EF4-FFF2-40B4-BE49-F238E27FC236}">
                <a16:creationId xmlns:a16="http://schemas.microsoft.com/office/drawing/2014/main" id="{E1BE116B-A2E8-0B1A-D98D-44F283426C03}"/>
              </a:ext>
            </a:extLst>
          </p:cNvPr>
          <p:cNvPicPr>
            <a:picLocks noChangeAspect="1"/>
          </p:cNvPicPr>
          <p:nvPr/>
        </p:nvPicPr>
        <p:blipFill>
          <a:blip r:embed="rId7"/>
          <a:stretch>
            <a:fillRect/>
          </a:stretch>
        </p:blipFill>
        <p:spPr>
          <a:xfrm>
            <a:off x="21297" y="911850"/>
            <a:ext cx="3833009" cy="1750961"/>
          </a:xfrm>
          <a:prstGeom prst="rect">
            <a:avLst/>
          </a:prstGeom>
        </p:spPr>
      </p:pic>
      <p:sp>
        <p:nvSpPr>
          <p:cNvPr id="11" name="TextBox 10">
            <a:extLst>
              <a:ext uri="{FF2B5EF4-FFF2-40B4-BE49-F238E27FC236}">
                <a16:creationId xmlns:a16="http://schemas.microsoft.com/office/drawing/2014/main" id="{F84BED94-54AE-E896-EAB7-E745A7A146DF}"/>
              </a:ext>
            </a:extLst>
          </p:cNvPr>
          <p:cNvSpPr txBox="1"/>
          <p:nvPr/>
        </p:nvSpPr>
        <p:spPr>
          <a:xfrm>
            <a:off x="8266046" y="2489444"/>
            <a:ext cx="856657" cy="184666"/>
          </a:xfrm>
          <a:prstGeom prst="rect">
            <a:avLst/>
          </a:prstGeom>
          <a:noFill/>
        </p:spPr>
        <p:txBody>
          <a:bodyPr wrap="square">
            <a:spAutoFit/>
          </a:bodyPr>
          <a:lstStyle/>
          <a:p>
            <a:pPr algn="r"/>
            <a:r>
              <a:rPr lang="en-US" sz="600" i="1" dirty="0">
                <a:solidFill>
                  <a:schemeClr val="tx1">
                    <a:lumMod val="65000"/>
                    <a:lumOff val="35000"/>
                  </a:schemeClr>
                </a:solidFill>
              </a:rPr>
              <a:t>S&amp;P Global</a:t>
            </a:r>
            <a:r>
              <a:rPr lang="en-US" sz="600" i="1" dirty="0">
                <a:solidFill>
                  <a:schemeClr val="tx1">
                    <a:lumMod val="65000"/>
                    <a:lumOff val="35000"/>
                  </a:schemeClr>
                </a:solidFill>
                <a:latin typeface="+mn-lt"/>
              </a:rPr>
              <a:t> Data</a:t>
            </a:r>
            <a:endParaRPr lang="en-US" sz="600" i="1" dirty="0">
              <a:solidFill>
                <a:schemeClr val="tx1">
                  <a:lumMod val="65000"/>
                  <a:lumOff val="35000"/>
                </a:schemeClr>
              </a:solidFill>
            </a:endParaRPr>
          </a:p>
        </p:txBody>
      </p:sp>
      <p:sp>
        <p:nvSpPr>
          <p:cNvPr id="12" name="TextBox 11">
            <a:extLst>
              <a:ext uri="{FF2B5EF4-FFF2-40B4-BE49-F238E27FC236}">
                <a16:creationId xmlns:a16="http://schemas.microsoft.com/office/drawing/2014/main" id="{40B830CC-2982-B138-4FC6-42EFF299039F}"/>
              </a:ext>
            </a:extLst>
          </p:cNvPr>
          <p:cNvSpPr txBox="1"/>
          <p:nvPr/>
        </p:nvSpPr>
        <p:spPr>
          <a:xfrm>
            <a:off x="3809601" y="2517938"/>
            <a:ext cx="856657" cy="184666"/>
          </a:xfrm>
          <a:prstGeom prst="rect">
            <a:avLst/>
          </a:prstGeom>
          <a:noFill/>
        </p:spPr>
        <p:txBody>
          <a:bodyPr wrap="square">
            <a:spAutoFit/>
          </a:bodyPr>
          <a:lstStyle/>
          <a:p>
            <a:pPr algn="r"/>
            <a:r>
              <a:rPr lang="en-US" sz="600" i="1" dirty="0">
                <a:solidFill>
                  <a:schemeClr val="tx1">
                    <a:lumMod val="65000"/>
                    <a:lumOff val="35000"/>
                  </a:schemeClr>
                </a:solidFill>
              </a:rPr>
              <a:t>S&amp;P Global</a:t>
            </a:r>
            <a:r>
              <a:rPr lang="en-US" sz="600" i="1" dirty="0">
                <a:solidFill>
                  <a:schemeClr val="tx1">
                    <a:lumMod val="65000"/>
                    <a:lumOff val="35000"/>
                  </a:schemeClr>
                </a:solidFill>
                <a:latin typeface="+mn-lt"/>
              </a:rPr>
              <a:t> Data</a:t>
            </a:r>
            <a:endParaRPr lang="en-US" sz="600" i="1" dirty="0">
              <a:solidFill>
                <a:schemeClr val="tx1">
                  <a:lumMod val="65000"/>
                  <a:lumOff val="35000"/>
                </a:schemeClr>
              </a:solidFill>
            </a:endParaRPr>
          </a:p>
        </p:txBody>
      </p:sp>
      <p:sp>
        <p:nvSpPr>
          <p:cNvPr id="6" name="TextBox 5">
            <a:extLst>
              <a:ext uri="{FF2B5EF4-FFF2-40B4-BE49-F238E27FC236}">
                <a16:creationId xmlns:a16="http://schemas.microsoft.com/office/drawing/2014/main" id="{33619B9A-BF35-5D01-1DAF-B1A2C0954DBF}"/>
              </a:ext>
            </a:extLst>
          </p:cNvPr>
          <p:cNvSpPr txBox="1"/>
          <p:nvPr/>
        </p:nvSpPr>
        <p:spPr>
          <a:xfrm>
            <a:off x="546371" y="784789"/>
            <a:ext cx="2919546" cy="213905"/>
          </a:xfrm>
          <a:prstGeom prst="rect">
            <a:avLst/>
          </a:prstGeom>
          <a:noFill/>
        </p:spPr>
        <p:txBody>
          <a:bodyPr wrap="square" rtlCol="0">
            <a:spAutoFit/>
          </a:bodyPr>
          <a:lstStyle/>
          <a:p>
            <a:pPr algn="ctr" defTabSz="685766">
              <a:defRPr/>
            </a:pPr>
            <a:r>
              <a:rPr lang="en-US" sz="79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Prompt Month Prices – NYMEX vs Global LNG</a:t>
            </a:r>
          </a:p>
        </p:txBody>
      </p:sp>
      <p:sp>
        <p:nvSpPr>
          <p:cNvPr id="78" name="TextBox 77">
            <a:extLst>
              <a:ext uri="{FF2B5EF4-FFF2-40B4-BE49-F238E27FC236}">
                <a16:creationId xmlns:a16="http://schemas.microsoft.com/office/drawing/2014/main" id="{EA4DF35D-ED73-4587-930C-71CE4A4012CF}"/>
              </a:ext>
            </a:extLst>
          </p:cNvPr>
          <p:cNvSpPr txBox="1"/>
          <p:nvPr/>
        </p:nvSpPr>
        <p:spPr>
          <a:xfrm>
            <a:off x="5729146" y="798210"/>
            <a:ext cx="1873843" cy="213585"/>
          </a:xfrm>
          <a:prstGeom prst="rect">
            <a:avLst/>
          </a:prstGeom>
          <a:noFill/>
        </p:spPr>
        <p:txBody>
          <a:bodyPr wrap="square" rtlCol="0">
            <a:spAutoFit/>
          </a:bodyPr>
          <a:lstStyle/>
          <a:p>
            <a:pPr algn="ctr" defTabSz="685766">
              <a:defRPr/>
            </a:pPr>
            <a:r>
              <a:rPr lang="en-US" sz="788"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U.S. Natural Gas Exports</a:t>
            </a:r>
          </a:p>
        </p:txBody>
      </p:sp>
      <p:cxnSp>
        <p:nvCxnSpPr>
          <p:cNvPr id="15" name="Straight Connector 14">
            <a:extLst>
              <a:ext uri="{FF2B5EF4-FFF2-40B4-BE49-F238E27FC236}">
                <a16:creationId xmlns:a16="http://schemas.microsoft.com/office/drawing/2014/main" id="{B632F990-73EE-FD1E-3210-7AB2BBB0338B}"/>
              </a:ext>
            </a:extLst>
          </p:cNvPr>
          <p:cNvCxnSpPr>
            <a:cxnSpLocks/>
          </p:cNvCxnSpPr>
          <p:nvPr/>
        </p:nvCxnSpPr>
        <p:spPr>
          <a:xfrm flipH="1">
            <a:off x="4657754" y="751984"/>
            <a:ext cx="8504" cy="3909203"/>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0443CDC-D46F-8648-5561-0B7972B892C7}"/>
              </a:ext>
            </a:extLst>
          </p:cNvPr>
          <p:cNvCxnSpPr>
            <a:cxnSpLocks/>
          </p:cNvCxnSpPr>
          <p:nvPr/>
        </p:nvCxnSpPr>
        <p:spPr>
          <a:xfrm>
            <a:off x="-8389" y="2774266"/>
            <a:ext cx="914400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64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88475-F616-2CD4-4B56-642E87B4B222}"/>
              </a:ext>
            </a:extLst>
          </p:cNvPr>
          <p:cNvSpPr txBox="1">
            <a:spLocks/>
          </p:cNvSpPr>
          <p:nvPr/>
        </p:nvSpPr>
        <p:spPr>
          <a:xfrm>
            <a:off x="-2630" y="759781"/>
            <a:ext cx="9144000" cy="3834521"/>
          </a:xfrm>
          <a:prstGeom prst="rect">
            <a:avLst/>
          </a:prstGeom>
          <a:solidFill>
            <a:schemeClr val="tx2"/>
          </a:solidFill>
        </p:spPr>
        <p:txBody>
          <a:bodyPr tIns="182880"/>
          <a:lst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accent2"/>
                </a:solidFill>
              </a:rPr>
              <a:t> </a:t>
            </a:r>
          </a:p>
        </p:txBody>
      </p:sp>
      <p:sp>
        <p:nvSpPr>
          <p:cNvPr id="6" name="Title 1">
            <a:extLst>
              <a:ext uri="{FF2B5EF4-FFF2-40B4-BE49-F238E27FC236}">
                <a16:creationId xmlns:a16="http://schemas.microsoft.com/office/drawing/2014/main" id="{35947814-8CC6-4F97-8D01-4A9DBAC07800}"/>
              </a:ext>
            </a:extLst>
          </p:cNvPr>
          <p:cNvSpPr>
            <a:spLocks noGrp="1"/>
          </p:cNvSpPr>
          <p:nvPr>
            <p:ph type="title"/>
          </p:nvPr>
        </p:nvSpPr>
        <p:spPr/>
        <p:txBody>
          <a:bodyPr anchor="ctr"/>
          <a:lstStyle/>
          <a:p>
            <a:r>
              <a:rPr lang="en-US" dirty="0">
                <a:latin typeface="+mn-lt"/>
              </a:rPr>
              <a:t>NYMEX and Regional Gas Price Trends</a:t>
            </a:r>
          </a:p>
        </p:txBody>
      </p:sp>
      <p:sp>
        <p:nvSpPr>
          <p:cNvPr id="3" name="TextBox 2">
            <a:extLst>
              <a:ext uri="{FF2B5EF4-FFF2-40B4-BE49-F238E27FC236}">
                <a16:creationId xmlns:a16="http://schemas.microsoft.com/office/drawing/2014/main" id="{A1619994-A930-9DE1-6CD7-BBEEFE3EC66A}"/>
              </a:ext>
            </a:extLst>
          </p:cNvPr>
          <p:cNvSpPr txBox="1"/>
          <p:nvPr/>
        </p:nvSpPr>
        <p:spPr>
          <a:xfrm>
            <a:off x="861438" y="1019925"/>
            <a:ext cx="3017643" cy="25391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effectLst/>
                <a:uLnTx/>
                <a:uFillTx/>
              </a:rPr>
              <a:t>NYMEX Curve Forwards and Settles</a:t>
            </a:r>
          </a:p>
        </p:txBody>
      </p:sp>
      <p:sp>
        <p:nvSpPr>
          <p:cNvPr id="4" name="TextBox 3">
            <a:extLst>
              <a:ext uri="{FF2B5EF4-FFF2-40B4-BE49-F238E27FC236}">
                <a16:creationId xmlns:a16="http://schemas.microsoft.com/office/drawing/2014/main" id="{32F93A7F-30E9-2E83-242C-ACB31590A4B5}"/>
              </a:ext>
            </a:extLst>
          </p:cNvPr>
          <p:cNvSpPr txBox="1"/>
          <p:nvPr/>
        </p:nvSpPr>
        <p:spPr>
          <a:xfrm rot="16200000">
            <a:off x="-231342" y="2602644"/>
            <a:ext cx="877163" cy="276999"/>
          </a:xfrm>
          <a:prstGeom prst="rect">
            <a:avLst/>
          </a:prstGeom>
          <a:noFill/>
        </p:spPr>
        <p:txBody>
          <a:bodyPr wrap="none" rtlCol="0">
            <a:spAutoFit/>
          </a:bodyPr>
          <a:lstStyle/>
          <a:p>
            <a:r>
              <a:rPr lang="en-US" sz="1200" dirty="0"/>
              <a:t>$/MMBtu</a:t>
            </a:r>
          </a:p>
        </p:txBody>
      </p:sp>
      <p:pic>
        <p:nvPicPr>
          <p:cNvPr id="9" name="Picture 8">
            <a:extLst>
              <a:ext uri="{FF2B5EF4-FFF2-40B4-BE49-F238E27FC236}">
                <a16:creationId xmlns:a16="http://schemas.microsoft.com/office/drawing/2014/main" id="{7F8B511D-DC72-C98B-43F2-C95E8E4E045A}"/>
              </a:ext>
            </a:extLst>
          </p:cNvPr>
          <p:cNvPicPr>
            <a:picLocks noChangeAspect="1"/>
          </p:cNvPicPr>
          <p:nvPr/>
        </p:nvPicPr>
        <p:blipFill>
          <a:blip r:embed="rId3"/>
          <a:stretch>
            <a:fillRect/>
          </a:stretch>
        </p:blipFill>
        <p:spPr>
          <a:xfrm>
            <a:off x="345739" y="1244512"/>
            <a:ext cx="4049043" cy="2993265"/>
          </a:xfrm>
          <a:prstGeom prst="rect">
            <a:avLst/>
          </a:prstGeom>
        </p:spPr>
      </p:pic>
      <p:pic>
        <p:nvPicPr>
          <p:cNvPr id="7" name="Picture 6">
            <a:extLst>
              <a:ext uri="{FF2B5EF4-FFF2-40B4-BE49-F238E27FC236}">
                <a16:creationId xmlns:a16="http://schemas.microsoft.com/office/drawing/2014/main" id="{DF348370-9930-8CF6-7CED-8E285E6A4C85}"/>
              </a:ext>
            </a:extLst>
          </p:cNvPr>
          <p:cNvPicPr>
            <a:picLocks noChangeAspect="1"/>
          </p:cNvPicPr>
          <p:nvPr/>
        </p:nvPicPr>
        <p:blipFill>
          <a:blip r:embed="rId4"/>
          <a:stretch>
            <a:fillRect/>
          </a:stretch>
        </p:blipFill>
        <p:spPr>
          <a:xfrm>
            <a:off x="4730271" y="1244512"/>
            <a:ext cx="4235313" cy="2988799"/>
          </a:xfrm>
          <a:prstGeom prst="rect">
            <a:avLst/>
          </a:prstGeom>
        </p:spPr>
      </p:pic>
      <p:sp>
        <p:nvSpPr>
          <p:cNvPr id="10" name="TextBox 9">
            <a:extLst>
              <a:ext uri="{FF2B5EF4-FFF2-40B4-BE49-F238E27FC236}">
                <a16:creationId xmlns:a16="http://schemas.microsoft.com/office/drawing/2014/main" id="{3D6A9255-EEBD-0072-18C3-056CDF672726}"/>
              </a:ext>
            </a:extLst>
          </p:cNvPr>
          <p:cNvSpPr txBox="1"/>
          <p:nvPr/>
        </p:nvSpPr>
        <p:spPr>
          <a:xfrm>
            <a:off x="5339105" y="1028696"/>
            <a:ext cx="3017643" cy="25391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effectLst/>
                <a:uLnTx/>
                <a:uFillTx/>
              </a:rPr>
              <a:t>Transco Zone 6 NY Basis</a:t>
            </a:r>
          </a:p>
        </p:txBody>
      </p:sp>
      <p:sp>
        <p:nvSpPr>
          <p:cNvPr id="11" name="TextBox 10">
            <a:extLst>
              <a:ext uri="{FF2B5EF4-FFF2-40B4-BE49-F238E27FC236}">
                <a16:creationId xmlns:a16="http://schemas.microsoft.com/office/drawing/2014/main" id="{4A2D6690-BB42-7763-F863-D1A335732C0E}"/>
              </a:ext>
            </a:extLst>
          </p:cNvPr>
          <p:cNvSpPr txBox="1"/>
          <p:nvPr/>
        </p:nvSpPr>
        <p:spPr>
          <a:xfrm rot="16200000">
            <a:off x="4165856" y="2600411"/>
            <a:ext cx="877163" cy="276999"/>
          </a:xfrm>
          <a:prstGeom prst="rect">
            <a:avLst/>
          </a:prstGeom>
          <a:noFill/>
        </p:spPr>
        <p:txBody>
          <a:bodyPr wrap="none" rtlCol="0">
            <a:spAutoFit/>
          </a:bodyPr>
          <a:lstStyle/>
          <a:p>
            <a:r>
              <a:rPr lang="en-US" sz="1200" dirty="0"/>
              <a:t>$/MMBtu</a:t>
            </a:r>
          </a:p>
        </p:txBody>
      </p:sp>
    </p:spTree>
    <p:extLst>
      <p:ext uri="{BB962C8B-B14F-4D97-AF65-F5344CB8AC3E}">
        <p14:creationId xmlns:p14="http://schemas.microsoft.com/office/powerpoint/2010/main" val="1990003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ARTICULATE_DESIGN_ID_NRG BLOCK PLUS THEME" val="LEA1AY6l"/>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KF3z_0lTe.lfSAy.DdhQA"/>
</p:tagLst>
</file>

<file path=ppt/tags/tag1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UqNXfdBSJ272696rfi.HQ"/>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RG Block Plus Theme">
  <a:themeElements>
    <a:clrScheme name="Custom 16">
      <a:dk1>
        <a:srgbClr val="000000"/>
      </a:dk1>
      <a:lt1>
        <a:srgbClr val="FFFFFF"/>
      </a:lt1>
      <a:dk2>
        <a:srgbClr val="F3F3F3"/>
      </a:dk2>
      <a:lt2>
        <a:srgbClr val="97999C"/>
      </a:lt2>
      <a:accent1>
        <a:srgbClr val="1DEEFB"/>
      </a:accent1>
      <a:accent2>
        <a:srgbClr val="18AAFD"/>
      </a:accent2>
      <a:accent3>
        <a:srgbClr val="235FE7"/>
      </a:accent3>
      <a:accent4>
        <a:srgbClr val="0A38D9"/>
      </a:accent4>
      <a:accent5>
        <a:srgbClr val="0D1D5E"/>
      </a:accent5>
      <a:accent6>
        <a:srgbClr val="EE1587"/>
      </a:accent6>
      <a:hlink>
        <a:srgbClr val="18AAFD"/>
      </a:hlink>
      <a:folHlink>
        <a:srgbClr val="D8117D"/>
      </a:folHlink>
    </a:clrScheme>
    <a:fontScheme name="NRG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TNO Digital signage" id="{A930E1F2-2371-46A3-B630-27556404A0B2}" vid="{A86C7467-B9F7-4821-AEFE-70159FEF1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91ACE7B7B1A743A4EA73B9ACCFBDD4" ma:contentTypeVersion="13" ma:contentTypeDescription="Create a new document." ma:contentTypeScope="" ma:versionID="35a67d5019c05894f43cfc21dfcf568c">
  <xsd:schema xmlns:xsd="http://www.w3.org/2001/XMLSchema" xmlns:xs="http://www.w3.org/2001/XMLSchema" xmlns:p="http://schemas.microsoft.com/office/2006/metadata/properties" xmlns:ns3="ece636dd-887d-4b1a-9aab-9e43060922ef" xmlns:ns4="27b2fa14-a4a9-4f49-b0b1-ddcd5f96fa90" targetNamespace="http://schemas.microsoft.com/office/2006/metadata/properties" ma:root="true" ma:fieldsID="27127cb49e4ab559414cad8bc5f215a5" ns3:_="" ns4:_="">
    <xsd:import namespace="ece636dd-887d-4b1a-9aab-9e43060922ef"/>
    <xsd:import namespace="27b2fa14-a4a9-4f49-b0b1-ddcd5f96fa9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636dd-887d-4b1a-9aab-9e43060922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b2fa14-a4a9-4f49-b0b1-ddcd5f96fa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D9074B-1B9F-424F-A7B5-064E365C47A2}">
  <ds:schemaRefs>
    <ds:schemaRef ds:uri="http://schemas.microsoft.com/office/infopath/2007/PartnerControls"/>
    <ds:schemaRef ds:uri="http://schemas.microsoft.com/office/2006/documentManagement/types"/>
    <ds:schemaRef ds:uri="27b2fa14-a4a9-4f49-b0b1-ddcd5f96fa90"/>
    <ds:schemaRef ds:uri="http://purl.org/dc/elements/1.1/"/>
    <ds:schemaRef ds:uri="http://schemas.microsoft.com/office/2006/metadata/properties"/>
    <ds:schemaRef ds:uri="ece636dd-887d-4b1a-9aab-9e43060922ef"/>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24D3EC7D-F6C3-405E-8752-6DF6441D66CC}">
  <ds:schemaRefs>
    <ds:schemaRef ds:uri="27b2fa14-a4a9-4f49-b0b1-ddcd5f96fa90"/>
    <ds:schemaRef ds:uri="ece636dd-887d-4b1a-9aab-9e4306092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8117A0-10DD-4F0B-93AE-71E99CFE4192}">
  <ds:schemaRefs>
    <ds:schemaRef ds:uri="http://schemas.microsoft.com/sharepoint/v3/contenttype/forms"/>
  </ds:schemaRefs>
</ds:datastoreItem>
</file>

<file path=docMetadata/LabelInfo.xml><?xml version="1.0" encoding="utf-8"?>
<clbl:labelList xmlns:clbl="http://schemas.microsoft.com/office/2020/mipLabelMetadata">
  <clbl:label id="{f7f7157e-03dd-4df4-a10b-f59d8fe642d0}" enabled="0" method="" siteId="{f7f7157e-03dd-4df4-a10b-f59d8fe642d0}" removed="1"/>
</clbl:labelList>
</file>

<file path=docProps/app.xml><?xml version="1.0" encoding="utf-8"?>
<Properties xmlns="http://schemas.openxmlformats.org/officeDocument/2006/extended-properties" xmlns:vt="http://schemas.openxmlformats.org/officeDocument/2006/docPropsVTypes">
  <Template>RTNO Digital signage</Template>
  <TotalTime>33224</TotalTime>
  <Words>2510</Words>
  <Application>Microsoft Office PowerPoint</Application>
  <PresentationFormat>On-screen Show (16:9)</PresentationFormat>
  <Paragraphs>350</Paragraphs>
  <Slides>22</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-apple-system</vt:lpstr>
      <vt:lpstr>Arial</vt:lpstr>
      <vt:lpstr>Calibri</vt:lpstr>
      <vt:lpstr>Effra</vt:lpstr>
      <vt:lpstr>Effra Light</vt:lpstr>
      <vt:lpstr>Verdana</vt:lpstr>
      <vt:lpstr>Verdana Regular</vt:lpstr>
      <vt:lpstr>Wingdings</vt:lpstr>
      <vt:lpstr>NRG Block Plus Theme</vt:lpstr>
      <vt:lpstr>think-cell Slide</vt:lpstr>
      <vt:lpstr>PowerPoint Presentation</vt:lpstr>
      <vt:lpstr>PowerPoint Presentation</vt:lpstr>
      <vt:lpstr>Weather Review – National vs. NYISO</vt:lpstr>
      <vt:lpstr>NRG 2024-25 Winter Outlook</vt:lpstr>
      <vt:lpstr>Domestic Natural Gas Production</vt:lpstr>
      <vt:lpstr>Total Natural Gas Demand with Exports</vt:lpstr>
      <vt:lpstr>Natural Gas Storage &amp; Projections</vt:lpstr>
      <vt:lpstr>U.S. LNG Growth Outlook </vt:lpstr>
      <vt:lpstr>NYMEX and Regional Gas Price Trends</vt:lpstr>
      <vt:lpstr>Regional Energy Considerations</vt:lpstr>
      <vt:lpstr>PowerPoint Presentation</vt:lpstr>
      <vt:lpstr>What is Demand Response?</vt:lpstr>
      <vt:lpstr>Demand Response from Start to Finish</vt:lpstr>
      <vt:lpstr>Common Reduction Strategies</vt:lpstr>
      <vt:lpstr>Active Management Platform (AMP)</vt:lpstr>
      <vt:lpstr>PowerPoint Presentation</vt:lpstr>
      <vt:lpstr>Special Case Resource (SCR)</vt:lpstr>
      <vt:lpstr>Event History: SCR</vt:lpstr>
      <vt:lpstr>Sample Demand Response Revenue - NY</vt:lpstr>
      <vt:lpstr>Commercial System Relief Program (CSRP)</vt:lpstr>
      <vt:lpstr>Sample Demand Response Revenue – NY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 Bonnie</dc:creator>
  <cp:lastModifiedBy>Jeanette Stanziano</cp:lastModifiedBy>
  <cp:revision>379</cp:revision>
  <dcterms:created xsi:type="dcterms:W3CDTF">2020-05-26T13:15:23Z</dcterms:created>
  <dcterms:modified xsi:type="dcterms:W3CDTF">2024-11-06T14:39:58Z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0x010100DA91ACE7B7B1A743A4EA73B9ACCFBDD4</vt:lpwstr>
  </property>
  <property fmtid="{D5CDD505-2E9C-101B-9397-08002B2CF9AE}" pid="3" name="ArticulateGUID">
    <vt:lpwstr>9ADE41CB-BFD1-4668-AF5E-BA9EEB23E22E</vt:lpwstr>
  </property>
  <property fmtid="{D5CDD505-2E9C-101B-9397-08002B2CF9AE}" pid="4" name="ArticulatePath">
    <vt:lpwstr>http://insider.nrgenergy.com/Sections/Departments/Brand-Management/Documents/2019/PPT_Templates/293339206_Template_PPT Corporate Blue Wide_Final</vt:lpwstr>
  </property>
</Properties>
</file>